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0"/>
  </p:notesMasterIdLst>
  <p:handoutMasterIdLst>
    <p:handoutMasterId r:id="rId301"/>
  </p:handoutMasterIdLst>
  <p:sldIdLst>
    <p:sldId id="757" r:id="rId2"/>
    <p:sldId id="764" r:id="rId3"/>
    <p:sldId id="1115" r:id="rId4"/>
    <p:sldId id="766" r:id="rId5"/>
    <p:sldId id="767" r:id="rId6"/>
    <p:sldId id="768" r:id="rId7"/>
    <p:sldId id="1117" r:id="rId8"/>
    <p:sldId id="1118" r:id="rId9"/>
    <p:sldId id="1119" r:id="rId10"/>
    <p:sldId id="765" r:id="rId11"/>
    <p:sldId id="770" r:id="rId12"/>
    <p:sldId id="763" r:id="rId13"/>
    <p:sldId id="1058" r:id="rId14"/>
    <p:sldId id="1059" r:id="rId15"/>
    <p:sldId id="1060" r:id="rId16"/>
    <p:sldId id="1061" r:id="rId17"/>
    <p:sldId id="1062" r:id="rId18"/>
    <p:sldId id="1065" r:id="rId19"/>
    <p:sldId id="1066" r:id="rId20"/>
    <p:sldId id="1063" r:id="rId21"/>
    <p:sldId id="1067" r:id="rId22"/>
    <p:sldId id="1068" r:id="rId23"/>
    <p:sldId id="1069" r:id="rId24"/>
    <p:sldId id="1070" r:id="rId25"/>
    <p:sldId id="1071" r:id="rId26"/>
    <p:sldId id="1072" r:id="rId27"/>
    <p:sldId id="1073" r:id="rId28"/>
    <p:sldId id="1074" r:id="rId29"/>
    <p:sldId id="1075" r:id="rId30"/>
    <p:sldId id="1077" r:id="rId31"/>
    <p:sldId id="1078" r:id="rId32"/>
    <p:sldId id="1079" r:id="rId33"/>
    <p:sldId id="1080" r:id="rId34"/>
    <p:sldId id="1081" r:id="rId35"/>
    <p:sldId id="1082" r:id="rId36"/>
    <p:sldId id="1083" r:id="rId37"/>
    <p:sldId id="1084" r:id="rId38"/>
    <p:sldId id="1085" r:id="rId39"/>
    <p:sldId id="1086" r:id="rId40"/>
    <p:sldId id="1087" r:id="rId41"/>
    <p:sldId id="1088" r:id="rId42"/>
    <p:sldId id="1089" r:id="rId43"/>
    <p:sldId id="1090" r:id="rId44"/>
    <p:sldId id="1091" r:id="rId45"/>
    <p:sldId id="1092" r:id="rId46"/>
    <p:sldId id="1093" r:id="rId47"/>
    <p:sldId id="1094" r:id="rId48"/>
    <p:sldId id="1095" r:id="rId49"/>
    <p:sldId id="1096" r:id="rId50"/>
    <p:sldId id="1057" r:id="rId51"/>
    <p:sldId id="786" r:id="rId52"/>
    <p:sldId id="787" r:id="rId53"/>
    <p:sldId id="788" r:id="rId54"/>
    <p:sldId id="1120" r:id="rId55"/>
    <p:sldId id="1121" r:id="rId56"/>
    <p:sldId id="1123" r:id="rId57"/>
    <p:sldId id="1142" r:id="rId58"/>
    <p:sldId id="1124" r:id="rId59"/>
    <p:sldId id="1125" r:id="rId60"/>
    <p:sldId id="1126" r:id="rId61"/>
    <p:sldId id="1127" r:id="rId62"/>
    <p:sldId id="1128" r:id="rId63"/>
    <p:sldId id="1129" r:id="rId64"/>
    <p:sldId id="1130" r:id="rId65"/>
    <p:sldId id="1131" r:id="rId66"/>
    <p:sldId id="1132" r:id="rId67"/>
    <p:sldId id="1133" r:id="rId68"/>
    <p:sldId id="1134" r:id="rId69"/>
    <p:sldId id="1135" r:id="rId70"/>
    <p:sldId id="1136" r:id="rId71"/>
    <p:sldId id="1137" r:id="rId72"/>
    <p:sldId id="1138" r:id="rId73"/>
    <p:sldId id="1139" r:id="rId74"/>
    <p:sldId id="1140" r:id="rId75"/>
    <p:sldId id="1164" r:id="rId76"/>
    <p:sldId id="1166" r:id="rId77"/>
    <p:sldId id="1167" r:id="rId78"/>
    <p:sldId id="1168" r:id="rId79"/>
    <p:sldId id="1169" r:id="rId80"/>
    <p:sldId id="1216" r:id="rId81"/>
    <p:sldId id="1170" r:id="rId82"/>
    <p:sldId id="1171" r:id="rId83"/>
    <p:sldId id="1172" r:id="rId84"/>
    <p:sldId id="1173" r:id="rId85"/>
    <p:sldId id="1174" r:id="rId86"/>
    <p:sldId id="1175" r:id="rId87"/>
    <p:sldId id="1176" r:id="rId88"/>
    <p:sldId id="1177" r:id="rId89"/>
    <p:sldId id="1178" r:id="rId90"/>
    <p:sldId id="1179" r:id="rId91"/>
    <p:sldId id="1143" r:id="rId92"/>
    <p:sldId id="1044" r:id="rId93"/>
    <p:sldId id="1045" r:id="rId94"/>
    <p:sldId id="1046" r:id="rId95"/>
    <p:sldId id="789" r:id="rId96"/>
    <p:sldId id="1047" r:id="rId97"/>
    <p:sldId id="847" r:id="rId98"/>
    <p:sldId id="1053" r:id="rId99"/>
    <p:sldId id="1041" r:id="rId100"/>
    <p:sldId id="1042" r:id="rId101"/>
    <p:sldId id="1043" r:id="rId102"/>
    <p:sldId id="856" r:id="rId103"/>
    <p:sldId id="1144" r:id="rId104"/>
    <p:sldId id="1048" r:id="rId105"/>
    <p:sldId id="1049" r:id="rId106"/>
    <p:sldId id="1050" r:id="rId107"/>
    <p:sldId id="850" r:id="rId108"/>
    <p:sldId id="858" r:id="rId109"/>
    <p:sldId id="857" r:id="rId110"/>
    <p:sldId id="851" r:id="rId111"/>
    <p:sldId id="855" r:id="rId112"/>
    <p:sldId id="1219" r:id="rId113"/>
    <p:sldId id="849" r:id="rId114"/>
    <p:sldId id="860" r:id="rId115"/>
    <p:sldId id="1145" r:id="rId116"/>
    <p:sldId id="861" r:id="rId117"/>
    <p:sldId id="868" r:id="rId118"/>
    <p:sldId id="869" r:id="rId119"/>
    <p:sldId id="862" r:id="rId120"/>
    <p:sldId id="870" r:id="rId121"/>
    <p:sldId id="871" r:id="rId122"/>
    <p:sldId id="872" r:id="rId123"/>
    <p:sldId id="873" r:id="rId124"/>
    <p:sldId id="874" r:id="rId125"/>
    <p:sldId id="875" r:id="rId126"/>
    <p:sldId id="876" r:id="rId127"/>
    <p:sldId id="877" r:id="rId128"/>
    <p:sldId id="866" r:id="rId129"/>
    <p:sldId id="1051" r:id="rId130"/>
    <p:sldId id="1052" r:id="rId131"/>
    <p:sldId id="867" r:id="rId132"/>
    <p:sldId id="1146" r:id="rId133"/>
    <p:sldId id="889" r:id="rId134"/>
    <p:sldId id="890" r:id="rId135"/>
    <p:sldId id="892" r:id="rId136"/>
    <p:sldId id="878" r:id="rId137"/>
    <p:sldId id="887" r:id="rId138"/>
    <p:sldId id="882" r:id="rId139"/>
    <p:sldId id="893" r:id="rId140"/>
    <p:sldId id="894" r:id="rId141"/>
    <p:sldId id="883" r:id="rId142"/>
    <p:sldId id="895" r:id="rId143"/>
    <p:sldId id="896" r:id="rId144"/>
    <p:sldId id="1204" r:id="rId145"/>
    <p:sldId id="1205" r:id="rId146"/>
    <p:sldId id="1206" r:id="rId147"/>
    <p:sldId id="1207" r:id="rId148"/>
    <p:sldId id="1208" r:id="rId149"/>
    <p:sldId id="1209" r:id="rId150"/>
    <p:sldId id="1211" r:id="rId151"/>
    <p:sldId id="1210" r:id="rId152"/>
    <p:sldId id="1212" r:id="rId153"/>
    <p:sldId id="1213" r:id="rId154"/>
    <p:sldId id="1214" r:id="rId155"/>
    <p:sldId id="1215" r:id="rId156"/>
    <p:sldId id="1147" r:id="rId157"/>
    <p:sldId id="906" r:id="rId158"/>
    <p:sldId id="907" r:id="rId159"/>
    <p:sldId id="908" r:id="rId160"/>
    <p:sldId id="897" r:id="rId161"/>
    <p:sldId id="909" r:id="rId162"/>
    <p:sldId id="904" r:id="rId163"/>
    <p:sldId id="901" r:id="rId164"/>
    <p:sldId id="902" r:id="rId165"/>
    <p:sldId id="903" r:id="rId166"/>
    <p:sldId id="1148" r:id="rId167"/>
    <p:sldId id="923" r:id="rId168"/>
    <p:sldId id="918" r:id="rId169"/>
    <p:sldId id="924" r:id="rId170"/>
    <p:sldId id="911" r:id="rId171"/>
    <p:sldId id="920" r:id="rId172"/>
    <p:sldId id="921" r:id="rId173"/>
    <p:sldId id="922" r:id="rId174"/>
    <p:sldId id="916" r:id="rId175"/>
    <p:sldId id="917" r:id="rId176"/>
    <p:sldId id="1149" r:id="rId177"/>
    <p:sldId id="925" r:id="rId178"/>
    <p:sldId id="926" r:id="rId179"/>
    <p:sldId id="927" r:id="rId180"/>
    <p:sldId id="928" r:id="rId181"/>
    <p:sldId id="929" r:id="rId182"/>
    <p:sldId id="935" r:id="rId183"/>
    <p:sldId id="932" r:id="rId184"/>
    <p:sldId id="933" r:id="rId185"/>
    <p:sldId id="934" r:id="rId186"/>
    <p:sldId id="1180" r:id="rId187"/>
    <p:sldId id="1182" r:id="rId188"/>
    <p:sldId id="1183" r:id="rId189"/>
    <p:sldId id="1184" r:id="rId190"/>
    <p:sldId id="1185" r:id="rId191"/>
    <p:sldId id="1186" r:id="rId192"/>
    <p:sldId id="1187" r:id="rId193"/>
    <p:sldId id="1188" r:id="rId194"/>
    <p:sldId id="1189" r:id="rId195"/>
    <p:sldId id="1190" r:id="rId196"/>
    <p:sldId id="1191" r:id="rId197"/>
    <p:sldId id="1150" r:id="rId198"/>
    <p:sldId id="936" r:id="rId199"/>
    <p:sldId id="939" r:id="rId200"/>
    <p:sldId id="940" r:id="rId201"/>
    <p:sldId id="943" r:id="rId202"/>
    <p:sldId id="946" r:id="rId203"/>
    <p:sldId id="944" r:id="rId204"/>
    <p:sldId id="945" r:id="rId205"/>
    <p:sldId id="1151" r:id="rId206"/>
    <p:sldId id="947" r:id="rId207"/>
    <p:sldId id="950" r:id="rId208"/>
    <p:sldId id="951" r:id="rId209"/>
    <p:sldId id="954" r:id="rId210"/>
    <p:sldId id="955" r:id="rId211"/>
    <p:sldId id="1221" r:id="rId212"/>
    <p:sldId id="956" r:id="rId213"/>
    <p:sldId id="1152" r:id="rId214"/>
    <p:sldId id="957" r:id="rId215"/>
    <p:sldId id="1220" r:id="rId216"/>
    <p:sldId id="960" r:id="rId217"/>
    <p:sldId id="961" r:id="rId218"/>
    <p:sldId id="964" r:id="rId219"/>
    <p:sldId id="967" r:id="rId220"/>
    <p:sldId id="966" r:id="rId221"/>
    <p:sldId id="1153" r:id="rId222"/>
    <p:sldId id="968" r:id="rId223"/>
    <p:sldId id="969" r:id="rId224"/>
    <p:sldId id="970" r:id="rId225"/>
    <p:sldId id="971" r:id="rId226"/>
    <p:sldId id="972" r:id="rId227"/>
    <p:sldId id="975" r:id="rId228"/>
    <p:sldId id="976" r:id="rId229"/>
    <p:sldId id="1222" r:id="rId230"/>
    <p:sldId id="977" r:id="rId231"/>
    <p:sldId id="1202" r:id="rId232"/>
    <p:sldId id="1203" r:id="rId233"/>
    <p:sldId id="1192" r:id="rId234"/>
    <p:sldId id="1193" r:id="rId235"/>
    <p:sldId id="1194" r:id="rId236"/>
    <p:sldId id="1195" r:id="rId237"/>
    <p:sldId id="1196" r:id="rId238"/>
    <p:sldId id="1197" r:id="rId239"/>
    <p:sldId id="1198" r:id="rId240"/>
    <p:sldId id="1199" r:id="rId241"/>
    <p:sldId id="1200" r:id="rId242"/>
    <p:sldId id="1201" r:id="rId243"/>
    <p:sldId id="1223" r:id="rId244"/>
    <p:sldId id="1154" r:id="rId245"/>
    <p:sldId id="978" r:id="rId246"/>
    <p:sldId id="979" r:id="rId247"/>
    <p:sldId id="980" r:id="rId248"/>
    <p:sldId id="981" r:id="rId249"/>
    <p:sldId id="982" r:id="rId250"/>
    <p:sldId id="985" r:id="rId251"/>
    <p:sldId id="987" r:id="rId252"/>
    <p:sldId id="1155" r:id="rId253"/>
    <p:sldId id="988" r:id="rId254"/>
    <p:sldId id="1038" r:id="rId255"/>
    <p:sldId id="1039" r:id="rId256"/>
    <p:sldId id="991" r:id="rId257"/>
    <p:sldId id="992" r:id="rId258"/>
    <p:sldId id="993" r:id="rId259"/>
    <p:sldId id="995" r:id="rId260"/>
    <p:sldId id="997" r:id="rId261"/>
    <p:sldId id="1156" r:id="rId262"/>
    <p:sldId id="998" r:id="rId263"/>
    <p:sldId id="999" r:id="rId264"/>
    <p:sldId id="1001" r:id="rId265"/>
    <p:sldId id="1002" r:id="rId266"/>
    <p:sldId id="1005" r:id="rId267"/>
    <p:sldId id="1006" r:id="rId268"/>
    <p:sldId id="1224" r:id="rId269"/>
    <p:sldId id="1007" r:id="rId270"/>
    <p:sldId id="1157" r:id="rId271"/>
    <p:sldId id="1008" r:id="rId272"/>
    <p:sldId id="1011" r:id="rId273"/>
    <p:sldId id="1012" r:id="rId274"/>
    <p:sldId id="1015" r:id="rId275"/>
    <p:sldId id="1016" r:id="rId276"/>
    <p:sldId id="1017" r:id="rId277"/>
    <p:sldId id="1158" r:id="rId278"/>
    <p:sldId id="1018" r:id="rId279"/>
    <p:sldId id="1019" r:id="rId280"/>
    <p:sldId id="1020" r:id="rId281"/>
    <p:sldId id="1021" r:id="rId282"/>
    <p:sldId id="1022" r:id="rId283"/>
    <p:sldId id="1025" r:id="rId284"/>
    <p:sldId id="1026" r:id="rId285"/>
    <p:sldId id="1027" r:id="rId286"/>
    <p:sldId id="1159" r:id="rId287"/>
    <p:sldId id="1028" r:id="rId288"/>
    <p:sldId id="1029" r:id="rId289"/>
    <p:sldId id="1030" r:id="rId290"/>
    <p:sldId id="1031" r:id="rId291"/>
    <p:sldId id="1032" r:id="rId292"/>
    <p:sldId id="1035" r:id="rId293"/>
    <p:sldId id="1036" r:id="rId294"/>
    <p:sldId id="1225" r:id="rId295"/>
    <p:sldId id="1037" r:id="rId296"/>
    <p:sldId id="1217" r:id="rId297"/>
    <p:sldId id="1218" r:id="rId298"/>
    <p:sldId id="784" r:id="rId299"/>
  </p:sldIdLst>
  <p:sldSz cx="9540875" cy="5616575"/>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69">
          <p15:clr>
            <a:srgbClr val="A4A3A4"/>
          </p15:clr>
        </p15:guide>
        <p15:guide id="2" pos="300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0000"/>
    <a:srgbClr val="DA0000"/>
    <a:srgbClr val="FEFEFC"/>
    <a:srgbClr val="FCFC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862" autoAdjust="0"/>
    <p:restoredTop sz="92948" autoAdjust="0"/>
  </p:normalViewPr>
  <p:slideViewPr>
    <p:cSldViewPr>
      <p:cViewPr varScale="1">
        <p:scale>
          <a:sx n="64" d="100"/>
          <a:sy n="64" d="100"/>
        </p:scale>
        <p:origin x="58" y="336"/>
      </p:cViewPr>
      <p:guideLst>
        <p:guide orient="horz" pos="1769"/>
        <p:guide pos="3005"/>
      </p:guideLst>
    </p:cSldViewPr>
  </p:slideViewPr>
  <p:notesTextViewPr>
    <p:cViewPr>
      <p:scale>
        <a:sx n="100" d="100"/>
        <a:sy n="100" d="100"/>
      </p:scale>
      <p:origin x="0" y="0"/>
    </p:cViewPr>
  </p:notesTextViewPr>
  <p:notesViewPr>
    <p:cSldViewPr>
      <p:cViewPr varScale="1">
        <p:scale>
          <a:sx n="58" d="100"/>
          <a:sy n="58" d="100"/>
        </p:scale>
        <p:origin x="-253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theme" Target="theme/theme1.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tableStyles" Target="tableStyles.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slide" Target="slides/slide270.xml"/><Relationship Id="rId276" Type="http://schemas.openxmlformats.org/officeDocument/2006/relationships/slide" Target="slides/slide275.xml"/><Relationship Id="rId292" Type="http://schemas.openxmlformats.org/officeDocument/2006/relationships/slide" Target="slides/slide291.xml"/><Relationship Id="rId297" Type="http://schemas.openxmlformats.org/officeDocument/2006/relationships/slide" Target="slides/slide296.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slide" Target="slides/slide286.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slide" Target="slides/slide292.xml"/><Relationship Id="rId302"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notesMaster" Target="notesMasters/notesMaster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247.wmf"/></Relationships>
</file>

<file path=ppt/drawings/_rels/vmlDrawing101.vml.rels><?xml version="1.0" encoding="UTF-8" standalone="yes"?>
<Relationships xmlns="http://schemas.openxmlformats.org/package/2006/relationships"><Relationship Id="rId1" Type="http://schemas.openxmlformats.org/officeDocument/2006/relationships/image" Target="../media/image249.wmf"/></Relationships>
</file>

<file path=ppt/drawings/_rels/vmlDrawing102.vml.rels><?xml version="1.0" encoding="UTF-8" standalone="yes"?>
<Relationships xmlns="http://schemas.openxmlformats.org/package/2006/relationships"><Relationship Id="rId2" Type="http://schemas.openxmlformats.org/officeDocument/2006/relationships/image" Target="../media/image252.wmf"/><Relationship Id="rId1" Type="http://schemas.openxmlformats.org/officeDocument/2006/relationships/image" Target="../media/image251.wmf"/></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253.wmf"/></Relationships>
</file>

<file path=ppt/drawings/_rels/vmlDrawing104.vml.rels><?xml version="1.0" encoding="UTF-8" standalone="yes"?>
<Relationships xmlns="http://schemas.openxmlformats.org/package/2006/relationships"><Relationship Id="rId1" Type="http://schemas.openxmlformats.org/officeDocument/2006/relationships/image" Target="../media/image255.wmf"/></Relationships>
</file>

<file path=ppt/drawings/_rels/vmlDrawing105.vml.rels><?xml version="1.0" encoding="UTF-8" standalone="yes"?>
<Relationships xmlns="http://schemas.openxmlformats.org/package/2006/relationships"><Relationship Id="rId1" Type="http://schemas.openxmlformats.org/officeDocument/2006/relationships/image" Target="../media/image257.wmf"/></Relationships>
</file>

<file path=ppt/drawings/_rels/vmlDrawing106.vml.rels><?xml version="1.0" encoding="UTF-8" standalone="yes"?>
<Relationships xmlns="http://schemas.openxmlformats.org/package/2006/relationships"><Relationship Id="rId2" Type="http://schemas.openxmlformats.org/officeDocument/2006/relationships/image" Target="../media/image260.wmf"/><Relationship Id="rId1" Type="http://schemas.openxmlformats.org/officeDocument/2006/relationships/image" Target="../media/image259.wmf"/></Relationships>
</file>

<file path=ppt/drawings/_rels/vmlDrawing107.vml.rels><?xml version="1.0" encoding="UTF-8" standalone="yes"?>
<Relationships xmlns="http://schemas.openxmlformats.org/package/2006/relationships"><Relationship Id="rId1" Type="http://schemas.openxmlformats.org/officeDocument/2006/relationships/image" Target="../media/image262.wmf"/></Relationships>
</file>

<file path=ppt/drawings/_rels/vmlDrawing108.vml.rels><?xml version="1.0" encoding="UTF-8" standalone="yes"?>
<Relationships xmlns="http://schemas.openxmlformats.org/package/2006/relationships"><Relationship Id="rId1" Type="http://schemas.openxmlformats.org/officeDocument/2006/relationships/image" Target="../media/image264.wmf"/></Relationships>
</file>

<file path=ppt/drawings/_rels/vmlDrawing109.vml.rels><?xml version="1.0" encoding="UTF-8" standalone="yes"?>
<Relationships xmlns="http://schemas.openxmlformats.org/package/2006/relationships"><Relationship Id="rId1" Type="http://schemas.openxmlformats.org/officeDocument/2006/relationships/image" Target="../media/image266.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110.vml.rels><?xml version="1.0" encoding="UTF-8" standalone="yes"?>
<Relationships xmlns="http://schemas.openxmlformats.org/package/2006/relationships"><Relationship Id="rId2" Type="http://schemas.openxmlformats.org/officeDocument/2006/relationships/image" Target="../media/image269.wmf"/><Relationship Id="rId1" Type="http://schemas.openxmlformats.org/officeDocument/2006/relationships/image" Target="../media/image268.wmf"/></Relationships>
</file>

<file path=ppt/drawings/_rels/vmlDrawing111.vml.rels><?xml version="1.0" encoding="UTF-8" standalone="yes"?>
<Relationships xmlns="http://schemas.openxmlformats.org/package/2006/relationships"><Relationship Id="rId1" Type="http://schemas.openxmlformats.org/officeDocument/2006/relationships/image" Target="../media/image271.wmf"/></Relationships>
</file>

<file path=ppt/drawings/_rels/vmlDrawing112.vml.rels><?xml version="1.0" encoding="UTF-8" standalone="yes"?>
<Relationships xmlns="http://schemas.openxmlformats.org/package/2006/relationships"><Relationship Id="rId1" Type="http://schemas.openxmlformats.org/officeDocument/2006/relationships/image" Target="../media/image273.wmf"/></Relationships>
</file>

<file path=ppt/drawings/_rels/vmlDrawing113.vml.rels><?xml version="1.0" encoding="UTF-8" standalone="yes"?>
<Relationships xmlns="http://schemas.openxmlformats.org/package/2006/relationships"><Relationship Id="rId1" Type="http://schemas.openxmlformats.org/officeDocument/2006/relationships/image" Target="../media/image275.wmf"/></Relationships>
</file>

<file path=ppt/drawings/_rels/vmlDrawing114.vml.rels><?xml version="1.0" encoding="UTF-8" standalone="yes"?>
<Relationships xmlns="http://schemas.openxmlformats.org/package/2006/relationships"><Relationship Id="rId2" Type="http://schemas.openxmlformats.org/officeDocument/2006/relationships/image" Target="../media/image278.wmf"/><Relationship Id="rId1" Type="http://schemas.openxmlformats.org/officeDocument/2006/relationships/image" Target="../media/image277.wmf"/></Relationships>
</file>

<file path=ppt/drawings/_rels/vmlDrawing115.vml.rels><?xml version="1.0" encoding="UTF-8" standalone="yes"?>
<Relationships xmlns="http://schemas.openxmlformats.org/package/2006/relationships"><Relationship Id="rId2" Type="http://schemas.openxmlformats.org/officeDocument/2006/relationships/image" Target="../media/image281.wmf"/><Relationship Id="rId1" Type="http://schemas.openxmlformats.org/officeDocument/2006/relationships/image" Target="../media/image280.wmf"/></Relationships>
</file>

<file path=ppt/drawings/_rels/vmlDrawing116.vml.rels><?xml version="1.0" encoding="UTF-8" standalone="yes"?>
<Relationships xmlns="http://schemas.openxmlformats.org/package/2006/relationships"><Relationship Id="rId1" Type="http://schemas.openxmlformats.org/officeDocument/2006/relationships/image" Target="../media/image282.wmf"/></Relationships>
</file>

<file path=ppt/drawings/_rels/vmlDrawing117.vml.rels><?xml version="1.0" encoding="UTF-8" standalone="yes"?>
<Relationships xmlns="http://schemas.openxmlformats.org/package/2006/relationships"><Relationship Id="rId1" Type="http://schemas.openxmlformats.org/officeDocument/2006/relationships/image" Target="../media/image284.wmf"/></Relationships>
</file>

<file path=ppt/drawings/_rels/vmlDrawing118.vml.rels><?xml version="1.0" encoding="UTF-8" standalone="yes"?>
<Relationships xmlns="http://schemas.openxmlformats.org/package/2006/relationships"><Relationship Id="rId2" Type="http://schemas.openxmlformats.org/officeDocument/2006/relationships/image" Target="../media/image286.wmf"/><Relationship Id="rId1" Type="http://schemas.openxmlformats.org/officeDocument/2006/relationships/image" Target="../media/image285.wmf"/></Relationships>
</file>

<file path=ppt/drawings/_rels/vmlDrawing119.vml.rels><?xml version="1.0" encoding="UTF-8" standalone="yes"?>
<Relationships xmlns="http://schemas.openxmlformats.org/package/2006/relationships"><Relationship Id="rId1" Type="http://schemas.openxmlformats.org/officeDocument/2006/relationships/image" Target="../media/image287.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120.vml.rels><?xml version="1.0" encoding="UTF-8" standalone="yes"?>
<Relationships xmlns="http://schemas.openxmlformats.org/package/2006/relationships"><Relationship Id="rId1" Type="http://schemas.openxmlformats.org/officeDocument/2006/relationships/image" Target="../media/image289.wmf"/></Relationships>
</file>

<file path=ppt/drawings/_rels/vmlDrawing121.vml.rels><?xml version="1.0" encoding="UTF-8" standalone="yes"?>
<Relationships xmlns="http://schemas.openxmlformats.org/package/2006/relationships"><Relationship Id="rId2" Type="http://schemas.openxmlformats.org/officeDocument/2006/relationships/image" Target="../media/image292.wmf"/><Relationship Id="rId1" Type="http://schemas.openxmlformats.org/officeDocument/2006/relationships/image" Target="../media/image291.wmf"/></Relationships>
</file>

<file path=ppt/drawings/_rels/vmlDrawing122.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123.vml.rels><?xml version="1.0" encoding="UTF-8" standalone="yes"?>
<Relationships xmlns="http://schemas.openxmlformats.org/package/2006/relationships"><Relationship Id="rId1" Type="http://schemas.openxmlformats.org/officeDocument/2006/relationships/image" Target="../media/image293.wmf"/></Relationships>
</file>

<file path=ppt/drawings/_rels/vmlDrawing124.vml.rels><?xml version="1.0" encoding="UTF-8" standalone="yes"?>
<Relationships xmlns="http://schemas.openxmlformats.org/package/2006/relationships"><Relationship Id="rId2" Type="http://schemas.openxmlformats.org/officeDocument/2006/relationships/image" Target="../media/image296.wmf"/><Relationship Id="rId1" Type="http://schemas.openxmlformats.org/officeDocument/2006/relationships/image" Target="../media/image295.wmf"/></Relationships>
</file>

<file path=ppt/drawings/_rels/vmlDrawing125.vml.rels><?xml version="1.0" encoding="UTF-8" standalone="yes"?>
<Relationships xmlns="http://schemas.openxmlformats.org/package/2006/relationships"><Relationship Id="rId2" Type="http://schemas.openxmlformats.org/officeDocument/2006/relationships/image" Target="../media/image299.wmf"/><Relationship Id="rId1" Type="http://schemas.openxmlformats.org/officeDocument/2006/relationships/image" Target="../media/image298.wmf"/></Relationships>
</file>

<file path=ppt/drawings/_rels/vmlDrawing126.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301.wmf"/></Relationships>
</file>

<file path=ppt/drawings/_rels/vmlDrawing127.vml.rels><?xml version="1.0" encoding="UTF-8" standalone="yes"?>
<Relationships xmlns="http://schemas.openxmlformats.org/package/2006/relationships"><Relationship Id="rId1" Type="http://schemas.openxmlformats.org/officeDocument/2006/relationships/image" Target="../media/image302.wmf"/></Relationships>
</file>

<file path=ppt/drawings/_rels/vmlDrawing128.vml.rels><?xml version="1.0" encoding="UTF-8" standalone="yes"?>
<Relationships xmlns="http://schemas.openxmlformats.org/package/2006/relationships"><Relationship Id="rId1" Type="http://schemas.openxmlformats.org/officeDocument/2006/relationships/image" Target="../media/image303.wmf"/></Relationships>
</file>

<file path=ppt/drawings/_rels/vmlDrawing129.vml.rels><?xml version="1.0" encoding="UTF-8" standalone="yes"?>
<Relationships xmlns="http://schemas.openxmlformats.org/package/2006/relationships"><Relationship Id="rId2" Type="http://schemas.openxmlformats.org/officeDocument/2006/relationships/image" Target="../media/image306.wmf"/><Relationship Id="rId1" Type="http://schemas.openxmlformats.org/officeDocument/2006/relationships/image" Target="../media/image305.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130.vml.rels><?xml version="1.0" encoding="UTF-8" standalone="yes"?>
<Relationships xmlns="http://schemas.openxmlformats.org/package/2006/relationships"><Relationship Id="rId1" Type="http://schemas.openxmlformats.org/officeDocument/2006/relationships/image" Target="../media/image307.wmf"/></Relationships>
</file>

<file path=ppt/drawings/_rels/vmlDrawing131.vml.rels><?xml version="1.0" encoding="UTF-8" standalone="yes"?>
<Relationships xmlns="http://schemas.openxmlformats.org/package/2006/relationships"><Relationship Id="rId1" Type="http://schemas.openxmlformats.org/officeDocument/2006/relationships/image" Target="../media/image309.wmf"/></Relationships>
</file>

<file path=ppt/drawings/_rels/vmlDrawing132.vml.rels><?xml version="1.0" encoding="UTF-8" standalone="yes"?>
<Relationships xmlns="http://schemas.openxmlformats.org/package/2006/relationships"><Relationship Id="rId1" Type="http://schemas.openxmlformats.org/officeDocument/2006/relationships/image" Target="../media/image311.wmf"/></Relationships>
</file>

<file path=ppt/drawings/_rels/vmlDrawing133.vml.rels><?xml version="1.0" encoding="UTF-8" standalone="yes"?>
<Relationships xmlns="http://schemas.openxmlformats.org/package/2006/relationships"><Relationship Id="rId2" Type="http://schemas.openxmlformats.org/officeDocument/2006/relationships/image" Target="../media/image314.wmf"/><Relationship Id="rId1" Type="http://schemas.openxmlformats.org/officeDocument/2006/relationships/image" Target="../media/image313.wmf"/></Relationships>
</file>

<file path=ppt/drawings/_rels/vmlDrawing134.vml.rels><?xml version="1.0" encoding="UTF-8" standalone="yes"?>
<Relationships xmlns="http://schemas.openxmlformats.org/package/2006/relationships"><Relationship Id="rId1" Type="http://schemas.openxmlformats.org/officeDocument/2006/relationships/image" Target="../media/image315.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image" Target="../media/image50.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wmf"/><Relationship Id="rId1" Type="http://schemas.openxmlformats.org/officeDocument/2006/relationships/image" Target="../media/image76.w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80.wmf"/></Relationships>
</file>

<file path=ppt/drawings/_rels/vmlDrawing39.v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image" Target="../media/image8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87.wmf"/><Relationship Id="rId1" Type="http://schemas.openxmlformats.org/officeDocument/2006/relationships/image" Target="../media/image86.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image" Target="../media/image91.wmf"/><Relationship Id="rId1" Type="http://schemas.openxmlformats.org/officeDocument/2006/relationships/image" Target="../media/image90.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45.vml.rels><?xml version="1.0" encoding="UTF-8" standalone="yes"?>
<Relationships xmlns="http://schemas.openxmlformats.org/package/2006/relationships"><Relationship Id="rId2" Type="http://schemas.openxmlformats.org/officeDocument/2006/relationships/image" Target="../media/image99.wmf"/><Relationship Id="rId1" Type="http://schemas.openxmlformats.org/officeDocument/2006/relationships/image" Target="../media/image98.wmf"/></Relationships>
</file>

<file path=ppt/drawings/_rels/vmlDrawing46.v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image" Target="../media/image1.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image" Target="../media/image103.wmf"/><Relationship Id="rId1" Type="http://schemas.openxmlformats.org/officeDocument/2006/relationships/image" Target="../media/image102.wmf"/></Relationships>
</file>

<file path=ppt/drawings/_rels/vmlDrawing49.vml.rels><?xml version="1.0" encoding="UTF-8" standalone="yes"?>
<Relationships xmlns="http://schemas.openxmlformats.org/package/2006/relationships"><Relationship Id="rId2" Type="http://schemas.openxmlformats.org/officeDocument/2006/relationships/image" Target="../media/image109.wmf"/><Relationship Id="rId1" Type="http://schemas.openxmlformats.org/officeDocument/2006/relationships/image" Target="../media/image10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50.vml.rels><?xml version="1.0" encoding="UTF-8" standalone="yes"?>
<Relationships xmlns="http://schemas.openxmlformats.org/package/2006/relationships"><Relationship Id="rId2" Type="http://schemas.openxmlformats.org/officeDocument/2006/relationships/image" Target="../media/image112.wmf"/><Relationship Id="rId1" Type="http://schemas.openxmlformats.org/officeDocument/2006/relationships/image" Target="../media/image111.w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13.w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22.wmf"/></Relationships>
</file>

<file path=ppt/drawings/_rels/vmlDrawing54.vml.rels><?xml version="1.0" encoding="UTF-8" standalone="yes"?>
<Relationships xmlns="http://schemas.openxmlformats.org/package/2006/relationships"><Relationship Id="rId2" Type="http://schemas.openxmlformats.org/officeDocument/2006/relationships/image" Target="../media/image127.wmf"/><Relationship Id="rId1" Type="http://schemas.openxmlformats.org/officeDocument/2006/relationships/image" Target="../media/image126.w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31.w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32.w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135.wmf"/><Relationship Id="rId2" Type="http://schemas.openxmlformats.org/officeDocument/2006/relationships/image" Target="../media/image134.wmf"/><Relationship Id="rId1" Type="http://schemas.openxmlformats.org/officeDocument/2006/relationships/image" Target="../media/image133.w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39.w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4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42.w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44.wmf"/></Relationships>
</file>

<file path=ppt/drawings/_rels/vmlDrawing62.vml.rels><?xml version="1.0" encoding="UTF-8" standalone="yes"?>
<Relationships xmlns="http://schemas.openxmlformats.org/package/2006/relationships"><Relationship Id="rId2" Type="http://schemas.openxmlformats.org/officeDocument/2006/relationships/image" Target="../media/image146.wmf"/><Relationship Id="rId1" Type="http://schemas.openxmlformats.org/officeDocument/2006/relationships/image" Target="../media/image145.w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48.wmf"/></Relationships>
</file>

<file path=ppt/drawings/_rels/vmlDrawing64.vml.rels><?xml version="1.0" encoding="UTF-8" standalone="yes"?>
<Relationships xmlns="http://schemas.openxmlformats.org/package/2006/relationships"><Relationship Id="rId2" Type="http://schemas.openxmlformats.org/officeDocument/2006/relationships/image" Target="../media/image151.wmf"/><Relationship Id="rId1" Type="http://schemas.openxmlformats.org/officeDocument/2006/relationships/image" Target="../media/image150.w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60.w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62.w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67.w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72.wmf"/></Relationships>
</file>

<file path=ppt/drawings/_rels/vmlDrawing69.vml.rels><?xml version="1.0" encoding="UTF-8" standalone="yes"?>
<Relationships xmlns="http://schemas.openxmlformats.org/package/2006/relationships"><Relationship Id="rId2" Type="http://schemas.openxmlformats.org/officeDocument/2006/relationships/image" Target="../media/image175.wmf"/><Relationship Id="rId1" Type="http://schemas.openxmlformats.org/officeDocument/2006/relationships/image" Target="../media/image17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77.w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82.wmf"/></Relationships>
</file>

<file path=ppt/drawings/_rels/vmlDrawing72.vml.rels><?xml version="1.0" encoding="UTF-8" standalone="yes"?>
<Relationships xmlns="http://schemas.openxmlformats.org/package/2006/relationships"><Relationship Id="rId2" Type="http://schemas.openxmlformats.org/officeDocument/2006/relationships/image" Target="../media/image185.wmf"/><Relationship Id="rId1" Type="http://schemas.openxmlformats.org/officeDocument/2006/relationships/image" Target="../media/image184.w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87.w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89.w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190.w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192.w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194.wmf"/></Relationships>
</file>

<file path=ppt/drawings/_rels/vmlDrawing78.vml.rels><?xml version="1.0" encoding="UTF-8" standalone="yes"?>
<Relationships xmlns="http://schemas.openxmlformats.org/package/2006/relationships"><Relationship Id="rId2" Type="http://schemas.openxmlformats.org/officeDocument/2006/relationships/image" Target="../media/image197.wmf"/><Relationship Id="rId1" Type="http://schemas.openxmlformats.org/officeDocument/2006/relationships/image" Target="../media/image196.w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19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200.w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202.wmf"/></Relationships>
</file>

<file path=ppt/drawings/_rels/vmlDrawing82.vml.rels><?xml version="1.0" encoding="UTF-8" standalone="yes"?>
<Relationships xmlns="http://schemas.openxmlformats.org/package/2006/relationships"><Relationship Id="rId2" Type="http://schemas.openxmlformats.org/officeDocument/2006/relationships/image" Target="../media/image205.wmf"/><Relationship Id="rId1" Type="http://schemas.openxmlformats.org/officeDocument/2006/relationships/image" Target="../media/image204.w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206.wmf"/></Relationships>
</file>

<file path=ppt/drawings/_rels/vmlDrawing84.vml.rels><?xml version="1.0" encoding="UTF-8" standalone="yes"?>
<Relationships xmlns="http://schemas.openxmlformats.org/package/2006/relationships"><Relationship Id="rId2" Type="http://schemas.openxmlformats.org/officeDocument/2006/relationships/image" Target="../media/image208.wmf"/><Relationship Id="rId1" Type="http://schemas.openxmlformats.org/officeDocument/2006/relationships/image" Target="../media/image207.wmf"/></Relationships>
</file>

<file path=ppt/drawings/_rels/vmlDrawing85.vml.rels><?xml version="1.0" encoding="UTF-8" standalone="yes"?>
<Relationships xmlns="http://schemas.openxmlformats.org/package/2006/relationships"><Relationship Id="rId2" Type="http://schemas.openxmlformats.org/officeDocument/2006/relationships/image" Target="../media/image210.wmf"/><Relationship Id="rId1" Type="http://schemas.openxmlformats.org/officeDocument/2006/relationships/image" Target="../media/image209.wmf"/></Relationships>
</file>

<file path=ppt/drawings/_rels/vmlDrawing86.vml.rels><?xml version="1.0" encoding="UTF-8" standalone="yes"?>
<Relationships xmlns="http://schemas.openxmlformats.org/package/2006/relationships"><Relationship Id="rId2" Type="http://schemas.openxmlformats.org/officeDocument/2006/relationships/image" Target="../media/image212.wmf"/><Relationship Id="rId1" Type="http://schemas.openxmlformats.org/officeDocument/2006/relationships/image" Target="../media/image211.wmf"/></Relationships>
</file>

<file path=ppt/drawings/_rels/vmlDrawing87.vml.rels><?xml version="1.0" encoding="UTF-8" standalone="yes"?>
<Relationships xmlns="http://schemas.openxmlformats.org/package/2006/relationships"><Relationship Id="rId2" Type="http://schemas.openxmlformats.org/officeDocument/2006/relationships/image" Target="../media/image215.wmf"/><Relationship Id="rId1" Type="http://schemas.openxmlformats.org/officeDocument/2006/relationships/image" Target="../media/image214.w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216.w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218.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220.w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221.w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222.w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223.w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227.wmf"/></Relationships>
</file>

<file path=ppt/drawings/_rels/vmlDrawing95.vml.rels><?xml version="1.0" encoding="UTF-8" standalone="yes"?>
<Relationships xmlns="http://schemas.openxmlformats.org/package/2006/relationships"><Relationship Id="rId3" Type="http://schemas.openxmlformats.org/officeDocument/2006/relationships/image" Target="../media/image231.wmf"/><Relationship Id="rId2" Type="http://schemas.openxmlformats.org/officeDocument/2006/relationships/image" Target="../media/image230.wmf"/><Relationship Id="rId1" Type="http://schemas.openxmlformats.org/officeDocument/2006/relationships/image" Target="../media/image229.wmf"/><Relationship Id="rId4" Type="http://schemas.openxmlformats.org/officeDocument/2006/relationships/image" Target="../media/image232.w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234.wmf"/></Relationships>
</file>

<file path=ppt/drawings/_rels/vmlDrawing97.vml.rels><?xml version="1.0" encoding="UTF-8" standalone="yes"?>
<Relationships xmlns="http://schemas.openxmlformats.org/package/2006/relationships"><Relationship Id="rId2" Type="http://schemas.openxmlformats.org/officeDocument/2006/relationships/image" Target="../media/image238.wmf"/><Relationship Id="rId1" Type="http://schemas.openxmlformats.org/officeDocument/2006/relationships/image" Target="../media/image237.wmf"/></Relationships>
</file>

<file path=ppt/drawings/_rels/vmlDrawing98.vml.rels><?xml version="1.0" encoding="UTF-8" standalone="yes"?>
<Relationships xmlns="http://schemas.openxmlformats.org/package/2006/relationships"><Relationship Id="rId2" Type="http://schemas.openxmlformats.org/officeDocument/2006/relationships/image" Target="../media/image243.wmf"/><Relationship Id="rId1" Type="http://schemas.openxmlformats.org/officeDocument/2006/relationships/image" Target="../media/image242.wmf"/></Relationships>
</file>

<file path=ppt/drawings/_rels/vmlDrawing99.vml.rels><?xml version="1.0" encoding="UTF-8" standalone="yes"?>
<Relationships xmlns="http://schemas.openxmlformats.org/package/2006/relationships"><Relationship Id="rId2" Type="http://schemas.openxmlformats.org/officeDocument/2006/relationships/image" Target="../media/image246.wmf"/><Relationship Id="rId1" Type="http://schemas.openxmlformats.org/officeDocument/2006/relationships/image" Target="../media/image24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27C71FD-8420-4899-BF84-E316838BC28C}" type="datetimeFigureOut">
              <a:rPr lang="zh-CN" altLang="en-US" smtClean="0"/>
              <a:pPr/>
              <a:t>2020/3/27</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B3A80C2-015F-4620-ABCB-A0B36952A559}" type="slidenum">
              <a:rPr lang="zh-CN" altLang="en-US" smtClean="0"/>
              <a:pPr/>
              <a:t>‹#›</a:t>
            </a:fld>
            <a:endParaRPr lang="zh-CN" altLang="en-US"/>
          </a:p>
        </p:txBody>
      </p:sp>
    </p:spTree>
    <p:extLst>
      <p:ext uri="{BB962C8B-B14F-4D97-AF65-F5344CB8AC3E}">
        <p14:creationId xmlns:p14="http://schemas.microsoft.com/office/powerpoint/2010/main" val="34521590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485306-80E6-4960-AFD0-CFA0BBF19A9D}" type="datetimeFigureOut">
              <a:rPr lang="zh-CN" altLang="en-US" smtClean="0"/>
              <a:pPr/>
              <a:t>2020/3/27</a:t>
            </a:fld>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640B4E-3909-4A33-A460-3E537D343403}" type="slidenum">
              <a:rPr lang="zh-CN" altLang="en-US" smtClean="0"/>
              <a:pPr/>
              <a:t>‹#›</a:t>
            </a:fld>
            <a:endParaRPr lang="zh-CN" altLang="en-US"/>
          </a:p>
        </p:txBody>
      </p:sp>
    </p:spTree>
    <p:extLst>
      <p:ext uri="{BB962C8B-B14F-4D97-AF65-F5344CB8AC3E}">
        <p14:creationId xmlns:p14="http://schemas.microsoft.com/office/powerpoint/2010/main" val="263677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说一下课程资料结构</a:t>
            </a: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a:t>面向对象</a:t>
            </a:r>
            <a:r>
              <a:rPr lang="en-US" altLang="zh-CN"/>
              <a:t>(oo) -&gt; </a:t>
            </a:r>
            <a:r>
              <a:rPr lang="zh-CN" altLang="en-US"/>
              <a:t>功能模块</a:t>
            </a:r>
            <a:r>
              <a:rPr lang="en-US" altLang="zh-CN"/>
              <a:t>(</a:t>
            </a:r>
            <a:r>
              <a:rPr lang="zh-CN" altLang="en-US"/>
              <a:t>设计模式</a:t>
            </a:r>
            <a:r>
              <a:rPr lang="en-US" altLang="zh-CN"/>
              <a:t>+ </a:t>
            </a:r>
            <a:r>
              <a:rPr lang="zh-CN" altLang="en-US"/>
              <a:t>算法</a:t>
            </a:r>
            <a:r>
              <a:rPr lang="en-US" altLang="zh-CN"/>
              <a:t>[</a:t>
            </a:r>
            <a:r>
              <a:rPr lang="zh-CN" altLang="en-US"/>
              <a:t>数据结构</a:t>
            </a:r>
            <a:r>
              <a:rPr lang="en-US" altLang="zh-CN"/>
              <a:t>]</a:t>
            </a:r>
            <a:r>
              <a:rPr lang="zh-CN" altLang="en-US"/>
              <a:t> </a:t>
            </a:r>
            <a:r>
              <a:rPr lang="en-US" altLang="zh-CN"/>
              <a:t>) -&gt; </a:t>
            </a:r>
            <a:r>
              <a:rPr lang="zh-CN" altLang="en-US"/>
              <a:t>框架 </a:t>
            </a:r>
            <a:r>
              <a:rPr lang="en-US" altLang="zh-CN"/>
              <a:t>(</a:t>
            </a:r>
            <a:r>
              <a:rPr lang="zh-CN" altLang="en-US"/>
              <a:t>使用到各种设计模式</a:t>
            </a:r>
            <a:r>
              <a:rPr lang="en-US" altLang="zh-CN"/>
              <a:t>) -&gt; </a:t>
            </a:r>
            <a:r>
              <a:rPr lang="zh-CN" altLang="en-US"/>
              <a:t>架构 </a:t>
            </a:r>
            <a:r>
              <a:rPr lang="en-US" altLang="zh-CN"/>
              <a:t>(</a:t>
            </a:r>
            <a:r>
              <a:rPr lang="zh-CN" altLang="en-US"/>
              <a:t>服务器集群</a:t>
            </a:r>
            <a:r>
              <a:rPr lang="en-US" altLang="zh-CN"/>
              <a:t>)</a:t>
            </a:r>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100</a:t>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101</a:t>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102</a:t>
            </a:fld>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104</a:t>
            </a:fld>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105</a:t>
            </a:fld>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106</a:t>
            </a:fld>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a:t>//</a:t>
            </a:r>
            <a:r>
              <a:rPr lang="zh-CN" altLang="en-US"/>
              <a:t>比如盖房子，组装汽车</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t>107</a:t>
            </a:fld>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108</a:t>
            </a:fld>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109</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 如何讲解的步骤，直接看</a:t>
            </a:r>
            <a:r>
              <a:rPr lang="en-US" altLang="zh-CN" sz="1200" b="1" kern="1200">
                <a:solidFill>
                  <a:schemeClr val="tx1"/>
                </a:solidFill>
                <a:effectLst/>
                <a:latin typeface="+mn-lt"/>
                <a:ea typeface="+mn-ea"/>
                <a:cs typeface="+mn-cs"/>
              </a:rPr>
              <a:t>PPT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a:t>类图还是需要画出的，比较简单</a:t>
            </a:r>
            <a:r>
              <a:rPr lang="en-US" altLang="zh-CN"/>
              <a:t>.</a:t>
            </a: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110</a:t>
            </a:fld>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a:t>对源码的</a:t>
            </a:r>
            <a:r>
              <a:rPr lang="en-US" altLang="zh-CN"/>
              <a:t>debug </a:t>
            </a:r>
            <a:r>
              <a:rPr lang="zh-CN" altLang="en-US"/>
              <a:t>和 分析</a:t>
            </a:r>
            <a:endParaRPr lang="en-US" altLang="zh-CN"/>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a:t>Appendable</a:t>
            </a:r>
            <a:r>
              <a:rPr lang="en-US" altLang="zh-CN" sz="1200" b="0" i="0" kern="1200">
                <a:solidFill>
                  <a:schemeClr val="tx1"/>
                </a:solidFill>
                <a:effectLst/>
                <a:latin typeface="+mn-lt"/>
                <a:ea typeface="+mn-ea"/>
                <a:cs typeface="+mn-cs"/>
              </a:rPr>
              <a:t> </a:t>
            </a:r>
            <a:r>
              <a:rPr lang="zh-CN" altLang="en-US" sz="1200" b="0" i="0" kern="1200">
                <a:solidFill>
                  <a:schemeClr val="tx1"/>
                </a:solidFill>
                <a:effectLst/>
                <a:latin typeface="+mn-lt"/>
                <a:ea typeface="+mn-ea"/>
                <a:cs typeface="+mn-cs"/>
              </a:rPr>
              <a:t>接口定义了多个</a:t>
            </a:r>
            <a:r>
              <a:rPr lang="en-US" altLang="zh-CN" sz="1200" b="0" i="0" kern="1200">
                <a:solidFill>
                  <a:schemeClr val="tx1"/>
                </a:solidFill>
                <a:effectLst/>
                <a:latin typeface="+mn-lt"/>
                <a:ea typeface="+mn-ea"/>
                <a:cs typeface="+mn-cs"/>
              </a:rPr>
              <a:t>append</a:t>
            </a:r>
            <a:r>
              <a:rPr lang="zh-CN" altLang="en-US" sz="1200" b="0" i="0" kern="1200">
                <a:solidFill>
                  <a:schemeClr val="tx1"/>
                </a:solidFill>
                <a:effectLst/>
                <a:latin typeface="+mn-lt"/>
                <a:ea typeface="+mn-ea"/>
                <a:cs typeface="+mn-cs"/>
              </a:rPr>
              <a:t>方法（抽象方法）</a:t>
            </a:r>
            <a:r>
              <a:rPr lang="en-US" altLang="zh-CN" sz="1200" b="0" i="0" kern="1200">
                <a:solidFill>
                  <a:schemeClr val="tx1"/>
                </a:solidFill>
                <a:effectLst/>
                <a:latin typeface="+mn-lt"/>
                <a:ea typeface="+mn-ea"/>
                <a:cs typeface="+mn-cs"/>
              </a:rPr>
              <a:t>, </a:t>
            </a:r>
            <a:r>
              <a:rPr lang="zh-CN" altLang="en-US" sz="1200" b="0" i="0" kern="1200">
                <a:solidFill>
                  <a:schemeClr val="tx1"/>
                </a:solidFill>
                <a:effectLst/>
                <a:latin typeface="+mn-lt"/>
                <a:ea typeface="+mn-ea"/>
                <a:cs typeface="+mn-cs"/>
              </a:rPr>
              <a:t>即：</a:t>
            </a:r>
            <a:r>
              <a:rPr lang="en-US" altLang="zh-CN"/>
              <a:t>Appendable</a:t>
            </a:r>
            <a:r>
              <a:rPr lang="en-US" altLang="zh-CN" sz="1200" b="0" i="0" kern="1200">
                <a:solidFill>
                  <a:schemeClr val="tx1"/>
                </a:solidFill>
                <a:effectLst/>
                <a:latin typeface="+mn-lt"/>
                <a:ea typeface="+mn-ea"/>
                <a:cs typeface="+mn-cs"/>
              </a:rPr>
              <a:t> </a:t>
            </a:r>
            <a:r>
              <a:rPr lang="zh-CN" altLang="en-US" sz="1200" b="0" i="0" kern="1200">
                <a:solidFill>
                  <a:schemeClr val="tx1"/>
                </a:solidFill>
                <a:effectLst/>
                <a:latin typeface="+mn-lt"/>
                <a:ea typeface="+mn-ea"/>
                <a:cs typeface="+mn-cs"/>
              </a:rPr>
              <a:t>为抽象建造者，定义了建造方法</a:t>
            </a:r>
            <a:r>
              <a:rPr lang="en-US" altLang="zh-CN" sz="1200" b="0" i="0" kern="1200">
                <a:solidFill>
                  <a:schemeClr val="tx1"/>
                </a:solidFill>
                <a:effectLst/>
                <a:latin typeface="+mn-lt"/>
                <a:ea typeface="+mn-ea"/>
                <a:cs typeface="+mn-cs"/>
              </a:rPr>
              <a:t>,</a:t>
            </a:r>
            <a:r>
              <a:rPr lang="zh-CN" altLang="en-US" sz="1200" b="0" i="0" kern="1200">
                <a:solidFill>
                  <a:schemeClr val="tx1"/>
                </a:solidFill>
                <a:effectLst/>
                <a:latin typeface="+mn-lt"/>
                <a:ea typeface="+mn-ea"/>
                <a:cs typeface="+mn-cs"/>
              </a:rPr>
              <a:t>前面案例我们是写的抽象类</a:t>
            </a:r>
            <a:r>
              <a:rPr lang="en-US" altLang="zh-CN" sz="1200" b="0" i="0" kern="1200">
                <a:solidFill>
                  <a:schemeClr val="tx1"/>
                </a:solidFill>
                <a:effectLst/>
                <a:latin typeface="+mn-lt"/>
                <a:ea typeface="+mn-ea"/>
                <a:cs typeface="+mn-cs"/>
              </a:rPr>
              <a:t>.</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a:t>AbstractStringBuilder</a:t>
            </a:r>
            <a:r>
              <a:rPr lang="en-US" altLang="zh-CN" sz="1200" b="0" i="0" kern="1200">
                <a:solidFill>
                  <a:schemeClr val="tx1"/>
                </a:solidFill>
                <a:effectLst/>
                <a:latin typeface="+mn-lt"/>
                <a:ea typeface="+mn-ea"/>
                <a:cs typeface="+mn-cs"/>
              </a:rPr>
              <a:t> </a:t>
            </a:r>
            <a:r>
              <a:rPr lang="zh-CN" altLang="en-US" sz="1200" b="0" i="0" kern="1200">
                <a:solidFill>
                  <a:schemeClr val="tx1"/>
                </a:solidFill>
                <a:effectLst/>
                <a:latin typeface="+mn-lt"/>
                <a:ea typeface="+mn-ea"/>
                <a:cs typeface="+mn-cs"/>
              </a:rPr>
              <a:t>实现了 </a:t>
            </a:r>
            <a:r>
              <a:rPr lang="en-US" altLang="zh-CN"/>
              <a:t>Appendable</a:t>
            </a:r>
            <a:r>
              <a:rPr lang="en-US" altLang="zh-CN" sz="1200" b="0" i="0" kern="1200">
                <a:solidFill>
                  <a:schemeClr val="tx1"/>
                </a:solidFill>
                <a:effectLst/>
                <a:latin typeface="+mn-lt"/>
                <a:ea typeface="+mn-ea"/>
                <a:cs typeface="+mn-cs"/>
              </a:rPr>
              <a:t> </a:t>
            </a:r>
            <a:r>
              <a:rPr lang="zh-CN" altLang="en-US" sz="1200" b="0" i="0" kern="1200">
                <a:solidFill>
                  <a:schemeClr val="tx1"/>
                </a:solidFill>
                <a:effectLst/>
                <a:latin typeface="+mn-lt"/>
                <a:ea typeface="+mn-ea"/>
                <a:cs typeface="+mn-cs"/>
              </a:rPr>
              <a:t>接口</a:t>
            </a:r>
            <a:r>
              <a:rPr lang="en-US" altLang="zh-CN" sz="1200" b="0" i="0" kern="1200">
                <a:solidFill>
                  <a:schemeClr val="tx1"/>
                </a:solidFill>
                <a:effectLst/>
                <a:latin typeface="+mn-lt"/>
                <a:ea typeface="+mn-ea"/>
                <a:cs typeface="+mn-cs"/>
              </a:rPr>
              <a:t>, </a:t>
            </a:r>
            <a:r>
              <a:rPr lang="zh-CN" altLang="en-US" sz="1200" b="0" i="0" kern="1200">
                <a:solidFill>
                  <a:schemeClr val="tx1"/>
                </a:solidFill>
                <a:effectLst/>
                <a:latin typeface="+mn-lt"/>
                <a:ea typeface="+mn-ea"/>
                <a:cs typeface="+mn-cs"/>
              </a:rPr>
              <a:t>这里的</a:t>
            </a:r>
            <a:r>
              <a:rPr lang="en-US" altLang="zh-CN"/>
              <a:t>AbstractStringBuilder </a:t>
            </a:r>
            <a:r>
              <a:rPr lang="zh-CN" altLang="en-US"/>
              <a:t>已经是建造者的了，但是不能实例化</a:t>
            </a:r>
            <a:endParaRPr lang="en-US" altLang="zh-CN" sz="1200" b="0" i="0" kern="120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a:t>StringBuilder</a:t>
            </a:r>
            <a:r>
              <a:rPr lang="en-US" altLang="zh-CN" sz="1200" b="0" i="0" kern="1200">
                <a:solidFill>
                  <a:schemeClr val="tx1"/>
                </a:solidFill>
                <a:effectLst/>
                <a:latin typeface="+mn-lt"/>
                <a:ea typeface="+mn-ea"/>
                <a:cs typeface="+mn-cs"/>
              </a:rPr>
              <a:t> </a:t>
            </a:r>
            <a:r>
              <a:rPr lang="zh-CN" altLang="en-US" sz="1200" b="0" i="0" kern="1200">
                <a:solidFill>
                  <a:schemeClr val="tx1"/>
                </a:solidFill>
                <a:effectLst/>
                <a:latin typeface="+mn-lt"/>
                <a:ea typeface="+mn-ea"/>
                <a:cs typeface="+mn-cs"/>
              </a:rPr>
              <a:t>既充当指挥者角色，又充当产品角色，又充当具体建造者，建造方法的实现由 </a:t>
            </a:r>
            <a:r>
              <a:rPr lang="en-US" altLang="zh-CN"/>
              <a:t>AbstractStringBuilder</a:t>
            </a:r>
            <a:r>
              <a:rPr lang="en-US" altLang="zh-CN" sz="1200" b="0" i="0" kern="1200">
                <a:solidFill>
                  <a:schemeClr val="tx1"/>
                </a:solidFill>
                <a:effectLst/>
                <a:latin typeface="+mn-lt"/>
                <a:ea typeface="+mn-ea"/>
                <a:cs typeface="+mn-cs"/>
              </a:rPr>
              <a:t> </a:t>
            </a:r>
            <a:r>
              <a:rPr lang="zh-CN" altLang="en-US" sz="1200" b="0" i="0" kern="1200">
                <a:solidFill>
                  <a:schemeClr val="tx1"/>
                </a:solidFill>
                <a:effectLst/>
                <a:latin typeface="+mn-lt"/>
                <a:ea typeface="+mn-ea"/>
                <a:cs typeface="+mn-cs"/>
              </a:rPr>
              <a:t>完成，而 </a:t>
            </a:r>
            <a:r>
              <a:rPr lang="en-US" altLang="zh-CN"/>
              <a:t>StringBuilder</a:t>
            </a:r>
            <a:r>
              <a:rPr lang="en-US" altLang="zh-CN" sz="1200" b="0" i="0" kern="1200">
                <a:solidFill>
                  <a:schemeClr val="tx1"/>
                </a:solidFill>
                <a:effectLst/>
                <a:latin typeface="+mn-lt"/>
                <a:ea typeface="+mn-ea"/>
                <a:cs typeface="+mn-cs"/>
              </a:rPr>
              <a:t> </a:t>
            </a:r>
            <a:r>
              <a:rPr lang="zh-CN" altLang="en-US" sz="1200" b="0" i="0" kern="1200">
                <a:solidFill>
                  <a:schemeClr val="tx1"/>
                </a:solidFill>
                <a:effectLst/>
                <a:latin typeface="+mn-lt"/>
                <a:ea typeface="+mn-ea"/>
                <a:cs typeface="+mn-cs"/>
              </a:rPr>
              <a:t>继承了 </a:t>
            </a:r>
            <a:r>
              <a:rPr lang="en-US" altLang="zh-CN"/>
              <a:t>AbstractStringBuilder</a:t>
            </a:r>
            <a:endParaRPr lang="en-US" altLang="zh-CN" sz="1200" b="0" i="0" kern="120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en-US" altLang="zh-CN" sz="1200" b="0" i="0" kern="120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111</a:t>
            </a:fld>
            <a:endParaRPr lang="zh-CN"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a:t>对源码的</a:t>
            </a:r>
            <a:r>
              <a:rPr lang="en-US" altLang="zh-CN"/>
              <a:t>debug </a:t>
            </a:r>
            <a:r>
              <a:rPr lang="zh-CN" altLang="en-US"/>
              <a:t>和 分析</a:t>
            </a:r>
            <a:endParaRPr lang="en-US" altLang="zh-CN"/>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a:t>Appendable</a:t>
            </a:r>
            <a:r>
              <a:rPr lang="en-US" altLang="zh-CN" sz="1200" b="0" i="0" kern="1200">
                <a:solidFill>
                  <a:schemeClr val="tx1"/>
                </a:solidFill>
                <a:effectLst/>
                <a:latin typeface="+mn-lt"/>
                <a:ea typeface="+mn-ea"/>
                <a:cs typeface="+mn-cs"/>
              </a:rPr>
              <a:t> </a:t>
            </a:r>
            <a:r>
              <a:rPr lang="zh-CN" altLang="en-US" sz="1200" b="0" i="0" kern="1200">
                <a:solidFill>
                  <a:schemeClr val="tx1"/>
                </a:solidFill>
                <a:effectLst/>
                <a:latin typeface="+mn-lt"/>
                <a:ea typeface="+mn-ea"/>
                <a:cs typeface="+mn-cs"/>
              </a:rPr>
              <a:t>接口定义了多个</a:t>
            </a:r>
            <a:r>
              <a:rPr lang="en-US" altLang="zh-CN" sz="1200" b="0" i="0" kern="1200">
                <a:solidFill>
                  <a:schemeClr val="tx1"/>
                </a:solidFill>
                <a:effectLst/>
                <a:latin typeface="+mn-lt"/>
                <a:ea typeface="+mn-ea"/>
                <a:cs typeface="+mn-cs"/>
              </a:rPr>
              <a:t>append</a:t>
            </a:r>
            <a:r>
              <a:rPr lang="zh-CN" altLang="en-US" sz="1200" b="0" i="0" kern="1200">
                <a:solidFill>
                  <a:schemeClr val="tx1"/>
                </a:solidFill>
                <a:effectLst/>
                <a:latin typeface="+mn-lt"/>
                <a:ea typeface="+mn-ea"/>
                <a:cs typeface="+mn-cs"/>
              </a:rPr>
              <a:t>方法（抽象方法）</a:t>
            </a:r>
            <a:r>
              <a:rPr lang="en-US" altLang="zh-CN" sz="1200" b="0" i="0" kern="1200">
                <a:solidFill>
                  <a:schemeClr val="tx1"/>
                </a:solidFill>
                <a:effectLst/>
                <a:latin typeface="+mn-lt"/>
                <a:ea typeface="+mn-ea"/>
                <a:cs typeface="+mn-cs"/>
              </a:rPr>
              <a:t>, </a:t>
            </a:r>
            <a:r>
              <a:rPr lang="zh-CN" altLang="en-US" sz="1200" b="0" i="0" kern="1200">
                <a:solidFill>
                  <a:schemeClr val="tx1"/>
                </a:solidFill>
                <a:effectLst/>
                <a:latin typeface="+mn-lt"/>
                <a:ea typeface="+mn-ea"/>
                <a:cs typeface="+mn-cs"/>
              </a:rPr>
              <a:t>即：</a:t>
            </a:r>
            <a:r>
              <a:rPr lang="en-US" altLang="zh-CN"/>
              <a:t>Appendable</a:t>
            </a:r>
            <a:r>
              <a:rPr lang="en-US" altLang="zh-CN" sz="1200" b="0" i="0" kern="1200">
                <a:solidFill>
                  <a:schemeClr val="tx1"/>
                </a:solidFill>
                <a:effectLst/>
                <a:latin typeface="+mn-lt"/>
                <a:ea typeface="+mn-ea"/>
                <a:cs typeface="+mn-cs"/>
              </a:rPr>
              <a:t> </a:t>
            </a:r>
            <a:r>
              <a:rPr lang="zh-CN" altLang="en-US" sz="1200" b="0" i="0" kern="1200">
                <a:solidFill>
                  <a:schemeClr val="tx1"/>
                </a:solidFill>
                <a:effectLst/>
                <a:latin typeface="+mn-lt"/>
                <a:ea typeface="+mn-ea"/>
                <a:cs typeface="+mn-cs"/>
              </a:rPr>
              <a:t>为抽象建造者，定义了建造方法</a:t>
            </a:r>
            <a:r>
              <a:rPr lang="en-US" altLang="zh-CN" sz="1200" b="0" i="0" kern="1200">
                <a:solidFill>
                  <a:schemeClr val="tx1"/>
                </a:solidFill>
                <a:effectLst/>
                <a:latin typeface="+mn-lt"/>
                <a:ea typeface="+mn-ea"/>
                <a:cs typeface="+mn-cs"/>
              </a:rPr>
              <a:t>,</a:t>
            </a:r>
            <a:r>
              <a:rPr lang="zh-CN" altLang="en-US" sz="1200" b="0" i="0" kern="1200">
                <a:solidFill>
                  <a:schemeClr val="tx1"/>
                </a:solidFill>
                <a:effectLst/>
                <a:latin typeface="+mn-lt"/>
                <a:ea typeface="+mn-ea"/>
                <a:cs typeface="+mn-cs"/>
              </a:rPr>
              <a:t>前面案例我们是写的抽象类</a:t>
            </a:r>
            <a:r>
              <a:rPr lang="en-US" altLang="zh-CN" sz="1200" b="0" i="0" kern="1200">
                <a:solidFill>
                  <a:schemeClr val="tx1"/>
                </a:solidFill>
                <a:effectLst/>
                <a:latin typeface="+mn-lt"/>
                <a:ea typeface="+mn-ea"/>
                <a:cs typeface="+mn-cs"/>
              </a:rPr>
              <a:t>.</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a:t>AbstractStringBuilder</a:t>
            </a:r>
            <a:r>
              <a:rPr lang="en-US" altLang="zh-CN" sz="1200" b="0" i="0" kern="1200">
                <a:solidFill>
                  <a:schemeClr val="tx1"/>
                </a:solidFill>
                <a:effectLst/>
                <a:latin typeface="+mn-lt"/>
                <a:ea typeface="+mn-ea"/>
                <a:cs typeface="+mn-cs"/>
              </a:rPr>
              <a:t> </a:t>
            </a:r>
            <a:r>
              <a:rPr lang="zh-CN" altLang="en-US" sz="1200" b="0" i="0" kern="1200">
                <a:solidFill>
                  <a:schemeClr val="tx1"/>
                </a:solidFill>
                <a:effectLst/>
                <a:latin typeface="+mn-lt"/>
                <a:ea typeface="+mn-ea"/>
                <a:cs typeface="+mn-cs"/>
              </a:rPr>
              <a:t>实现了 </a:t>
            </a:r>
            <a:r>
              <a:rPr lang="en-US" altLang="zh-CN"/>
              <a:t>Appendable</a:t>
            </a:r>
            <a:r>
              <a:rPr lang="en-US" altLang="zh-CN" sz="1200" b="0" i="0" kern="1200">
                <a:solidFill>
                  <a:schemeClr val="tx1"/>
                </a:solidFill>
                <a:effectLst/>
                <a:latin typeface="+mn-lt"/>
                <a:ea typeface="+mn-ea"/>
                <a:cs typeface="+mn-cs"/>
              </a:rPr>
              <a:t> </a:t>
            </a:r>
            <a:r>
              <a:rPr lang="zh-CN" altLang="en-US" sz="1200" b="0" i="0" kern="1200">
                <a:solidFill>
                  <a:schemeClr val="tx1"/>
                </a:solidFill>
                <a:effectLst/>
                <a:latin typeface="+mn-lt"/>
                <a:ea typeface="+mn-ea"/>
                <a:cs typeface="+mn-cs"/>
              </a:rPr>
              <a:t>接口</a:t>
            </a:r>
            <a:r>
              <a:rPr lang="en-US" altLang="zh-CN" sz="1200" b="0" i="0" kern="1200">
                <a:solidFill>
                  <a:schemeClr val="tx1"/>
                </a:solidFill>
                <a:effectLst/>
                <a:latin typeface="+mn-lt"/>
                <a:ea typeface="+mn-ea"/>
                <a:cs typeface="+mn-cs"/>
              </a:rPr>
              <a:t>, </a:t>
            </a:r>
            <a:r>
              <a:rPr lang="zh-CN" altLang="en-US" sz="1200" b="0" i="0" kern="1200">
                <a:solidFill>
                  <a:schemeClr val="tx1"/>
                </a:solidFill>
                <a:effectLst/>
                <a:latin typeface="+mn-lt"/>
                <a:ea typeface="+mn-ea"/>
                <a:cs typeface="+mn-cs"/>
              </a:rPr>
              <a:t>这里的</a:t>
            </a:r>
            <a:r>
              <a:rPr lang="en-US" altLang="zh-CN"/>
              <a:t>AbstractStringBuilder </a:t>
            </a:r>
            <a:r>
              <a:rPr lang="zh-CN" altLang="en-US"/>
              <a:t>已经是建造者的了，但是不能实例化</a:t>
            </a:r>
            <a:endParaRPr lang="en-US" altLang="zh-CN" sz="1200" b="0" i="0" kern="120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a:t>StringBuilder</a:t>
            </a:r>
            <a:r>
              <a:rPr lang="en-US" altLang="zh-CN" sz="1200" b="0" i="0" kern="1200">
                <a:solidFill>
                  <a:schemeClr val="tx1"/>
                </a:solidFill>
                <a:effectLst/>
                <a:latin typeface="+mn-lt"/>
                <a:ea typeface="+mn-ea"/>
                <a:cs typeface="+mn-cs"/>
              </a:rPr>
              <a:t> </a:t>
            </a:r>
            <a:r>
              <a:rPr lang="zh-CN" altLang="en-US" sz="1200" b="0" i="0" kern="1200">
                <a:solidFill>
                  <a:schemeClr val="tx1"/>
                </a:solidFill>
                <a:effectLst/>
                <a:latin typeface="+mn-lt"/>
                <a:ea typeface="+mn-ea"/>
                <a:cs typeface="+mn-cs"/>
              </a:rPr>
              <a:t>既充当指挥者角色，又充当产品角色，又充当具体建造者，建造方法的实现由 </a:t>
            </a:r>
            <a:r>
              <a:rPr lang="en-US" altLang="zh-CN"/>
              <a:t>AbstractStringBuilder</a:t>
            </a:r>
            <a:r>
              <a:rPr lang="en-US" altLang="zh-CN" sz="1200" b="0" i="0" kern="1200">
                <a:solidFill>
                  <a:schemeClr val="tx1"/>
                </a:solidFill>
                <a:effectLst/>
                <a:latin typeface="+mn-lt"/>
                <a:ea typeface="+mn-ea"/>
                <a:cs typeface="+mn-cs"/>
              </a:rPr>
              <a:t> </a:t>
            </a:r>
            <a:r>
              <a:rPr lang="zh-CN" altLang="en-US" sz="1200" b="0" i="0" kern="1200">
                <a:solidFill>
                  <a:schemeClr val="tx1"/>
                </a:solidFill>
                <a:effectLst/>
                <a:latin typeface="+mn-lt"/>
                <a:ea typeface="+mn-ea"/>
                <a:cs typeface="+mn-cs"/>
              </a:rPr>
              <a:t>完成，而 </a:t>
            </a:r>
            <a:r>
              <a:rPr lang="en-US" altLang="zh-CN"/>
              <a:t>StringBuilder</a:t>
            </a:r>
            <a:r>
              <a:rPr lang="en-US" altLang="zh-CN" sz="1200" b="0" i="0" kern="1200">
                <a:solidFill>
                  <a:schemeClr val="tx1"/>
                </a:solidFill>
                <a:effectLst/>
                <a:latin typeface="+mn-lt"/>
                <a:ea typeface="+mn-ea"/>
                <a:cs typeface="+mn-cs"/>
              </a:rPr>
              <a:t> </a:t>
            </a:r>
            <a:r>
              <a:rPr lang="zh-CN" altLang="en-US" sz="1200" b="0" i="0" kern="1200">
                <a:solidFill>
                  <a:schemeClr val="tx1"/>
                </a:solidFill>
                <a:effectLst/>
                <a:latin typeface="+mn-lt"/>
                <a:ea typeface="+mn-ea"/>
                <a:cs typeface="+mn-cs"/>
              </a:rPr>
              <a:t>继承了 </a:t>
            </a:r>
            <a:r>
              <a:rPr lang="en-US" altLang="zh-CN"/>
              <a:t>AbstractStringBuilder</a:t>
            </a:r>
            <a:endParaRPr lang="en-US" altLang="zh-CN" sz="1200" b="0" i="0" kern="120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en-US" altLang="zh-CN" sz="1200" b="0" i="0" kern="120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112</a:t>
            </a:fld>
            <a:endParaRPr lang="zh-CN"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113</a:t>
            </a:fld>
            <a:endParaRPr lang="zh-CN"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a:t>7</a:t>
            </a:r>
            <a:r>
              <a:rPr lang="zh-CN" altLang="en-US"/>
              <a:t>点的理解和讲解 </a:t>
            </a:r>
            <a:r>
              <a:rPr lang="en-US" altLang="zh-CN"/>
              <a:t>[</a:t>
            </a:r>
            <a:r>
              <a:rPr lang="zh-CN" altLang="en-US"/>
              <a:t>待</a:t>
            </a:r>
            <a:r>
              <a:rPr lang="en-US" altLang="zh-CN"/>
              <a:t>..]</a:t>
            </a: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114</a:t>
            </a:fld>
            <a:endParaRPr lang="zh-CN"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a:t>//</a:t>
            </a:r>
            <a:r>
              <a:rPr lang="zh-CN" altLang="en-US"/>
              <a:t>说明</a:t>
            </a:r>
            <a:r>
              <a:rPr lang="en-US" altLang="zh-CN"/>
              <a:t>.</a:t>
            </a:r>
            <a:r>
              <a:rPr lang="en-US" altLang="zh-CN" baseline="0"/>
              <a:t> </a:t>
            </a:r>
            <a:r>
              <a:rPr lang="zh-CN" altLang="en-US" baseline="0"/>
              <a:t>待</a:t>
            </a:r>
            <a:r>
              <a:rPr lang="en-US" altLang="zh-CN" baseline="0"/>
              <a:t>..</a:t>
            </a: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116</a:t>
            </a:fld>
            <a:endParaRPr lang="zh-CN"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a:t>//</a:t>
            </a:r>
            <a:r>
              <a:rPr lang="zh-CN" altLang="en-US"/>
              <a:t>说明</a:t>
            </a:r>
            <a:r>
              <a:rPr lang="en-US" altLang="zh-CN"/>
              <a:t>.</a:t>
            </a:r>
            <a:r>
              <a:rPr lang="en-US" altLang="zh-CN" baseline="0"/>
              <a:t> </a:t>
            </a:r>
            <a:r>
              <a:rPr lang="zh-CN" altLang="en-US" baseline="0"/>
              <a:t>待</a:t>
            </a:r>
            <a:r>
              <a:rPr lang="en-US" altLang="zh-CN" baseline="0"/>
              <a:t>..</a:t>
            </a: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117</a:t>
            </a:fld>
            <a:endParaRPr lang="zh-CN"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a:t>//</a:t>
            </a:r>
            <a:r>
              <a:rPr lang="zh-CN" altLang="en-US"/>
              <a:t>说明</a:t>
            </a:r>
            <a:r>
              <a:rPr lang="en-US" altLang="zh-CN"/>
              <a:t>.</a:t>
            </a:r>
            <a:r>
              <a:rPr lang="en-US" altLang="zh-CN" baseline="0"/>
              <a:t> </a:t>
            </a:r>
            <a:r>
              <a:rPr lang="zh-CN" altLang="en-US" baseline="0"/>
              <a:t>待</a:t>
            </a:r>
            <a:r>
              <a:rPr lang="en-US" altLang="zh-CN" baseline="0"/>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a:t>//</a:t>
            </a:r>
            <a:r>
              <a:rPr lang="zh-CN" altLang="en-US">
                <a:latin typeface="Arial" pitchFamily="34" charset="0"/>
                <a:cs typeface="Arial" pitchFamily="34" charset="0"/>
              </a:rPr>
              <a:t>适配器原理案例：火鸡冒充鸭子 </a:t>
            </a:r>
            <a:r>
              <a:rPr lang="en-US" altLang="zh-CN">
                <a:latin typeface="Arial" pitchFamily="34" charset="0"/>
                <a:cs typeface="Arial" pitchFamily="34" charset="0"/>
              </a:rPr>
              <a:t> 【</a:t>
            </a:r>
            <a:r>
              <a:rPr lang="zh-CN" altLang="en-US">
                <a:latin typeface="Arial" pitchFamily="34" charset="0"/>
                <a:cs typeface="Arial" pitchFamily="34" charset="0"/>
              </a:rPr>
              <a:t>通过适配器模式，增加少量的代码，让火鸡呈现鸭子的特点</a:t>
            </a:r>
            <a:r>
              <a:rPr lang="en-US" altLang="zh-CN">
                <a:latin typeface="Arial" pitchFamily="34" charset="0"/>
                <a:cs typeface="Arial" pitchFamily="34" charset="0"/>
              </a:rPr>
              <a:t>】</a:t>
            </a:r>
          </a:p>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118</a:t>
            </a:fld>
            <a:endParaRPr lang="zh-CN"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a:t>//</a:t>
            </a:r>
            <a:r>
              <a:rPr lang="zh-CN" altLang="en-US"/>
              <a:t>注意：</a:t>
            </a:r>
            <a:r>
              <a:rPr lang="en-US" altLang="zh-CN"/>
              <a:t>dst </a:t>
            </a:r>
            <a:r>
              <a:rPr lang="zh-CN" altLang="en-US"/>
              <a:t>不是手机，而是 </a:t>
            </a:r>
            <a:r>
              <a:rPr lang="en-US" altLang="zh-CN" sz="1200" b="1" kern="1200">
                <a:solidFill>
                  <a:schemeClr val="tx1"/>
                </a:solidFill>
                <a:latin typeface="+mn-lt"/>
                <a:ea typeface="+mn-ea"/>
                <a:cs typeface="+mn-cs"/>
              </a:rPr>
              <a:t>interface Voltage5 </a:t>
            </a:r>
            <a:endParaRPr lang="en-US" altLang="zh-CN"/>
          </a:p>
          <a:p>
            <a:r>
              <a:rPr lang="en-US" altLang="zh-CN" sz="1200" kern="1200">
                <a:solidFill>
                  <a:schemeClr val="tx1"/>
                </a:solidFill>
                <a:latin typeface="+mn-lt"/>
                <a:ea typeface="+mn-ea"/>
                <a:cs typeface="+mn-cs"/>
              </a:rPr>
              <a:t>/**</a:t>
            </a:r>
          </a:p>
          <a:p>
            <a:r>
              <a:rPr lang="en-US" altLang="zh-CN" sz="1200" kern="1200">
                <a:solidFill>
                  <a:schemeClr val="tx1"/>
                </a:solidFill>
                <a:latin typeface="+mn-lt"/>
                <a:ea typeface="+mn-ea"/>
                <a:cs typeface="+mn-cs"/>
              </a:rPr>
              <a:t> * </a:t>
            </a:r>
            <a:r>
              <a:rPr lang="en-US" altLang="zh-CN" sz="1200" u="sng" kern="1200">
                <a:solidFill>
                  <a:schemeClr val="tx1"/>
                </a:solidFill>
                <a:latin typeface="+mn-lt"/>
                <a:ea typeface="+mn-ea"/>
                <a:cs typeface="+mn-cs"/>
              </a:rPr>
              <a:t>dst</a:t>
            </a:r>
            <a:r>
              <a:rPr lang="zh-CN" altLang="en-US" sz="1200" u="sng" kern="1200">
                <a:solidFill>
                  <a:schemeClr val="tx1"/>
                </a:solidFill>
                <a:latin typeface="+mn-lt"/>
                <a:ea typeface="+mn-ea"/>
                <a:cs typeface="+mn-cs"/>
              </a:rPr>
              <a:t>接口：的</a:t>
            </a:r>
            <a:r>
              <a:rPr lang="en-US" altLang="zh-CN" sz="1200" u="sng" kern="1200">
                <a:solidFill>
                  <a:schemeClr val="tx1"/>
                </a:solidFill>
                <a:latin typeface="+mn-lt"/>
                <a:ea typeface="+mn-ea"/>
                <a:cs typeface="+mn-cs"/>
              </a:rPr>
              <a:t>5V</a:t>
            </a:r>
            <a:r>
              <a:rPr lang="zh-CN" altLang="en-US" sz="1200" u="sng" kern="1200">
                <a:solidFill>
                  <a:schemeClr val="tx1"/>
                </a:solidFill>
                <a:latin typeface="+mn-lt"/>
                <a:ea typeface="+mn-ea"/>
                <a:cs typeface="+mn-cs"/>
              </a:rPr>
              <a:t>电压</a:t>
            </a:r>
            <a:r>
              <a:rPr lang="en-US" altLang="zh-CN" sz="1200" u="sng" kern="1200">
                <a:solidFill>
                  <a:schemeClr val="tx1"/>
                </a:solidFill>
                <a:latin typeface="+mn-lt"/>
                <a:ea typeface="+mn-ea"/>
                <a:cs typeface="+mn-cs"/>
              </a:rPr>
              <a:t>, </a:t>
            </a:r>
            <a:r>
              <a:rPr lang="zh-CN" altLang="en-US" sz="1200" u="sng" kern="1200">
                <a:solidFill>
                  <a:schemeClr val="tx1"/>
                </a:solidFill>
                <a:latin typeface="+mn-lt"/>
                <a:ea typeface="+mn-ea"/>
                <a:cs typeface="+mn-cs"/>
              </a:rPr>
              <a:t>即这个就是目标</a:t>
            </a:r>
          </a:p>
          <a:p>
            <a:r>
              <a:rPr lang="en-US" altLang="zh-CN" sz="1200" kern="1200">
                <a:solidFill>
                  <a:schemeClr val="tx1"/>
                </a:solidFill>
                <a:latin typeface="+mn-lt"/>
                <a:ea typeface="+mn-ea"/>
                <a:cs typeface="+mn-cs"/>
              </a:rPr>
              <a:t> * </a:t>
            </a:r>
            <a:r>
              <a:rPr lang="en-US" altLang="zh-CN" sz="1200" b="1" kern="1200">
                <a:solidFill>
                  <a:schemeClr val="tx1"/>
                </a:solidFill>
                <a:latin typeface="+mn-lt"/>
                <a:ea typeface="+mn-ea"/>
                <a:cs typeface="+mn-cs"/>
              </a:rPr>
              <a:t>@author Administrator</a:t>
            </a:r>
          </a:p>
          <a:p>
            <a:r>
              <a:rPr lang="zh-CN" altLang="en-US" sz="1200" kern="1200">
                <a:solidFill>
                  <a:schemeClr val="tx1"/>
                </a:solidFill>
                <a:latin typeface="+mn-lt"/>
                <a:ea typeface="+mn-ea"/>
                <a:cs typeface="+mn-cs"/>
              </a:rPr>
              <a:t> *</a:t>
            </a:r>
          </a:p>
          <a:p>
            <a:r>
              <a:rPr lang="zh-CN" altLang="en-US" sz="1200" kern="1200">
                <a:solidFill>
                  <a:schemeClr val="tx1"/>
                </a:solidFill>
                <a:latin typeface="+mn-lt"/>
                <a:ea typeface="+mn-ea"/>
                <a:cs typeface="+mn-cs"/>
              </a:rPr>
              <a:t> *</a:t>
            </a:r>
            <a:r>
              <a:rPr lang="en-US" altLang="zh-CN" sz="1200" kern="1200">
                <a:solidFill>
                  <a:schemeClr val="tx1"/>
                </a:solidFill>
                <a:latin typeface="+mn-lt"/>
                <a:ea typeface="+mn-ea"/>
                <a:cs typeface="+mn-cs"/>
              </a:rPr>
              <a:t>/</a:t>
            </a:r>
          </a:p>
          <a:p>
            <a:r>
              <a:rPr lang="en-US" altLang="zh-CN" sz="1200" b="1" kern="1200">
                <a:solidFill>
                  <a:schemeClr val="tx1"/>
                </a:solidFill>
                <a:latin typeface="+mn-lt"/>
                <a:ea typeface="+mn-ea"/>
                <a:cs typeface="+mn-cs"/>
              </a:rPr>
              <a:t>public interface Voltage5 {</a:t>
            </a:r>
          </a:p>
          <a:p>
            <a:r>
              <a:rPr lang="en-US" altLang="zh-CN" sz="1200" b="1" kern="1200">
                <a:solidFill>
                  <a:schemeClr val="tx1"/>
                </a:solidFill>
                <a:latin typeface="+mn-lt"/>
                <a:ea typeface="+mn-ea"/>
                <a:cs typeface="+mn-cs"/>
              </a:rPr>
              <a:t>int output5V();</a:t>
            </a:r>
          </a:p>
          <a:p>
            <a:r>
              <a:rPr lang="en-US" altLang="zh-CN" sz="1200" kern="1200">
                <a:solidFill>
                  <a:schemeClr val="tx1"/>
                </a:solidFill>
                <a:latin typeface="+mn-lt"/>
                <a:ea typeface="+mn-ea"/>
                <a:cs typeface="+mn-cs"/>
              </a:rPr>
              <a:t>}</a:t>
            </a: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119</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120</a:t>
            </a:fld>
            <a:endParaRPr lang="zh-CN"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121</a:t>
            </a:fld>
            <a:endParaRPr lang="zh-CN"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a:t>//</a:t>
            </a: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122</a:t>
            </a:fld>
            <a:endParaRPr lang="zh-CN"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342900" indent="-342900">
              <a:buAutoNum type="arabicParenR"/>
            </a:pPr>
            <a:r>
              <a:rPr lang="zh-CN" altLang="en-US">
                <a:latin typeface="Arial" pitchFamily="34" charset="0"/>
                <a:cs typeface="Arial" pitchFamily="34" charset="0"/>
              </a:rPr>
              <a:t>对象适配器和类适配器其实算是同一种思想，只不过实现方式不同。 </a:t>
            </a:r>
            <a:br>
              <a:rPr lang="zh-CN" altLang="en-US">
                <a:latin typeface="Arial" pitchFamily="34" charset="0"/>
                <a:cs typeface="Arial" pitchFamily="34" charset="0"/>
              </a:rPr>
            </a:br>
            <a:r>
              <a:rPr lang="zh-CN" altLang="en-US" b="1">
                <a:latin typeface="Arial" pitchFamily="34" charset="0"/>
                <a:cs typeface="Arial" pitchFamily="34" charset="0"/>
              </a:rPr>
              <a:t>根据合成复用原则，组合大于继承</a:t>
            </a:r>
            <a:r>
              <a:rPr lang="en-US" altLang="zh-CN" b="1">
                <a:latin typeface="Arial" pitchFamily="34" charset="0"/>
                <a:cs typeface="Arial" pitchFamily="34" charset="0"/>
              </a:rPr>
              <a:t>【</a:t>
            </a:r>
            <a:r>
              <a:rPr lang="zh-CN" altLang="en-US" b="1">
                <a:latin typeface="Arial" pitchFamily="34" charset="0"/>
                <a:cs typeface="Arial" pitchFamily="34" charset="0"/>
              </a:rPr>
              <a:t>待</a:t>
            </a:r>
            <a:r>
              <a:rPr lang="en-US" altLang="zh-CN" b="1">
                <a:latin typeface="Arial" pitchFamily="34" charset="0"/>
                <a:cs typeface="Arial" pitchFamily="34" charset="0"/>
              </a:rPr>
              <a:t>.】</a:t>
            </a:r>
            <a:r>
              <a:rPr lang="zh-CN" altLang="en-US">
                <a:latin typeface="Arial" pitchFamily="34" charset="0"/>
                <a:cs typeface="Arial" pitchFamily="34" charset="0"/>
              </a:rPr>
              <a:t>， 所以它解决了类适配器必须继承</a:t>
            </a:r>
            <a:r>
              <a:rPr lang="en-US" altLang="zh-CN">
                <a:latin typeface="Arial" pitchFamily="34" charset="0"/>
                <a:cs typeface="Arial" pitchFamily="34" charset="0"/>
              </a:rPr>
              <a:t>src</a:t>
            </a:r>
            <a:r>
              <a:rPr lang="zh-CN" altLang="en-US">
                <a:latin typeface="Arial" pitchFamily="34" charset="0"/>
                <a:cs typeface="Arial" pitchFamily="34" charset="0"/>
              </a:rPr>
              <a:t>的局限性问题，也不再要求</a:t>
            </a:r>
            <a:r>
              <a:rPr lang="en-US" altLang="zh-CN">
                <a:latin typeface="Arial" pitchFamily="34" charset="0"/>
                <a:cs typeface="Arial" pitchFamily="34" charset="0"/>
              </a:rPr>
              <a:t>dst</a:t>
            </a:r>
            <a:r>
              <a:rPr lang="zh-CN" altLang="en-US">
                <a:latin typeface="Arial" pitchFamily="34" charset="0"/>
                <a:cs typeface="Arial" pitchFamily="34" charset="0"/>
              </a:rPr>
              <a:t>必须是接口。 </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使用成本更低，更灵活。</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对象适配器模式</a:t>
            </a:r>
            <a:r>
              <a:rPr lang="en-US" altLang="zh-CN">
                <a:latin typeface="Arial" pitchFamily="34" charset="0"/>
                <a:cs typeface="Arial" pitchFamily="34" charset="0"/>
              </a:rPr>
              <a:t>VS </a:t>
            </a:r>
            <a:r>
              <a:rPr lang="zh-CN" altLang="en-US">
                <a:latin typeface="Arial" pitchFamily="34" charset="0"/>
                <a:cs typeface="Arial" pitchFamily="34" charset="0"/>
              </a:rPr>
              <a:t>装饰者模式，装饰者是对</a:t>
            </a:r>
            <a:r>
              <a:rPr lang="en-US" altLang="zh-CN">
                <a:latin typeface="Arial" pitchFamily="34" charset="0"/>
                <a:cs typeface="Arial" pitchFamily="34" charset="0"/>
              </a:rPr>
              <a:t>src</a:t>
            </a:r>
            <a:r>
              <a:rPr lang="zh-CN" altLang="en-US">
                <a:latin typeface="Arial" pitchFamily="34" charset="0"/>
                <a:cs typeface="Arial" pitchFamily="34" charset="0"/>
              </a:rPr>
              <a:t>的装饰，使用者毫无察觉到</a:t>
            </a:r>
            <a:r>
              <a:rPr lang="en-US" altLang="zh-CN">
                <a:latin typeface="Arial" pitchFamily="34" charset="0"/>
                <a:cs typeface="Arial" pitchFamily="34" charset="0"/>
              </a:rPr>
              <a:t>src</a:t>
            </a:r>
            <a:r>
              <a:rPr lang="zh-CN" altLang="en-US">
                <a:latin typeface="Arial" pitchFamily="34" charset="0"/>
                <a:cs typeface="Arial" pitchFamily="34" charset="0"/>
              </a:rPr>
              <a:t>已经被装饰了（使用者用法不变）。 使用对象适配以后，使用者的用法还是变的。 即：装饰者用法： </a:t>
            </a:r>
            <a:r>
              <a:rPr lang="en-US" altLang="zh-CN">
                <a:latin typeface="Arial" pitchFamily="34" charset="0"/>
                <a:cs typeface="Arial" pitchFamily="34" charset="0"/>
              </a:rPr>
              <a:t>setSrc-&gt;setSrc</a:t>
            </a:r>
            <a:r>
              <a:rPr lang="zh-CN" altLang="en-US">
                <a:latin typeface="Arial" pitchFamily="34" charset="0"/>
                <a:cs typeface="Arial" pitchFamily="34" charset="0"/>
              </a:rPr>
              <a:t>，对象适配器用法：</a:t>
            </a:r>
            <a:r>
              <a:rPr lang="en-US" altLang="zh-CN">
                <a:latin typeface="Arial" pitchFamily="34" charset="0"/>
                <a:cs typeface="Arial" pitchFamily="34" charset="0"/>
              </a:rPr>
              <a:t>setSrc-&gt;setAdapter.)</a:t>
            </a:r>
          </a:p>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123</a:t>
            </a:fld>
            <a:endParaRPr lang="zh-CN"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124</a:t>
            </a:fld>
            <a:endParaRPr lang="zh-CN" alt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a:t>//</a:t>
            </a: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125</a:t>
            </a:fld>
            <a:endParaRPr lang="zh-CN"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a:t>//</a:t>
            </a: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126</a:t>
            </a:fld>
            <a:endParaRPr lang="zh-CN"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a:t>//</a:t>
            </a: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127</a:t>
            </a:fld>
            <a:endParaRPr lang="zh-CN" alt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p>
          <a:p>
            <a:pPr marL="342900" indent="-342900">
              <a:buAutoNum type="arabicParenR"/>
            </a:pPr>
            <a:r>
              <a:rPr lang="zh-CN" altLang="en-US">
                <a:latin typeface="Arial" pitchFamily="34" charset="0"/>
                <a:cs typeface="Arial" pitchFamily="34" charset="0"/>
              </a:rPr>
              <a:t>使用</a:t>
            </a:r>
            <a:r>
              <a:rPr lang="en-US" altLang="zh-CN">
                <a:latin typeface="Arial" pitchFamily="34" charset="0"/>
                <a:cs typeface="Arial" pitchFamily="34" charset="0"/>
              </a:rPr>
              <a:t>HandlerAdapter </a:t>
            </a:r>
            <a:r>
              <a:rPr lang="zh-CN" altLang="en-US">
                <a:latin typeface="Arial" pitchFamily="34" charset="0"/>
                <a:cs typeface="Arial" pitchFamily="34" charset="0"/>
              </a:rPr>
              <a:t>的原因分析</a:t>
            </a:r>
            <a:r>
              <a:rPr lang="en-US" altLang="zh-CN">
                <a:latin typeface="Arial" pitchFamily="34" charset="0"/>
                <a:cs typeface="Arial" pitchFamily="34" charset="0"/>
              </a:rPr>
              <a:t>: //</a:t>
            </a:r>
            <a:r>
              <a:rPr lang="zh-CN" altLang="en-US">
                <a:latin typeface="Arial" pitchFamily="34" charset="0"/>
                <a:cs typeface="Arial" pitchFamily="34" charset="0"/>
              </a:rPr>
              <a:t>注解版</a:t>
            </a:r>
            <a:endParaRPr lang="en-US" altLang="zh-CN">
              <a:latin typeface="Arial" pitchFamily="34" charset="0"/>
              <a:cs typeface="Arial" pitchFamily="34" charset="0"/>
            </a:endParaRPr>
          </a:p>
          <a:p>
            <a:endParaRPr lang="en-US" altLang="zh-CN">
              <a:latin typeface="Arial" pitchFamily="34" charset="0"/>
              <a:cs typeface="Arial" pitchFamily="34" charset="0"/>
            </a:endParaRPr>
          </a:p>
          <a:p>
            <a:r>
              <a:rPr lang="zh-CN" altLang="en-US" sz="1200">
                <a:latin typeface="Arial" pitchFamily="34" charset="0"/>
                <a:cs typeface="Arial" pitchFamily="34" charset="0"/>
              </a:rPr>
              <a:t>可以看到处理器（宽泛的概念</a:t>
            </a:r>
            <a:r>
              <a:rPr lang="en-US" altLang="zh-CN" sz="1200">
                <a:latin typeface="Arial" pitchFamily="34" charset="0"/>
                <a:cs typeface="Arial" pitchFamily="34" charset="0"/>
              </a:rPr>
              <a:t>Controller</a:t>
            </a:r>
            <a:r>
              <a:rPr lang="zh-CN" altLang="en-US" sz="1200">
                <a:latin typeface="Arial" pitchFamily="34" charset="0"/>
                <a:cs typeface="Arial" pitchFamily="34" charset="0"/>
              </a:rPr>
              <a:t>，以及</a:t>
            </a:r>
            <a:r>
              <a:rPr lang="en-US" altLang="zh-CN" sz="1200">
                <a:latin typeface="Arial" pitchFamily="34" charset="0"/>
                <a:cs typeface="Arial" pitchFamily="34" charset="0"/>
              </a:rPr>
              <a:t>HttpRequestHandler</a:t>
            </a:r>
            <a:r>
              <a:rPr lang="zh-CN" altLang="en-US" sz="1200">
                <a:latin typeface="Arial" pitchFamily="34" charset="0"/>
                <a:cs typeface="Arial" pitchFamily="34" charset="0"/>
              </a:rPr>
              <a:t>，</a:t>
            </a:r>
            <a:r>
              <a:rPr lang="en-US" altLang="zh-CN" sz="1200">
                <a:latin typeface="Arial" pitchFamily="34" charset="0"/>
                <a:cs typeface="Arial" pitchFamily="34" charset="0"/>
              </a:rPr>
              <a:t>Servlet</a:t>
            </a:r>
            <a:r>
              <a:rPr lang="zh-CN" altLang="en-US" sz="1200">
                <a:latin typeface="Arial" pitchFamily="34" charset="0"/>
                <a:cs typeface="Arial" pitchFamily="34" charset="0"/>
              </a:rPr>
              <a:t>，等等）的类型不同，有多重实现方式，那么调用方式就不是确定的，如果需要直接调用</a:t>
            </a:r>
            <a:r>
              <a:rPr lang="en-US" altLang="zh-CN" sz="1200">
                <a:latin typeface="Arial" pitchFamily="34" charset="0"/>
                <a:cs typeface="Arial" pitchFamily="34" charset="0"/>
              </a:rPr>
              <a:t>Controller</a:t>
            </a:r>
            <a:r>
              <a:rPr lang="zh-CN" altLang="en-US" sz="1200">
                <a:latin typeface="Arial" pitchFamily="34" charset="0"/>
                <a:cs typeface="Arial" pitchFamily="34" charset="0"/>
              </a:rPr>
              <a:t>方法，需要调用的时候就得不断是使用</a:t>
            </a:r>
            <a:r>
              <a:rPr lang="en-US" altLang="zh-CN" sz="1200">
                <a:latin typeface="Arial" pitchFamily="34" charset="0"/>
                <a:cs typeface="Arial" pitchFamily="34" charset="0"/>
              </a:rPr>
              <a:t>if else</a:t>
            </a:r>
            <a:r>
              <a:rPr lang="zh-CN" altLang="en-US" sz="1200">
                <a:latin typeface="Arial" pitchFamily="34" charset="0"/>
                <a:cs typeface="Arial" pitchFamily="34" charset="0"/>
              </a:rPr>
              <a:t>来进行判断是哪一种子类然后执行。那么如果后面要扩展（宽泛的概念</a:t>
            </a:r>
            <a:r>
              <a:rPr lang="en-US" altLang="zh-CN" sz="1200">
                <a:latin typeface="Arial" pitchFamily="34" charset="0"/>
                <a:cs typeface="Arial" pitchFamily="34" charset="0"/>
              </a:rPr>
              <a:t>Controller</a:t>
            </a:r>
            <a:r>
              <a:rPr lang="zh-CN" altLang="en-US" sz="1200">
                <a:latin typeface="Arial" pitchFamily="34" charset="0"/>
                <a:cs typeface="Arial" pitchFamily="34" charset="0"/>
              </a:rPr>
              <a:t>，以及</a:t>
            </a:r>
            <a:r>
              <a:rPr lang="en-US" altLang="zh-CN" sz="1200">
                <a:latin typeface="Arial" pitchFamily="34" charset="0"/>
                <a:cs typeface="Arial" pitchFamily="34" charset="0"/>
              </a:rPr>
              <a:t>HttpRequestHandler</a:t>
            </a:r>
            <a:r>
              <a:rPr lang="zh-CN" altLang="en-US" sz="1200">
                <a:latin typeface="Arial" pitchFamily="34" charset="0"/>
                <a:cs typeface="Arial" pitchFamily="34" charset="0"/>
              </a:rPr>
              <a:t>，</a:t>
            </a:r>
            <a:r>
              <a:rPr lang="en-US" altLang="zh-CN" sz="1200">
                <a:latin typeface="Arial" pitchFamily="34" charset="0"/>
                <a:cs typeface="Arial" pitchFamily="34" charset="0"/>
              </a:rPr>
              <a:t>Servlet</a:t>
            </a:r>
            <a:r>
              <a:rPr lang="zh-CN" altLang="en-US" sz="1200">
                <a:latin typeface="Arial" pitchFamily="34" charset="0"/>
                <a:cs typeface="Arial" pitchFamily="34" charset="0"/>
              </a:rPr>
              <a:t>，等等）</a:t>
            </a:r>
            <a:r>
              <a:rPr lang="en-US" altLang="zh-CN" sz="1200">
                <a:latin typeface="Arial" pitchFamily="34" charset="0"/>
                <a:cs typeface="Arial" pitchFamily="34" charset="0"/>
              </a:rPr>
              <a:t>Controller</a:t>
            </a:r>
            <a:r>
              <a:rPr lang="zh-CN" altLang="en-US" sz="1200">
                <a:latin typeface="Arial" pitchFamily="34" charset="0"/>
                <a:cs typeface="Arial" pitchFamily="34" charset="0"/>
              </a:rPr>
              <a:t>，就得修改原来的代码，这样违背了开闭原则（对修改关闭，对扩展开放）。</a:t>
            </a:r>
            <a:endParaRPr lang="en-US" altLang="zh-CN" sz="1200" b="1">
              <a:solidFill>
                <a:srgbClr val="0070C0"/>
              </a:solidFill>
              <a:latin typeface="+mn-ea"/>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128</a:t>
            </a:fld>
            <a:endParaRPr lang="zh-CN"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a:t>//1. </a:t>
            </a:r>
            <a:r>
              <a:rPr lang="en-US" altLang="zh-CN" sz="1200">
                <a:latin typeface="Arial" pitchFamily="34" charset="0"/>
                <a:cs typeface="Arial" pitchFamily="34" charset="0"/>
              </a:rPr>
              <a:t>DispatcherServlet  </a:t>
            </a:r>
            <a:r>
              <a:rPr lang="zh-CN" altLang="en-US" sz="1200">
                <a:latin typeface="Arial" pitchFamily="34" charset="0"/>
                <a:cs typeface="Arial" pitchFamily="34" charset="0"/>
              </a:rPr>
              <a:t>相等于</a:t>
            </a:r>
            <a:r>
              <a:rPr lang="en-US" altLang="zh-CN" sz="1200">
                <a:latin typeface="Arial" pitchFamily="34" charset="0"/>
                <a:cs typeface="Arial" pitchFamily="34" charset="0"/>
              </a:rPr>
              <a:t>Client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a:latin typeface="Arial" pitchFamily="34" charset="0"/>
                <a:cs typeface="Arial" pitchFamily="34" charset="0"/>
              </a:rPr>
              <a:t>//2.</a:t>
            </a:r>
            <a:r>
              <a:rPr lang="en-US" altLang="zh-CN" sz="1200" baseline="0">
                <a:latin typeface="Arial" pitchFamily="34" charset="0"/>
                <a:cs typeface="Arial" pitchFamily="34" charset="0"/>
              </a:rPr>
              <a:t> HandlerAdpater, </a:t>
            </a:r>
            <a:r>
              <a:rPr lang="zh-CN" altLang="en-US" sz="1200" baseline="0">
                <a:latin typeface="Arial" pitchFamily="34" charset="0"/>
                <a:cs typeface="Arial" pitchFamily="34" charset="0"/>
              </a:rPr>
              <a:t>就是适配器接口</a:t>
            </a:r>
            <a:endParaRPr lang="en-US" altLang="zh-CN" sz="1200" baseline="0">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aseline="0">
                <a:latin typeface="Arial" pitchFamily="34" charset="0"/>
                <a:cs typeface="Arial" pitchFamily="34" charset="0"/>
              </a:rPr>
              <a:t>//3. HttpRequestHandlerAdpater .. </a:t>
            </a:r>
            <a:r>
              <a:rPr lang="zh-CN" altLang="en-US" sz="1200" baseline="0">
                <a:latin typeface="Arial" pitchFamily="34" charset="0"/>
                <a:cs typeface="Arial" pitchFamily="34" charset="0"/>
              </a:rPr>
              <a:t>就是实现了</a:t>
            </a:r>
            <a:r>
              <a:rPr lang="en-US" altLang="zh-CN" sz="1200" baseline="0">
                <a:latin typeface="Arial" pitchFamily="34" charset="0"/>
                <a:cs typeface="Arial" pitchFamily="34" charset="0"/>
              </a:rPr>
              <a:t>HandlerAdapter</a:t>
            </a:r>
            <a:r>
              <a:rPr lang="zh-CN" altLang="en-US" sz="1200" baseline="0">
                <a:latin typeface="Arial" pitchFamily="34" charset="0"/>
                <a:cs typeface="Arial" pitchFamily="34" charset="0"/>
              </a:rPr>
              <a:t>接口的适配器了 </a:t>
            </a: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129</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a:t>//</a:t>
            </a:r>
            <a:r>
              <a:rPr lang="zh-CN" altLang="en-US"/>
              <a:t>注解版</a:t>
            </a:r>
            <a:endParaRPr lang="en-US" altLang="zh-CN"/>
          </a:p>
          <a:p>
            <a:pPr>
              <a:defRPr/>
            </a:pPr>
            <a:r>
              <a:rPr lang="zh-CN" altLang="en-US">
                <a:latin typeface="Arial" pitchFamily="34" charset="0"/>
                <a:cs typeface="Arial" pitchFamily="34" charset="0"/>
              </a:rPr>
              <a:t>设计模式是为了让程序</a:t>
            </a:r>
            <a:r>
              <a:rPr lang="en-US" altLang="zh-CN">
                <a:latin typeface="Arial" pitchFamily="34" charset="0"/>
                <a:cs typeface="Arial" pitchFamily="34" charset="0"/>
              </a:rPr>
              <a:t>(</a:t>
            </a:r>
            <a:r>
              <a:rPr lang="zh-CN" altLang="en-US">
                <a:latin typeface="Arial" pitchFamily="34" charset="0"/>
                <a:cs typeface="Arial" pitchFamily="34" charset="0"/>
              </a:rPr>
              <a:t>软件</a:t>
            </a:r>
            <a:r>
              <a:rPr lang="en-US" altLang="zh-CN">
                <a:latin typeface="Arial" pitchFamily="34" charset="0"/>
                <a:cs typeface="Arial" pitchFamily="34" charset="0"/>
              </a:rPr>
              <a:t>)</a:t>
            </a:r>
            <a:r>
              <a:rPr lang="zh-CN" altLang="en-US">
                <a:latin typeface="Arial" pitchFamily="34" charset="0"/>
                <a:cs typeface="Arial" pitchFamily="34" charset="0"/>
              </a:rPr>
              <a:t>，具有更好</a:t>
            </a:r>
            <a:endParaRPr lang="en-US" altLang="zh-CN">
              <a:latin typeface="Arial" pitchFamily="34" charset="0"/>
              <a:cs typeface="Arial" pitchFamily="34" charset="0"/>
            </a:endParaRPr>
          </a:p>
          <a:p>
            <a:pPr marL="342900" indent="-342900">
              <a:buAutoNum type="arabicParenR"/>
              <a:defRPr/>
            </a:pPr>
            <a:r>
              <a:rPr lang="zh-CN" altLang="en-US">
                <a:latin typeface="Arial" pitchFamily="34" charset="0"/>
                <a:cs typeface="Arial" pitchFamily="34" charset="0"/>
              </a:rPr>
              <a:t>代码重用性，即相同功能的代码不用多次编写</a:t>
            </a:r>
            <a:endParaRPr lang="en-US" altLang="zh-CN">
              <a:latin typeface="Arial" pitchFamily="34" charset="0"/>
              <a:cs typeface="Arial" pitchFamily="34" charset="0"/>
            </a:endParaRPr>
          </a:p>
          <a:p>
            <a:pPr marL="342900" indent="-342900">
              <a:buAutoNum type="arabicParenR"/>
              <a:defRPr/>
            </a:pPr>
            <a:r>
              <a:rPr lang="zh-CN" altLang="en-US">
                <a:latin typeface="Arial" pitchFamily="34" charset="0"/>
                <a:cs typeface="Arial" pitchFamily="34" charset="0"/>
              </a:rPr>
              <a:t>可读性，即程序根据规范</a:t>
            </a:r>
            <a:r>
              <a:rPr lang="en-US" altLang="zh-CN">
                <a:latin typeface="Arial" pitchFamily="34" charset="0"/>
                <a:cs typeface="Arial" pitchFamily="34" charset="0"/>
              </a:rPr>
              <a:t>,</a:t>
            </a:r>
            <a:r>
              <a:rPr lang="zh-CN" altLang="en-US">
                <a:latin typeface="Arial" pitchFamily="34" charset="0"/>
                <a:cs typeface="Arial" pitchFamily="34" charset="0"/>
              </a:rPr>
              <a:t>其它人更容易理解。</a:t>
            </a:r>
            <a:endParaRPr lang="en-US" altLang="zh-CN">
              <a:latin typeface="Arial" pitchFamily="34" charset="0"/>
              <a:cs typeface="Arial" pitchFamily="34" charset="0"/>
            </a:endParaRPr>
          </a:p>
          <a:p>
            <a:pPr marL="342900" indent="-342900">
              <a:buAutoNum type="arabicParenR"/>
              <a:defRPr/>
            </a:pPr>
            <a:r>
              <a:rPr lang="zh-CN" altLang="en-US">
                <a:latin typeface="Arial" pitchFamily="34" charset="0"/>
                <a:cs typeface="Arial" pitchFamily="34" charset="0"/>
              </a:rPr>
              <a:t>可扩展性，即当需要增加新的功能时，很方便，有些书也叫可维护性。</a:t>
            </a:r>
            <a:endParaRPr lang="en-US" altLang="zh-CN">
              <a:latin typeface="Arial" pitchFamily="34" charset="0"/>
              <a:cs typeface="Arial" pitchFamily="34" charset="0"/>
            </a:endParaRPr>
          </a:p>
          <a:p>
            <a:pPr marL="342900" indent="-342900">
              <a:buAutoNum type="arabicParenR"/>
              <a:defRPr/>
            </a:pPr>
            <a:r>
              <a:rPr lang="zh-CN" altLang="en-US">
                <a:ea typeface="宋体" panose="02010600030101010101" pitchFamily="2" charset="-122"/>
                <a:cs typeface="Times New Roman" panose="02020603050405020304" pitchFamily="18" charset="0"/>
              </a:rPr>
              <a:t>可靠性，即当功能增加时，不会对原来的功能造成变化</a:t>
            </a:r>
            <a:r>
              <a:rPr lang="en-US" altLang="zh-CN">
                <a:ea typeface="宋体" panose="02010600030101010101" pitchFamily="2" charset="-122"/>
                <a:cs typeface="Times New Roman" panose="02020603050405020304" pitchFamily="18" charset="0"/>
              </a:rPr>
              <a:t>.</a:t>
            </a:r>
          </a:p>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13</a:t>
            </a:fld>
            <a:endParaRPr lang="zh-CN" alt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a:t>//1. </a:t>
            </a:r>
            <a:r>
              <a:rPr lang="en-US" altLang="zh-CN" sz="1200">
                <a:latin typeface="Arial" pitchFamily="34" charset="0"/>
                <a:cs typeface="Arial" pitchFamily="34" charset="0"/>
              </a:rPr>
              <a:t>DispatcherServlet  </a:t>
            </a:r>
            <a:r>
              <a:rPr lang="zh-CN" altLang="en-US" sz="1200">
                <a:latin typeface="Arial" pitchFamily="34" charset="0"/>
                <a:cs typeface="Arial" pitchFamily="34" charset="0"/>
              </a:rPr>
              <a:t>相等于</a:t>
            </a:r>
            <a:r>
              <a:rPr lang="en-US" altLang="zh-CN" sz="1200">
                <a:latin typeface="Arial" pitchFamily="34" charset="0"/>
                <a:cs typeface="Arial" pitchFamily="34" charset="0"/>
              </a:rPr>
              <a:t>Client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a:latin typeface="Arial" pitchFamily="34" charset="0"/>
                <a:cs typeface="Arial" pitchFamily="34" charset="0"/>
              </a:rPr>
              <a:t>//2.</a:t>
            </a:r>
            <a:r>
              <a:rPr lang="en-US" altLang="zh-CN" sz="1200" baseline="0">
                <a:latin typeface="Arial" pitchFamily="34" charset="0"/>
                <a:cs typeface="Arial" pitchFamily="34" charset="0"/>
              </a:rPr>
              <a:t> HandlerAdpater, </a:t>
            </a:r>
            <a:r>
              <a:rPr lang="zh-CN" altLang="en-US" sz="1200" baseline="0">
                <a:latin typeface="Arial" pitchFamily="34" charset="0"/>
                <a:cs typeface="Arial" pitchFamily="34" charset="0"/>
              </a:rPr>
              <a:t>就是适配器接口</a:t>
            </a:r>
            <a:endParaRPr lang="en-US" altLang="zh-CN" sz="1200" baseline="0">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aseline="0">
                <a:latin typeface="Arial" pitchFamily="34" charset="0"/>
                <a:cs typeface="Arial" pitchFamily="34" charset="0"/>
              </a:rPr>
              <a:t>//3. HttpRequestHandlerAdpater .. </a:t>
            </a:r>
            <a:r>
              <a:rPr lang="zh-CN" altLang="en-US" sz="1200" baseline="0">
                <a:latin typeface="Arial" pitchFamily="34" charset="0"/>
                <a:cs typeface="Arial" pitchFamily="34" charset="0"/>
              </a:rPr>
              <a:t>就是实现了</a:t>
            </a:r>
            <a:r>
              <a:rPr lang="en-US" altLang="zh-CN" sz="1200" baseline="0">
                <a:latin typeface="Arial" pitchFamily="34" charset="0"/>
                <a:cs typeface="Arial" pitchFamily="34" charset="0"/>
              </a:rPr>
              <a:t>HandlerAdapter</a:t>
            </a:r>
            <a:r>
              <a:rPr lang="zh-CN" altLang="en-US" sz="1200" baseline="0">
                <a:latin typeface="Arial" pitchFamily="34" charset="0"/>
                <a:cs typeface="Arial" pitchFamily="34" charset="0"/>
              </a:rPr>
              <a:t>接口的适配器了 </a:t>
            </a: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130</a:t>
            </a:fld>
            <a:endParaRPr lang="zh-CN" alt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131</a:t>
            </a:fld>
            <a:endParaRPr lang="zh-CN" alt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133</a:t>
            </a:fld>
            <a:endParaRPr lang="zh-CN" alt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134</a:t>
            </a:fld>
            <a:endParaRPr lang="zh-CN" alt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135</a:t>
            </a:fld>
            <a:endParaRPr lang="zh-CN" alt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136</a:t>
            </a:fld>
            <a:endParaRPr lang="zh-CN" alt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a:latin typeface="Arial" pitchFamily="34" charset="0"/>
                <a:cs typeface="Arial" pitchFamily="34" charset="0"/>
              </a:rPr>
              <a:t>原理结构图说明</a:t>
            </a:r>
            <a:r>
              <a:rPr lang="en-US" altLang="zh-CN">
                <a:latin typeface="Arial" pitchFamily="34" charset="0"/>
                <a:cs typeface="Arial" pitchFamily="34" charset="0"/>
              </a:rPr>
              <a:t>:</a:t>
            </a:r>
          </a:p>
          <a:p>
            <a:pPr marL="342900" indent="-342900">
              <a:buAutoNum type="arabicParenR"/>
            </a:pPr>
            <a:r>
              <a:rPr lang="en-US" altLang="zh-CN">
                <a:latin typeface="Arial" pitchFamily="34" charset="0"/>
                <a:cs typeface="Arial" pitchFamily="34" charset="0"/>
              </a:rPr>
              <a:t>Client </a:t>
            </a:r>
            <a:r>
              <a:rPr lang="zh-CN" altLang="en-US">
                <a:latin typeface="Arial" pitchFamily="34" charset="0"/>
                <a:cs typeface="Arial" pitchFamily="34" charset="0"/>
              </a:rPr>
              <a:t>调用端：这是</a:t>
            </a:r>
            <a:r>
              <a:rPr lang="en-US" altLang="zh-CN">
                <a:latin typeface="Arial" pitchFamily="34" charset="0"/>
                <a:cs typeface="Arial" pitchFamily="34" charset="0"/>
              </a:rPr>
              <a:t>Bridge</a:t>
            </a:r>
            <a:r>
              <a:rPr lang="zh-CN" altLang="en-US">
                <a:latin typeface="Arial" pitchFamily="34" charset="0"/>
                <a:cs typeface="Arial" pitchFamily="34" charset="0"/>
              </a:rPr>
              <a:t>模式的调用者</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抽象类（</a:t>
            </a:r>
            <a:r>
              <a:rPr lang="en-US" altLang="zh-CN">
                <a:latin typeface="Arial" pitchFamily="34" charset="0"/>
                <a:cs typeface="Arial" pitchFamily="34" charset="0"/>
              </a:rPr>
              <a:t>Abstraction</a:t>
            </a:r>
            <a:r>
              <a:rPr lang="zh-CN" altLang="en-US">
                <a:latin typeface="Arial" pitchFamily="34" charset="0"/>
                <a:cs typeface="Arial" pitchFamily="34" charset="0"/>
              </a:rPr>
              <a:t>）：抽象</a:t>
            </a:r>
            <a:r>
              <a:rPr lang="zh-CN" altLang="en-US" baseline="0">
                <a:latin typeface="Arial" pitchFamily="34" charset="0"/>
                <a:cs typeface="Arial" pitchFamily="34" charset="0"/>
              </a:rPr>
              <a:t>类 维护 对</a:t>
            </a:r>
            <a:r>
              <a:rPr lang="zh-CN" altLang="en-US">
                <a:latin typeface="Arial" pitchFamily="34" charset="0"/>
                <a:cs typeface="Arial" pitchFamily="34" charset="0"/>
              </a:rPr>
              <a:t>（</a:t>
            </a:r>
            <a:r>
              <a:rPr lang="en-US" altLang="zh-CN" sz="1200" kern="1200">
                <a:solidFill>
                  <a:schemeClr val="tx1"/>
                </a:solidFill>
                <a:latin typeface="+mn-lt"/>
                <a:ea typeface="+mn-ea"/>
                <a:cs typeface="+mn-cs"/>
              </a:rPr>
              <a:t>Implementor/</a:t>
            </a:r>
            <a:r>
              <a:rPr lang="zh-CN" altLang="en-US" sz="1200" kern="1200">
                <a:solidFill>
                  <a:schemeClr val="tx1"/>
                </a:solidFill>
                <a:latin typeface="+mn-lt"/>
                <a:ea typeface="+mn-ea"/>
                <a:cs typeface="+mn-cs"/>
              </a:rPr>
              <a:t>其实是</a:t>
            </a:r>
            <a:r>
              <a:rPr lang="en-US" altLang="zh-CN" sz="1200" kern="1200">
                <a:solidFill>
                  <a:schemeClr val="tx1"/>
                </a:solidFill>
                <a:latin typeface="+mn-lt"/>
                <a:ea typeface="+mn-ea"/>
                <a:cs typeface="+mn-cs"/>
              </a:rPr>
              <a:t>ConcreteImpl..</a:t>
            </a:r>
            <a:r>
              <a:rPr lang="zh-CN" altLang="en-US">
                <a:latin typeface="Arial" pitchFamily="34" charset="0"/>
                <a:cs typeface="Arial" pitchFamily="34" charset="0"/>
              </a:rPr>
              <a:t>）的引用。二者是聚合关系，</a:t>
            </a:r>
            <a:r>
              <a:rPr lang="zh-CN" altLang="en-US" baseline="0">
                <a:latin typeface="Arial" pitchFamily="34" charset="0"/>
                <a:cs typeface="Arial" pitchFamily="34" charset="0"/>
              </a:rPr>
              <a:t> </a:t>
            </a:r>
            <a:r>
              <a:rPr lang="en-US" altLang="zh-CN">
                <a:latin typeface="Arial" pitchFamily="34" charset="0"/>
                <a:cs typeface="Arial" pitchFamily="34" charset="0"/>
              </a:rPr>
              <a:t>Abstraction</a:t>
            </a:r>
            <a:r>
              <a:rPr lang="zh-CN" altLang="en-US">
                <a:latin typeface="Arial" pitchFamily="34" charset="0"/>
                <a:cs typeface="Arial" pitchFamily="34" charset="0"/>
              </a:rPr>
              <a:t>的角色是桥接类</a:t>
            </a:r>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Refined Abstraction</a:t>
            </a:r>
            <a:r>
              <a:rPr lang="zh-CN" altLang="en-US">
                <a:latin typeface="Arial" pitchFamily="34" charset="0"/>
                <a:cs typeface="Arial" pitchFamily="34" charset="0"/>
              </a:rPr>
              <a:t>：这是</a:t>
            </a:r>
            <a:r>
              <a:rPr lang="en-US" altLang="zh-CN">
                <a:latin typeface="Arial" pitchFamily="34" charset="0"/>
                <a:cs typeface="Arial" pitchFamily="34" charset="0"/>
              </a:rPr>
              <a:t>Abstraction</a:t>
            </a:r>
            <a:r>
              <a:rPr lang="zh-CN" altLang="en-US">
                <a:latin typeface="Arial" pitchFamily="34" charset="0"/>
                <a:cs typeface="Arial" pitchFamily="34" charset="0"/>
              </a:rPr>
              <a:t>的子类</a:t>
            </a:r>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Implementor</a:t>
            </a:r>
            <a:r>
              <a:rPr lang="zh-CN" altLang="en-US">
                <a:latin typeface="Arial" pitchFamily="34" charset="0"/>
                <a:cs typeface="Arial" pitchFamily="34" charset="0"/>
              </a:rPr>
              <a:t>：行为实现类接口</a:t>
            </a:r>
            <a:r>
              <a:rPr lang="zh-CN" altLang="en-US" baseline="0">
                <a:latin typeface="Arial" pitchFamily="34" charset="0"/>
                <a:cs typeface="Arial" pitchFamily="34" charset="0"/>
              </a:rPr>
              <a:t> </a:t>
            </a:r>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ConcreteImplementor</a:t>
            </a:r>
            <a:r>
              <a:rPr lang="zh-CN" altLang="en-US">
                <a:latin typeface="Arial" pitchFamily="34" charset="0"/>
                <a:cs typeface="Arial" pitchFamily="34" charset="0"/>
              </a:rPr>
              <a:t>：</a:t>
            </a:r>
            <a:r>
              <a:rPr lang="en-US" altLang="zh-CN">
                <a:latin typeface="Arial" pitchFamily="34" charset="0"/>
                <a:cs typeface="Arial" pitchFamily="34" charset="0"/>
              </a:rPr>
              <a:t>Implementor</a:t>
            </a:r>
            <a:r>
              <a:rPr lang="zh-CN" altLang="en-US">
                <a:latin typeface="Arial" pitchFamily="34" charset="0"/>
                <a:cs typeface="Arial" pitchFamily="34" charset="0"/>
              </a:rPr>
              <a:t>的子类，实现了接口</a:t>
            </a:r>
            <a:endParaRPr lang="en-US" altLang="zh-CN">
              <a:latin typeface="Arial" pitchFamily="34" charset="0"/>
              <a:cs typeface="Arial" pitchFamily="34" charset="0"/>
            </a:endParaRPr>
          </a:p>
          <a:p>
            <a:endParaRPr lang="en-US" altLang="zh-CN"/>
          </a:p>
          <a:p>
            <a:r>
              <a:rPr lang="en-US" altLang="zh-CN"/>
              <a:t>//</a:t>
            </a:r>
            <a:r>
              <a:rPr lang="zh-CN" altLang="en-US"/>
              <a:t>理解和讲解</a:t>
            </a:r>
            <a:endParaRPr lang="en-US" altLang="zh-CN"/>
          </a:p>
          <a:p>
            <a:r>
              <a:rPr lang="zh-CN" altLang="en-US"/>
              <a:t>这张</a:t>
            </a:r>
            <a:r>
              <a:rPr lang="en-US" altLang="zh-CN"/>
              <a:t>UML</a:t>
            </a:r>
            <a:r>
              <a:rPr lang="zh-CN" altLang="en-US"/>
              <a:t>图说明，这里的抽象类与 接口的实现 是聚合关系，也就是调用者和被调用者，</a:t>
            </a:r>
            <a:endParaRPr lang="en-US" altLang="zh-CN"/>
          </a:p>
          <a:p>
            <a:r>
              <a:rPr lang="zh-CN" altLang="en-US"/>
              <a:t>桥接模式就很清楚了，就是解耦了某个功能的抽象定义和具体实现，让其变成了两个互相独立的模块</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t>137</a:t>
            </a:fld>
            <a:endParaRPr lang="zh-CN" alt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138</a:t>
            </a:fld>
            <a:endParaRPr lang="zh-CN" alt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139</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14</a:t>
            </a:fld>
            <a:endParaRPr lang="zh-CN" alt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140</a:t>
            </a:fld>
            <a:endParaRPr lang="zh-CN" alt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a:t>//</a:t>
            </a:r>
            <a:r>
              <a:rPr lang="zh-CN" altLang="en-US"/>
              <a:t>代码说明</a:t>
            </a:r>
            <a:endParaRPr lang="en-US" altLang="zh-CN"/>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a:solidFill>
                  <a:schemeClr val="tx1"/>
                </a:solidFill>
                <a:effectLst/>
                <a:latin typeface="+mn-lt"/>
                <a:ea typeface="+mn-ea"/>
                <a:cs typeface="+mn-cs"/>
              </a:rPr>
              <a:t>上面是简化的代码，可以看到需要返回的是</a:t>
            </a:r>
            <a:r>
              <a:rPr lang="en-US" altLang="zh-CN" sz="1200" b="0" i="0" kern="1200">
                <a:solidFill>
                  <a:schemeClr val="tx1"/>
                </a:solidFill>
                <a:effectLst/>
                <a:latin typeface="+mn-lt"/>
                <a:ea typeface="+mn-ea"/>
                <a:cs typeface="+mn-cs"/>
              </a:rPr>
              <a:t>Connection</a:t>
            </a:r>
            <a:r>
              <a:rPr lang="zh-CN" altLang="en-US" sz="1200" b="0" i="0" kern="1200">
                <a:solidFill>
                  <a:schemeClr val="tx1"/>
                </a:solidFill>
                <a:effectLst/>
                <a:latin typeface="+mn-lt"/>
                <a:ea typeface="+mn-ea"/>
                <a:cs typeface="+mn-cs"/>
              </a:rPr>
              <a:t>对象。在</a:t>
            </a:r>
            <a:r>
              <a:rPr lang="en-US" altLang="zh-CN" sz="1200" b="0" i="0" kern="1200">
                <a:solidFill>
                  <a:schemeClr val="tx1"/>
                </a:solidFill>
                <a:effectLst/>
                <a:latin typeface="+mn-lt"/>
                <a:ea typeface="+mn-ea"/>
                <a:cs typeface="+mn-cs"/>
              </a:rPr>
              <a:t>Java</a:t>
            </a:r>
            <a:r>
              <a:rPr lang="zh-CN" altLang="en-US" sz="1200" b="0" i="0" kern="1200">
                <a:solidFill>
                  <a:schemeClr val="tx1"/>
                </a:solidFill>
                <a:effectLst/>
                <a:latin typeface="+mn-lt"/>
                <a:ea typeface="+mn-ea"/>
                <a:cs typeface="+mn-cs"/>
              </a:rPr>
              <a:t>中通过</a:t>
            </a:r>
            <a:r>
              <a:rPr lang="en-US" altLang="zh-CN" sz="1200" b="0" i="0" kern="1200">
                <a:solidFill>
                  <a:schemeClr val="tx1"/>
                </a:solidFill>
                <a:effectLst/>
                <a:latin typeface="+mn-lt"/>
                <a:ea typeface="+mn-ea"/>
                <a:cs typeface="+mn-cs"/>
              </a:rPr>
              <a:t>Connection</a:t>
            </a:r>
            <a:r>
              <a:rPr lang="zh-CN" altLang="en-US" sz="1200" b="0" i="0" kern="1200">
                <a:solidFill>
                  <a:schemeClr val="tx1"/>
                </a:solidFill>
                <a:effectLst/>
                <a:latin typeface="+mn-lt"/>
                <a:ea typeface="+mn-ea"/>
                <a:cs typeface="+mn-cs"/>
              </a:rPr>
              <a:t>提供给各个数据库一样的操作接口，这里的</a:t>
            </a:r>
            <a:r>
              <a:rPr lang="en-US" altLang="zh-CN" sz="1200" b="0" i="0" kern="1200">
                <a:solidFill>
                  <a:schemeClr val="tx1"/>
                </a:solidFill>
                <a:effectLst/>
                <a:latin typeface="+mn-lt"/>
                <a:ea typeface="+mn-ea"/>
                <a:cs typeface="+mn-cs"/>
              </a:rPr>
              <a:t>Connection</a:t>
            </a:r>
            <a:r>
              <a:rPr lang="zh-CN" altLang="en-US" sz="1200" b="0" i="0" kern="1200">
                <a:solidFill>
                  <a:schemeClr val="tx1"/>
                </a:solidFill>
                <a:effectLst/>
                <a:latin typeface="+mn-lt"/>
                <a:ea typeface="+mn-ea"/>
                <a:cs typeface="+mn-cs"/>
              </a:rPr>
              <a:t>可以看作抽象类。可以说我们用来操作不同数据库的方法都是相同的，</a:t>
            </a:r>
            <a:r>
              <a:rPr lang="zh-CN" altLang="en-US" sz="1200" b="1" i="0" kern="1200">
                <a:solidFill>
                  <a:schemeClr val="tx1"/>
                </a:solidFill>
                <a:effectLst/>
                <a:latin typeface="+mn-lt"/>
                <a:ea typeface="+mn-ea"/>
                <a:cs typeface="+mn-cs"/>
              </a:rPr>
              <a:t>不过</a:t>
            </a:r>
            <a:r>
              <a:rPr lang="en-US" altLang="zh-CN" sz="1200" b="1" i="0" kern="1200">
                <a:solidFill>
                  <a:schemeClr val="tx1"/>
                </a:solidFill>
                <a:effectLst/>
                <a:latin typeface="+mn-lt"/>
                <a:ea typeface="+mn-ea"/>
                <a:cs typeface="+mn-cs"/>
              </a:rPr>
              <a:t>MySQL</a:t>
            </a:r>
            <a:r>
              <a:rPr lang="zh-CN" altLang="en-US" sz="1200" b="1" i="0" kern="1200">
                <a:solidFill>
                  <a:schemeClr val="tx1"/>
                </a:solidFill>
                <a:effectLst/>
                <a:latin typeface="+mn-lt"/>
                <a:ea typeface="+mn-ea"/>
                <a:cs typeface="+mn-cs"/>
              </a:rPr>
              <a:t>有自己的</a:t>
            </a:r>
            <a:r>
              <a:rPr lang="en-US" altLang="zh-CN" sz="1200" b="1" i="0" kern="1200">
                <a:solidFill>
                  <a:schemeClr val="tx1"/>
                </a:solidFill>
                <a:effectLst/>
                <a:latin typeface="+mn-lt"/>
                <a:ea typeface="+mn-ea"/>
                <a:cs typeface="+mn-cs"/>
              </a:rPr>
              <a:t>ConnectionImpl</a:t>
            </a:r>
            <a:r>
              <a:rPr lang="zh-CN" altLang="en-US" sz="1200" b="1" i="0" kern="1200">
                <a:solidFill>
                  <a:schemeClr val="tx1"/>
                </a:solidFill>
                <a:effectLst/>
                <a:latin typeface="+mn-lt"/>
                <a:ea typeface="+mn-ea"/>
                <a:cs typeface="+mn-cs"/>
              </a:rPr>
              <a:t>类</a:t>
            </a:r>
            <a:r>
              <a:rPr lang="zh-CN" altLang="en-US" sz="1200" b="0" i="0" kern="1200">
                <a:solidFill>
                  <a:schemeClr val="tx1"/>
                </a:solidFill>
                <a:effectLst/>
                <a:latin typeface="+mn-lt"/>
                <a:ea typeface="+mn-ea"/>
                <a:cs typeface="+mn-cs"/>
              </a:rPr>
              <a:t>，同样</a:t>
            </a:r>
            <a:r>
              <a:rPr lang="en-US" altLang="zh-CN" sz="1200" b="0" i="0" kern="1200">
                <a:solidFill>
                  <a:schemeClr val="tx1"/>
                </a:solidFill>
                <a:effectLst/>
                <a:latin typeface="+mn-lt"/>
                <a:ea typeface="+mn-ea"/>
                <a:cs typeface="+mn-cs"/>
              </a:rPr>
              <a:t>Oracle</a:t>
            </a:r>
            <a:r>
              <a:rPr lang="zh-CN" altLang="en-US" sz="1200" b="0" i="0" kern="1200">
                <a:solidFill>
                  <a:schemeClr val="tx1"/>
                </a:solidFill>
                <a:effectLst/>
                <a:latin typeface="+mn-lt"/>
                <a:ea typeface="+mn-ea"/>
                <a:cs typeface="+mn-cs"/>
              </a:rPr>
              <a:t>也有对应的实现类。这里</a:t>
            </a:r>
            <a:r>
              <a:rPr lang="en-US" altLang="zh-CN" sz="1200" b="0" i="0" kern="1200">
                <a:solidFill>
                  <a:schemeClr val="tx1"/>
                </a:solidFill>
                <a:effectLst/>
                <a:latin typeface="+mn-lt"/>
                <a:ea typeface="+mn-ea"/>
                <a:cs typeface="+mn-cs"/>
              </a:rPr>
              <a:t>Driver</a:t>
            </a:r>
            <a:r>
              <a:rPr lang="zh-CN" altLang="en-US" sz="1200" b="0" i="0" kern="1200">
                <a:solidFill>
                  <a:schemeClr val="tx1"/>
                </a:solidFill>
                <a:effectLst/>
                <a:latin typeface="+mn-lt"/>
                <a:ea typeface="+mn-ea"/>
                <a:cs typeface="+mn-cs"/>
              </a:rPr>
              <a:t>和</a:t>
            </a:r>
            <a:r>
              <a:rPr lang="en-US" altLang="zh-CN" sz="1200" b="0" i="0" kern="1200">
                <a:solidFill>
                  <a:schemeClr val="tx1"/>
                </a:solidFill>
                <a:effectLst/>
                <a:latin typeface="+mn-lt"/>
                <a:ea typeface="+mn-ea"/>
                <a:cs typeface="+mn-cs"/>
              </a:rPr>
              <a:t>Connection</a:t>
            </a:r>
            <a:r>
              <a:rPr lang="zh-CN" altLang="en-US" sz="1200" b="0" i="0" kern="1200">
                <a:solidFill>
                  <a:schemeClr val="tx1"/>
                </a:solidFill>
                <a:effectLst/>
                <a:latin typeface="+mn-lt"/>
                <a:ea typeface="+mn-ea"/>
                <a:cs typeface="+mn-cs"/>
              </a:rPr>
              <a:t>之间是通过</a:t>
            </a:r>
            <a:r>
              <a:rPr lang="en-US" altLang="zh-CN" sz="1200" b="0" i="0" kern="1200">
                <a:solidFill>
                  <a:schemeClr val="tx1"/>
                </a:solidFill>
                <a:effectLst/>
                <a:latin typeface="+mn-lt"/>
                <a:ea typeface="+mn-ea"/>
                <a:cs typeface="+mn-cs"/>
              </a:rPr>
              <a:t>DriverManager</a:t>
            </a:r>
            <a:r>
              <a:rPr lang="zh-CN" altLang="en-US" sz="1200" b="0" i="0" kern="1200">
                <a:solidFill>
                  <a:schemeClr val="tx1"/>
                </a:solidFill>
                <a:effectLst/>
                <a:latin typeface="+mn-lt"/>
                <a:ea typeface="+mn-ea"/>
                <a:cs typeface="+mn-cs"/>
              </a:rPr>
              <a:t>类进行桥接的</a:t>
            </a:r>
            <a:endParaRPr lang="en-US" altLang="zh-CN" sz="1200" b="0" i="0"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a:solidFill>
                  <a:schemeClr val="tx1"/>
                </a:solidFill>
                <a:effectLst/>
                <a:latin typeface="+mn-lt"/>
                <a:ea typeface="+mn-ea"/>
                <a:cs typeface="+mn-cs"/>
              </a:rPr>
              <a:t>//</a:t>
            </a:r>
            <a:r>
              <a:rPr lang="en-US" altLang="zh-CN" sz="1200" b="1" i="0" kern="1200">
                <a:solidFill>
                  <a:schemeClr val="tx1"/>
                </a:solidFill>
                <a:effectLst/>
                <a:latin typeface="+mn-lt"/>
                <a:ea typeface="+mn-ea"/>
                <a:cs typeface="+mn-cs"/>
              </a:rPr>
              <a:t>ConnectionImpl</a:t>
            </a:r>
            <a:r>
              <a:rPr lang="zh-CN" altLang="en-US" sz="1200" b="1" i="0" kern="1200">
                <a:solidFill>
                  <a:schemeClr val="tx1"/>
                </a:solidFill>
                <a:effectLst/>
                <a:latin typeface="+mn-lt"/>
                <a:ea typeface="+mn-ea"/>
                <a:cs typeface="+mn-cs"/>
              </a:rPr>
              <a:t>类 是最后的连接对象</a:t>
            </a:r>
            <a:endParaRPr lang="en-US" altLang="zh-CN" sz="1200" b="1" i="0"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i="0" kern="1200">
                <a:solidFill>
                  <a:schemeClr val="tx1"/>
                </a:solidFill>
                <a:effectLst/>
                <a:latin typeface="+mn-lt"/>
                <a:ea typeface="+mn-ea"/>
                <a:cs typeface="+mn-cs"/>
              </a:rPr>
              <a:t>//</a:t>
            </a:r>
            <a:r>
              <a:rPr lang="zh-CN" altLang="en-US" sz="1200" b="1" i="0" kern="1200">
                <a:solidFill>
                  <a:schemeClr val="tx1"/>
                </a:solidFill>
                <a:effectLst/>
                <a:latin typeface="+mn-lt"/>
                <a:ea typeface="+mn-ea"/>
                <a:cs typeface="+mn-cs"/>
              </a:rPr>
              <a:t>说明，从上面的分析，</a:t>
            </a:r>
            <a:r>
              <a:rPr lang="en-US" altLang="zh-CN" sz="1200" b="1" i="0" kern="1200">
                <a:solidFill>
                  <a:schemeClr val="tx1"/>
                </a:solidFill>
                <a:effectLst/>
                <a:latin typeface="+mn-lt"/>
                <a:ea typeface="+mn-ea"/>
                <a:cs typeface="+mn-cs"/>
              </a:rPr>
              <a:t>Jdbc</a:t>
            </a:r>
            <a:r>
              <a:rPr lang="en-US" altLang="zh-CN" sz="1200" b="1" i="0" kern="1200" baseline="0">
                <a:solidFill>
                  <a:schemeClr val="tx1"/>
                </a:solidFill>
                <a:effectLst/>
                <a:latin typeface="+mn-lt"/>
                <a:ea typeface="+mn-ea"/>
                <a:cs typeface="+mn-cs"/>
              </a:rPr>
              <a:t> </a:t>
            </a:r>
            <a:r>
              <a:rPr lang="zh-CN" altLang="en-US" sz="1200" b="1" i="0" kern="1200" baseline="0">
                <a:solidFill>
                  <a:schemeClr val="tx1"/>
                </a:solidFill>
                <a:effectLst/>
                <a:latin typeface="+mn-lt"/>
                <a:ea typeface="+mn-ea"/>
                <a:cs typeface="+mn-cs"/>
              </a:rPr>
              <a:t>源码不是标准的桥连模式，</a:t>
            </a:r>
            <a:r>
              <a:rPr lang="en-US" altLang="zh-CN" sz="1200" b="1" i="0" kern="1200" baseline="0">
                <a:solidFill>
                  <a:schemeClr val="tx1"/>
                </a:solidFill>
                <a:effectLst/>
                <a:latin typeface="+mn-lt"/>
                <a:ea typeface="+mn-ea"/>
                <a:cs typeface="+mn-cs"/>
              </a:rPr>
              <a:t>DriverManger </a:t>
            </a:r>
            <a:r>
              <a:rPr lang="zh-CN" altLang="en-US" sz="1200" b="1" i="0" kern="1200" baseline="0">
                <a:solidFill>
                  <a:schemeClr val="tx1"/>
                </a:solidFill>
                <a:effectLst/>
                <a:latin typeface="+mn-lt"/>
                <a:ea typeface="+mn-ea"/>
                <a:cs typeface="+mn-cs"/>
              </a:rPr>
              <a:t>不是抽象类。</a:t>
            </a:r>
            <a:endParaRPr lang="en-US" altLang="zh-CN" sz="1200" b="0" i="0"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t>141</a:t>
            </a:fld>
            <a:endParaRPr lang="zh-CN" alt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142</a:t>
            </a:fld>
            <a:endParaRPr lang="zh-CN" alt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143</a:t>
            </a:fld>
            <a:endParaRPr lang="zh-CN" alt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145</a:t>
            </a:fld>
            <a:endParaRPr lang="zh-CN" alt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a:t>说明</a:t>
            </a:r>
            <a:endParaRPr lang="en-US" altLang="zh-CN"/>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t>1 Drink</a:t>
            </a:r>
            <a:r>
              <a:rPr lang="en-US" altLang="zh-CN" baseline="0"/>
              <a:t> </a:t>
            </a:r>
            <a:r>
              <a:rPr lang="zh-CN" altLang="en-US" baseline="0"/>
              <a:t>是一个抽象类，表示饮料</a:t>
            </a:r>
            <a:endParaRPr lang="en-US" altLang="zh-CN" baseline="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a:t>2 description</a:t>
            </a:r>
            <a:r>
              <a:rPr lang="zh-CN" altLang="en-US" baseline="0"/>
              <a:t>就是描述，比如咖啡的名字等</a:t>
            </a:r>
            <a:endParaRPr lang="en-US" altLang="zh-CN" baseline="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a:t>3.cost</a:t>
            </a:r>
            <a:r>
              <a:rPr lang="zh-CN" altLang="en-US" baseline="0"/>
              <a:t>就是计算费用，是一个抽象方法</a:t>
            </a:r>
            <a:endParaRPr lang="en-US" altLang="zh-CN" baseline="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a:t>4 Decaf </a:t>
            </a:r>
            <a:r>
              <a:rPr lang="zh-CN" altLang="en-US" baseline="0"/>
              <a:t>等等就是具体的单品咖啡，继承</a:t>
            </a:r>
            <a:r>
              <a:rPr lang="en-US" altLang="zh-CN" baseline="0"/>
              <a:t>Drink,</a:t>
            </a:r>
            <a:r>
              <a:rPr lang="zh-CN" altLang="en-US" baseline="0"/>
              <a:t>并实现</a:t>
            </a:r>
            <a:r>
              <a:rPr lang="en-US" altLang="zh-CN" baseline="0"/>
              <a:t>cost</a:t>
            </a:r>
            <a:r>
              <a:rPr lang="zh-CN" altLang="en-US" baseline="0"/>
              <a:t>方法</a:t>
            </a:r>
            <a:endParaRPr lang="en-US" altLang="zh-CN" baseline="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a:t>5.Espresso&amp;&amp;Milk </a:t>
            </a:r>
            <a:r>
              <a:rPr lang="zh-CN" altLang="en-US" baseline="0"/>
              <a:t>等等就是单品咖啡</a:t>
            </a:r>
            <a:r>
              <a:rPr lang="en-US" altLang="zh-CN" baseline="0"/>
              <a:t>+</a:t>
            </a:r>
            <a:r>
              <a:rPr lang="zh-CN" altLang="en-US" baseline="0"/>
              <a:t>各种调料的组合</a:t>
            </a:r>
            <a:r>
              <a:rPr lang="en-US" altLang="zh-CN" baseline="0"/>
              <a:t>,</a:t>
            </a:r>
            <a:r>
              <a:rPr lang="zh-CN" altLang="en-US" baseline="0"/>
              <a:t>这个会很多</a:t>
            </a:r>
            <a:r>
              <a:rPr lang="en-US" altLang="zh-CN" baseline="0"/>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a:t>6.</a:t>
            </a:r>
            <a:r>
              <a:rPr lang="zh-CN" altLang="en-US" baseline="0"/>
              <a:t>这种设计方式时，会有很多的类，并且当增加一个新的单品咖啡或者调料时，类的数量就会倍增</a:t>
            </a:r>
            <a:r>
              <a:rPr lang="en-US" altLang="zh-CN" baseline="0"/>
              <a:t>(</a:t>
            </a:r>
            <a:r>
              <a:rPr lang="zh-CN" altLang="en-US" baseline="0"/>
              <a:t>爆炸</a:t>
            </a:r>
            <a:r>
              <a:rPr lang="en-US" altLang="zh-CN" baseline="0"/>
              <a:t>)</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146</a:t>
            </a:fld>
            <a:endParaRPr lang="zh-CN" alt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a:t>说明</a:t>
            </a:r>
            <a:endParaRPr lang="en-US" altLang="zh-CN"/>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t>1 Drink</a:t>
            </a:r>
            <a:r>
              <a:rPr lang="en-US" altLang="zh-CN" baseline="0"/>
              <a:t> </a:t>
            </a:r>
            <a:r>
              <a:rPr lang="zh-CN" altLang="en-US" baseline="0"/>
              <a:t>是一个抽象类，表示饮料</a:t>
            </a:r>
            <a:endParaRPr lang="en-US" altLang="zh-CN" baseline="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a:t>2 description</a:t>
            </a:r>
            <a:r>
              <a:rPr lang="zh-CN" altLang="en-US" baseline="0"/>
              <a:t>就是描述，比如咖啡的名字等</a:t>
            </a:r>
            <a:endParaRPr lang="en-US" altLang="zh-CN" baseline="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a:t>3.cost</a:t>
            </a:r>
            <a:r>
              <a:rPr lang="zh-CN" altLang="en-US" baseline="0"/>
              <a:t>就是计算费用，是一个抽象方法</a:t>
            </a:r>
            <a:endParaRPr lang="en-US" altLang="zh-CN" baseline="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a:t>4 Decaf </a:t>
            </a:r>
            <a:r>
              <a:rPr lang="zh-CN" altLang="en-US" baseline="0"/>
              <a:t>等等就是具体的单品咖啡，继承</a:t>
            </a:r>
            <a:r>
              <a:rPr lang="en-US" altLang="zh-CN" baseline="0"/>
              <a:t>Drink,</a:t>
            </a:r>
            <a:r>
              <a:rPr lang="zh-CN" altLang="en-US" baseline="0"/>
              <a:t>并实现</a:t>
            </a:r>
            <a:r>
              <a:rPr lang="en-US" altLang="zh-CN" baseline="0"/>
              <a:t>cost</a:t>
            </a:r>
            <a:r>
              <a:rPr lang="zh-CN" altLang="en-US" baseline="0"/>
              <a:t>方法</a:t>
            </a:r>
            <a:endParaRPr lang="en-US" altLang="zh-CN" baseline="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a:t>5.Espresso&amp;&amp;Milk </a:t>
            </a:r>
            <a:r>
              <a:rPr lang="zh-CN" altLang="en-US" baseline="0"/>
              <a:t>等等就是单品咖啡</a:t>
            </a:r>
            <a:r>
              <a:rPr lang="en-US" altLang="zh-CN" baseline="0"/>
              <a:t>+</a:t>
            </a:r>
            <a:r>
              <a:rPr lang="zh-CN" altLang="en-US" baseline="0"/>
              <a:t>各种调料的组合</a:t>
            </a:r>
            <a:r>
              <a:rPr lang="en-US" altLang="zh-CN" baseline="0"/>
              <a:t>,</a:t>
            </a:r>
            <a:r>
              <a:rPr lang="zh-CN" altLang="en-US" baseline="0"/>
              <a:t>这个会很多</a:t>
            </a:r>
            <a:r>
              <a:rPr lang="en-US" altLang="zh-CN" baseline="0"/>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a:t>6.</a:t>
            </a:r>
            <a:r>
              <a:rPr lang="zh-CN" altLang="en-US" baseline="0"/>
              <a:t>这种设计方式时，会有很多的类，并且当增加一个新的单品咖啡或者调料时，类的数量就会倍增</a:t>
            </a:r>
            <a:r>
              <a:rPr lang="en-US" altLang="zh-CN" baseline="0"/>
              <a:t>(</a:t>
            </a:r>
            <a:r>
              <a:rPr lang="zh-CN" altLang="en-US" baseline="0"/>
              <a:t>爆炸</a:t>
            </a:r>
            <a:r>
              <a:rPr lang="en-US" altLang="zh-CN" baseline="0"/>
              <a:t>)</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147</a:t>
            </a:fld>
            <a:endParaRPr lang="zh-CN" altLang="en-US"/>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148</a:t>
            </a:fld>
            <a:endParaRPr lang="zh-CN" altLang="en-US"/>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p>
          <a:p>
            <a:pPr marL="342900" indent="-342900">
              <a:buAutoNum type="arabicParenR"/>
              <a:defRPr/>
            </a:pPr>
            <a:r>
              <a:rPr lang="zh-CN" altLang="en-US">
                <a:latin typeface="Arial" pitchFamily="34" charset="0"/>
                <a:cs typeface="Arial" pitchFamily="34" charset="0"/>
              </a:rPr>
              <a:t>方案</a:t>
            </a:r>
            <a:r>
              <a:rPr lang="en-US" altLang="zh-CN">
                <a:latin typeface="Arial" pitchFamily="34" charset="0"/>
                <a:cs typeface="Arial" pitchFamily="34" charset="0"/>
              </a:rPr>
              <a:t>2</a:t>
            </a:r>
            <a:r>
              <a:rPr lang="zh-CN" altLang="en-US">
                <a:latin typeface="Arial" pitchFamily="34" charset="0"/>
                <a:cs typeface="Arial" pitchFamily="34" charset="0"/>
              </a:rPr>
              <a:t>可以控制类的数量，不至于造成过多的类。</a:t>
            </a:r>
            <a:endParaRPr lang="en-US" altLang="zh-CN">
              <a:latin typeface="Arial" pitchFamily="34" charset="0"/>
              <a:cs typeface="Arial" pitchFamily="34" charset="0"/>
            </a:endParaRPr>
          </a:p>
          <a:p>
            <a:pPr marL="342900" indent="-342900">
              <a:buAutoNum type="arabicParenR"/>
              <a:defRPr/>
            </a:pPr>
            <a:r>
              <a:rPr lang="zh-CN" altLang="en-US">
                <a:latin typeface="Arial" pitchFamily="34" charset="0"/>
                <a:cs typeface="Arial" pitchFamily="34" charset="0"/>
              </a:rPr>
              <a:t>在</a:t>
            </a:r>
            <a:r>
              <a:rPr lang="zh-CN" altLang="en-US" b="1">
                <a:solidFill>
                  <a:srgbClr val="CC0000"/>
                </a:solidFill>
                <a:latin typeface="Arial" pitchFamily="34" charset="0"/>
                <a:cs typeface="Arial" pitchFamily="34" charset="0"/>
              </a:rPr>
              <a:t>增</a:t>
            </a:r>
            <a:r>
              <a:rPr lang="zh-CN" altLang="en-US" b="1">
                <a:solidFill>
                  <a:srgbClr val="0070C0"/>
                </a:solidFill>
                <a:latin typeface="Arial" pitchFamily="34" charset="0"/>
                <a:cs typeface="Arial" pitchFamily="34" charset="0"/>
              </a:rPr>
              <a:t>删</a:t>
            </a:r>
            <a:r>
              <a:rPr lang="zh-CN" altLang="en-US">
                <a:latin typeface="Arial" pitchFamily="34" charset="0"/>
                <a:cs typeface="Arial" pitchFamily="34" charset="0"/>
              </a:rPr>
              <a:t>调料种类时，代码维护量仍然很大。</a:t>
            </a:r>
            <a:endParaRPr lang="en-US" altLang="zh-CN">
              <a:latin typeface="Arial" pitchFamily="34" charset="0"/>
              <a:cs typeface="Arial" pitchFamily="34" charset="0"/>
            </a:endParaRPr>
          </a:p>
          <a:p>
            <a:pPr marL="342900" indent="-342900">
              <a:buAutoNum type="arabicParenR"/>
              <a:defRPr/>
            </a:pPr>
            <a:r>
              <a:rPr lang="zh-CN" altLang="en-US">
                <a:latin typeface="Arial" pitchFamily="34" charset="0"/>
                <a:cs typeface="Arial" pitchFamily="34" charset="0"/>
              </a:rPr>
              <a:t>考虑到添加</a:t>
            </a:r>
            <a:r>
              <a:rPr lang="zh-CN" altLang="en-US" b="1">
                <a:solidFill>
                  <a:srgbClr val="CC0000"/>
                </a:solidFill>
                <a:latin typeface="Arial" pitchFamily="34" charset="0"/>
                <a:cs typeface="Arial" pitchFamily="34" charset="0"/>
              </a:rPr>
              <a:t>多份调料</a:t>
            </a:r>
            <a:r>
              <a:rPr lang="zh-CN" altLang="en-US">
                <a:latin typeface="Arial" pitchFamily="34" charset="0"/>
                <a:cs typeface="Arial" pitchFamily="34" charset="0"/>
              </a:rPr>
              <a:t>时，可以将</a:t>
            </a:r>
            <a:r>
              <a:rPr lang="en-US" altLang="zh-CN">
                <a:latin typeface="Arial" pitchFamily="34" charset="0"/>
                <a:cs typeface="Arial" pitchFamily="34" charset="0"/>
              </a:rPr>
              <a:t>Boolean </a:t>
            </a:r>
            <a:r>
              <a:rPr lang="zh-CN" altLang="en-US">
                <a:latin typeface="Arial" pitchFamily="34" charset="0"/>
                <a:cs typeface="Arial" pitchFamily="34" charset="0"/>
              </a:rPr>
              <a:t>改成 </a:t>
            </a:r>
            <a:r>
              <a:rPr lang="en-US" altLang="zh-CN">
                <a:latin typeface="Arial" pitchFamily="34" charset="0"/>
                <a:cs typeface="Arial" pitchFamily="34" charset="0"/>
              </a:rPr>
              <a:t>Int</a:t>
            </a:r>
          </a:p>
          <a:p>
            <a:pPr marL="342900" indent="-342900">
              <a:buAutoNum type="arabicParenR"/>
              <a:defRPr/>
            </a:pPr>
            <a:r>
              <a:rPr lang="zh-CN" altLang="en-US">
                <a:latin typeface="Arial" pitchFamily="34" charset="0"/>
                <a:cs typeface="Arial" pitchFamily="34" charset="0"/>
              </a:rPr>
              <a:t>使用装饰者模式</a:t>
            </a:r>
            <a:r>
              <a:rPr lang="en-US" altLang="zh-CN">
                <a:latin typeface="Arial" pitchFamily="34" charset="0"/>
                <a:cs typeface="Arial" pitchFamily="34" charset="0"/>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149</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a:defRPr/>
            </a:pPr>
            <a:r>
              <a:rPr lang="zh-CN" altLang="en-US" sz="1400" b="1">
                <a:solidFill>
                  <a:srgbClr val="0070C0"/>
                </a:solidFill>
                <a:ea typeface="宋体" panose="02010600030101010101" pitchFamily="2" charset="-122"/>
                <a:cs typeface="Times New Roman" panose="02020603050405020304" pitchFamily="18" charset="0"/>
              </a:rPr>
              <a:t>应用实例</a:t>
            </a:r>
            <a:endParaRPr lang="en-US" altLang="zh-CN" sz="1400" b="1">
              <a:solidFill>
                <a:srgbClr val="0070C0"/>
              </a:solidFill>
              <a:ea typeface="宋体" panose="02010600030101010101" pitchFamily="2" charset="-122"/>
              <a:cs typeface="Times New Roman" panose="02020603050405020304" pitchFamily="18" charset="0"/>
            </a:endParaRPr>
          </a:p>
          <a:p>
            <a:pPr>
              <a:defRPr/>
            </a:pPr>
            <a:endParaRPr lang="en-US" altLang="zh-CN" sz="1400" b="1">
              <a:solidFill>
                <a:srgbClr val="0070C0"/>
              </a:solidFill>
              <a:ea typeface="宋体" panose="02010600030101010101" pitchFamily="2" charset="-122"/>
              <a:cs typeface="Times New Roman" panose="02020603050405020304" pitchFamily="18" charset="0"/>
            </a:endParaRPr>
          </a:p>
          <a:p>
            <a:pPr marL="342900" indent="-342900">
              <a:buAutoNum type="arabicParenR"/>
              <a:defRPr/>
            </a:pPr>
            <a:r>
              <a:rPr lang="zh-CN" altLang="en-US">
                <a:ea typeface="宋体" panose="02010600030101010101" pitchFamily="2" charset="-122"/>
                <a:cs typeface="Times New Roman" panose="02020603050405020304" pitchFamily="18" charset="0"/>
              </a:rPr>
              <a:t>以交通工具案例讲解</a:t>
            </a:r>
            <a:endParaRPr lang="en-US" altLang="zh-CN">
              <a:ea typeface="宋体" panose="02010600030101010101" pitchFamily="2" charset="-122"/>
              <a:cs typeface="Times New Roman" panose="02020603050405020304" pitchFamily="18" charset="0"/>
            </a:endParaRPr>
          </a:p>
          <a:p>
            <a:pPr marL="342900" indent="-342900">
              <a:buAutoNum type="arabicParenR"/>
              <a:defRPr/>
            </a:pPr>
            <a:r>
              <a:rPr lang="zh-CN" altLang="en-US">
                <a:ea typeface="宋体" panose="02010600030101010101" pitchFamily="2" charset="-122"/>
                <a:cs typeface="Times New Roman" panose="02020603050405020304" pitchFamily="18" charset="0"/>
              </a:rPr>
              <a:t>看老师代码演示</a:t>
            </a:r>
            <a:endParaRPr lang="en-US" altLang="zh-CN">
              <a:ea typeface="宋体" panose="02010600030101010101" pitchFamily="2" charset="-122"/>
              <a:cs typeface="Times New Roman" panose="02020603050405020304" pitchFamily="18" charset="0"/>
            </a:endParaRPr>
          </a:p>
          <a:p>
            <a:pPr marL="342900" indent="-342900">
              <a:buAutoNum type="arabicParenR"/>
              <a:defRPr/>
            </a:pPr>
            <a:r>
              <a:rPr lang="zh-CN" altLang="en-US">
                <a:ea typeface="宋体" panose="02010600030101010101" pitchFamily="2" charset="-122"/>
                <a:cs typeface="Times New Roman" panose="02020603050405020304" pitchFamily="18" charset="0"/>
              </a:rPr>
              <a:t>方案</a:t>
            </a:r>
            <a:r>
              <a:rPr lang="en-US" altLang="zh-CN">
                <a:ea typeface="宋体" panose="02010600030101010101" pitchFamily="2" charset="-122"/>
                <a:cs typeface="Times New Roman" panose="02020603050405020304" pitchFamily="18" charset="0"/>
              </a:rPr>
              <a:t>1  [</a:t>
            </a:r>
            <a:r>
              <a:rPr lang="zh-CN" altLang="en-US">
                <a:ea typeface="宋体" panose="02010600030101010101" pitchFamily="2" charset="-122"/>
                <a:cs typeface="Times New Roman" panose="02020603050405020304" pitchFamily="18" charset="0"/>
              </a:rPr>
              <a:t>分析说明</a:t>
            </a:r>
            <a:r>
              <a:rPr lang="en-US" altLang="zh-CN">
                <a:ea typeface="宋体" panose="02010600030101010101" pitchFamily="2" charset="-122"/>
                <a:cs typeface="Times New Roman" panose="02020603050405020304" pitchFamily="18" charset="0"/>
              </a:rPr>
              <a:t>] //</a:t>
            </a:r>
            <a:r>
              <a:rPr lang="en-US" altLang="zh-CN" baseline="0">
                <a:ea typeface="宋体" panose="02010600030101010101" pitchFamily="2" charset="-122"/>
                <a:cs typeface="Times New Roman" panose="02020603050405020304" pitchFamily="18" charset="0"/>
              </a:rPr>
              <a:t> </a:t>
            </a:r>
            <a:r>
              <a:rPr lang="zh-CN" altLang="en-US" baseline="0">
                <a:ea typeface="宋体" panose="02010600030101010101" pitchFamily="2" charset="-122"/>
                <a:cs typeface="Times New Roman" panose="02020603050405020304" pitchFamily="18" charset="0"/>
              </a:rPr>
              <a:t>看代码中有</a:t>
            </a:r>
            <a:endParaRPr lang="en-US" altLang="zh-CN">
              <a:ea typeface="宋体" panose="02010600030101010101" pitchFamily="2" charset="-122"/>
              <a:cs typeface="Times New Roman" panose="02020603050405020304" pitchFamily="18" charset="0"/>
            </a:endParaRPr>
          </a:p>
          <a:p>
            <a:pPr marL="342900" indent="-342900">
              <a:buAutoNum type="arabicParenR"/>
              <a:defRPr/>
            </a:pPr>
            <a:r>
              <a:rPr lang="zh-CN" altLang="en-US">
                <a:ea typeface="宋体" panose="02010600030101010101" pitchFamily="2" charset="-122"/>
                <a:cs typeface="Times New Roman" panose="02020603050405020304" pitchFamily="18" charset="0"/>
              </a:rPr>
              <a:t>方案</a:t>
            </a:r>
            <a:r>
              <a:rPr lang="en-US" altLang="zh-CN">
                <a:ea typeface="宋体" panose="02010600030101010101" pitchFamily="2" charset="-122"/>
                <a:cs typeface="Times New Roman" panose="02020603050405020304" pitchFamily="18" charset="0"/>
              </a:rPr>
              <a:t>2  [</a:t>
            </a:r>
            <a:r>
              <a:rPr lang="zh-CN" altLang="en-US">
                <a:ea typeface="宋体" panose="02010600030101010101" pitchFamily="2" charset="-122"/>
                <a:cs typeface="Times New Roman" panose="02020603050405020304" pitchFamily="18" charset="0"/>
              </a:rPr>
              <a:t>分析说明</a:t>
            </a:r>
            <a:r>
              <a:rPr lang="en-US" altLang="zh-CN">
                <a:ea typeface="宋体" panose="02010600030101010101" pitchFamily="2" charset="-122"/>
                <a:cs typeface="Times New Roman" panose="02020603050405020304" pitchFamily="18" charset="0"/>
              </a:rPr>
              <a:t>] // </a:t>
            </a:r>
            <a:r>
              <a:rPr lang="zh-CN" altLang="en-US" baseline="0">
                <a:ea typeface="宋体" panose="02010600030101010101" pitchFamily="2" charset="-122"/>
                <a:cs typeface="Times New Roman" panose="02020603050405020304" pitchFamily="18" charset="0"/>
              </a:rPr>
              <a:t>看代码中有</a:t>
            </a:r>
            <a:endParaRPr lang="en-US" altLang="zh-CN">
              <a:ea typeface="宋体" panose="02010600030101010101" pitchFamily="2" charset="-122"/>
              <a:cs typeface="Times New Roman" panose="02020603050405020304" pitchFamily="18" charset="0"/>
            </a:endParaRPr>
          </a:p>
          <a:p>
            <a:pPr marL="342900" indent="-342900">
              <a:buAutoNum type="arabicParenR"/>
              <a:defRPr/>
            </a:pPr>
            <a:r>
              <a:rPr lang="zh-CN" altLang="en-US">
                <a:ea typeface="宋体" panose="02010600030101010101" pitchFamily="2" charset="-122"/>
                <a:cs typeface="Times New Roman" panose="02020603050405020304" pitchFamily="18" charset="0"/>
              </a:rPr>
              <a:t>方案</a:t>
            </a:r>
            <a:r>
              <a:rPr lang="en-US" altLang="zh-CN">
                <a:ea typeface="宋体" panose="02010600030101010101" pitchFamily="2" charset="-122"/>
                <a:cs typeface="Times New Roman" panose="02020603050405020304" pitchFamily="18" charset="0"/>
              </a:rPr>
              <a:t>3  [</a:t>
            </a:r>
            <a:r>
              <a:rPr lang="zh-CN" altLang="en-US">
                <a:ea typeface="宋体" panose="02010600030101010101" pitchFamily="2" charset="-122"/>
                <a:cs typeface="Times New Roman" panose="02020603050405020304" pitchFamily="18" charset="0"/>
              </a:rPr>
              <a:t>分析说明</a:t>
            </a:r>
            <a:r>
              <a:rPr lang="en-US" altLang="zh-CN">
                <a:ea typeface="宋体" panose="02010600030101010101" pitchFamily="2" charset="-122"/>
                <a:cs typeface="Times New Roman" panose="02020603050405020304" pitchFamily="18" charset="0"/>
              </a:rPr>
              <a:t>] // </a:t>
            </a:r>
            <a:r>
              <a:rPr lang="zh-CN" altLang="en-US" baseline="0">
                <a:ea typeface="宋体" panose="02010600030101010101" pitchFamily="2" charset="-122"/>
                <a:cs typeface="Times New Roman" panose="02020603050405020304" pitchFamily="18" charset="0"/>
              </a:rPr>
              <a:t>看代码中有</a:t>
            </a:r>
            <a:endParaRPr lang="en-US" altLang="zh-CN">
              <a:ea typeface="宋体" panose="02010600030101010101" pitchFamily="2" charset="-122"/>
              <a:cs typeface="Times New Roman" panose="02020603050405020304" pitchFamily="18" charset="0"/>
            </a:endParaRPr>
          </a:p>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15</a:t>
            </a:fld>
            <a:endParaRPr lang="zh-CN" alt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a:t>说明</a:t>
            </a:r>
            <a:r>
              <a:rPr lang="en-US" altLang="zh-CN"/>
              <a:t>: </a:t>
            </a:r>
            <a:r>
              <a:rPr lang="zh-CN" altLang="en-US"/>
              <a:t>将功能附加到对象，而不是通过继承。</a:t>
            </a:r>
            <a:endParaRPr lang="en-US" altLang="zh-CN"/>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a:solidFill>
                  <a:schemeClr val="tx1"/>
                </a:solidFill>
                <a:effectLst/>
                <a:latin typeface="+mn-lt"/>
                <a:ea typeface="+mn-ea"/>
                <a:cs typeface="+mn-cs"/>
              </a:rPr>
              <a:t>ocp</a:t>
            </a:r>
            <a:r>
              <a:rPr lang="zh-CN" altLang="en-US" sz="1200" kern="1200">
                <a:solidFill>
                  <a:schemeClr val="tx1"/>
                </a:solidFill>
                <a:effectLst/>
                <a:latin typeface="+mn-lt"/>
                <a:ea typeface="+mn-ea"/>
                <a:cs typeface="+mn-cs"/>
              </a:rPr>
              <a:t>原则：就是开闭原则，即对功能的扩展是开放的，但是对原有的类的修改是关闭的</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150</a:t>
            </a:fld>
            <a:endParaRPr lang="zh-CN" altLang="en-US"/>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151</a:t>
            </a:fld>
            <a:endParaRPr lang="zh-CN" altLang="en-US"/>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z="1200"/>
              <a:t>说明</a:t>
            </a:r>
            <a:endParaRPr lang="en-US" altLang="zh-CN" sz="1200"/>
          </a:p>
          <a:p>
            <a:pPr marL="342900" indent="-342900">
              <a:buAutoNum type="arabicParenR"/>
            </a:pPr>
            <a:r>
              <a:rPr lang="en-US" altLang="zh-CN" sz="1200"/>
              <a:t>Drink </a:t>
            </a:r>
            <a:r>
              <a:rPr lang="zh-CN" altLang="en-US" sz="1200"/>
              <a:t>这个超类和前面基本一样</a:t>
            </a:r>
            <a:endParaRPr lang="en-US" altLang="zh-CN" sz="1200"/>
          </a:p>
          <a:p>
            <a:pPr marL="342900" indent="-342900">
              <a:buAutoNum type="arabicParenR"/>
            </a:pPr>
            <a:r>
              <a:rPr lang="en-US" altLang="zh-CN" sz="1200"/>
              <a:t>ShortBlack</a:t>
            </a:r>
            <a:r>
              <a:rPr lang="zh-CN" altLang="en-US" sz="1200"/>
              <a:t>等单品咖啡的设计也和前面一样</a:t>
            </a:r>
            <a:endParaRPr lang="en-US" altLang="zh-CN" sz="1200"/>
          </a:p>
          <a:p>
            <a:pPr marL="342900" indent="-342900">
              <a:buAutoNum type="arabicParenR"/>
            </a:pPr>
            <a:r>
              <a:rPr lang="en-US" altLang="zh-CN" sz="1200"/>
              <a:t>Decorator </a:t>
            </a:r>
            <a:r>
              <a:rPr lang="zh-CN" altLang="en-US" sz="1200"/>
              <a:t>是一个装饰类，含一个被装饰的对象</a:t>
            </a:r>
            <a:r>
              <a:rPr lang="en-US" altLang="zh-CN" sz="1200"/>
              <a:t>(Drink obj)</a:t>
            </a:r>
          </a:p>
          <a:p>
            <a:pPr marL="342900" indent="-342900">
              <a:buAutoNum type="arabicParenR"/>
            </a:pPr>
            <a:r>
              <a:rPr lang="en-US" altLang="zh-CN" sz="1200"/>
              <a:t>Decorator </a:t>
            </a:r>
            <a:r>
              <a:rPr lang="zh-CN" altLang="en-US" sz="1200"/>
              <a:t>的</a:t>
            </a:r>
            <a:r>
              <a:rPr lang="en-US" altLang="zh-CN" sz="1200"/>
              <a:t>cost </a:t>
            </a:r>
            <a:r>
              <a:rPr lang="zh-CN" altLang="en-US" sz="1200"/>
              <a:t>进行费用的叠加，递归计算出价格</a:t>
            </a:r>
            <a:r>
              <a:rPr lang="en-US" altLang="zh-CN" sz="1200"/>
              <a:t>.</a:t>
            </a:r>
            <a:endParaRPr lang="zh-CN" altLang="en-US" sz="1200"/>
          </a:p>
        </p:txBody>
      </p:sp>
      <p:sp>
        <p:nvSpPr>
          <p:cNvPr id="4" name="灯片编号占位符 3"/>
          <p:cNvSpPr>
            <a:spLocks noGrp="1"/>
          </p:cNvSpPr>
          <p:nvPr>
            <p:ph type="sldNum" sz="quarter" idx="10"/>
          </p:nvPr>
        </p:nvSpPr>
        <p:spPr/>
        <p:txBody>
          <a:bodyPr/>
          <a:lstStyle/>
          <a:p>
            <a:fld id="{50640B4E-3909-4A33-A460-3E537D343403}" type="slidenum">
              <a:rPr lang="zh-CN" altLang="en-US" smtClean="0"/>
              <a:t>152</a:t>
            </a:fld>
            <a:endParaRPr lang="zh-CN" altLang="en-US"/>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153</a:t>
            </a:fld>
            <a:endParaRPr lang="zh-CN" altLang="en-US"/>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154</a:t>
            </a:fld>
            <a:endParaRPr lang="zh-CN" altLang="en-US"/>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a:t>讲解：可以通过观察源代码来给学员讲解</a:t>
            </a:r>
            <a:r>
              <a:rPr lang="en-US" altLang="zh-CN"/>
              <a:t>.</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zh-CN" altLang="en-US" baseline="0"/>
              <a:t>源码测试案例</a:t>
            </a:r>
            <a:endParaRPr lang="en-US" altLang="zh-CN" baseline="0"/>
          </a:p>
          <a:p>
            <a:r>
              <a:rPr lang="en-US" altLang="zh-CN" sz="1200" b="1" kern="1200">
                <a:solidFill>
                  <a:schemeClr val="tx1"/>
                </a:solidFill>
                <a:latin typeface="+mn-lt"/>
                <a:ea typeface="+mn-ea"/>
                <a:cs typeface="+mn-cs"/>
              </a:rPr>
              <a:t>public class Test {</a:t>
            </a:r>
          </a:p>
          <a:p>
            <a:endParaRPr lang="zh-CN" altLang="en-US" sz="1200" kern="1200">
              <a:solidFill>
                <a:schemeClr val="tx1"/>
              </a:solidFill>
              <a:latin typeface="+mn-lt"/>
              <a:ea typeface="+mn-ea"/>
              <a:cs typeface="+mn-cs"/>
            </a:endParaRPr>
          </a:p>
          <a:p>
            <a:r>
              <a:rPr lang="en-US" altLang="zh-CN" sz="1200" b="1" kern="1200">
                <a:solidFill>
                  <a:schemeClr val="tx1"/>
                </a:solidFill>
                <a:latin typeface="+mn-lt"/>
                <a:ea typeface="+mn-ea"/>
                <a:cs typeface="+mn-cs"/>
              </a:rPr>
              <a:t>public static void main(String[] args) throws Exception{</a:t>
            </a:r>
          </a:p>
          <a:p>
            <a:r>
              <a:rPr lang="en-US" altLang="zh-CN" sz="1200" kern="1200">
                <a:solidFill>
                  <a:schemeClr val="tx1"/>
                </a:solidFill>
                <a:latin typeface="+mn-lt"/>
                <a:ea typeface="+mn-ea"/>
                <a:cs typeface="+mn-cs"/>
              </a:rPr>
              <a:t>//</a:t>
            </a:r>
            <a:r>
              <a:rPr lang="zh-CN" altLang="en-US" sz="1200" kern="1200">
                <a:solidFill>
                  <a:schemeClr val="tx1"/>
                </a:solidFill>
                <a:latin typeface="+mn-lt"/>
                <a:ea typeface="+mn-ea"/>
                <a:cs typeface="+mn-cs"/>
              </a:rPr>
              <a:t>分析 </a:t>
            </a:r>
            <a:endParaRPr lang="en-US" altLang="zh-CN" sz="1200" kern="1200">
              <a:solidFill>
                <a:schemeClr val="tx1"/>
              </a:solidFill>
              <a:latin typeface="+mn-lt"/>
              <a:ea typeface="+mn-ea"/>
              <a:cs typeface="+mn-cs"/>
            </a:endParaRPr>
          </a:p>
          <a:p>
            <a:r>
              <a:rPr lang="en-US" altLang="zh-CN" sz="1200" kern="1200">
                <a:solidFill>
                  <a:schemeClr val="tx1"/>
                </a:solidFill>
                <a:latin typeface="+mn-lt"/>
                <a:ea typeface="+mn-ea"/>
                <a:cs typeface="+mn-cs"/>
              </a:rPr>
              <a:t>//1. </a:t>
            </a:r>
            <a:r>
              <a:rPr lang="en-US" altLang="zh-CN" sz="1200" b="1" kern="1200">
                <a:solidFill>
                  <a:schemeClr val="tx1"/>
                </a:solidFill>
                <a:latin typeface="+mn-lt"/>
                <a:ea typeface="+mn-ea"/>
                <a:cs typeface="+mn-cs"/>
              </a:rPr>
              <a:t>FileInputStream </a:t>
            </a:r>
            <a:r>
              <a:rPr lang="zh-CN" altLang="en-US" sz="1200" b="1" kern="1200">
                <a:solidFill>
                  <a:schemeClr val="tx1"/>
                </a:solidFill>
                <a:latin typeface="+mn-lt"/>
                <a:ea typeface="+mn-ea"/>
                <a:cs typeface="+mn-cs"/>
              </a:rPr>
              <a:t>是 抽象类 </a:t>
            </a:r>
            <a:r>
              <a:rPr lang="en-US" altLang="zh-CN" sz="1200" b="1" kern="1200">
                <a:solidFill>
                  <a:schemeClr val="tx1"/>
                </a:solidFill>
                <a:latin typeface="+mn-lt"/>
                <a:ea typeface="+mn-ea"/>
                <a:cs typeface="+mn-cs"/>
              </a:rPr>
              <a:t>InputStream </a:t>
            </a:r>
            <a:r>
              <a:rPr lang="zh-CN" altLang="en-US" sz="1200" b="1" kern="1200">
                <a:solidFill>
                  <a:schemeClr val="tx1"/>
                </a:solidFill>
                <a:latin typeface="+mn-lt"/>
                <a:ea typeface="+mn-ea"/>
                <a:cs typeface="+mn-cs"/>
              </a:rPr>
              <a:t>的子类</a:t>
            </a:r>
            <a:r>
              <a:rPr lang="en-US" altLang="zh-CN" sz="1200" b="1" kern="1200">
                <a:solidFill>
                  <a:schemeClr val="tx1"/>
                </a:solidFill>
                <a:latin typeface="+mn-lt"/>
                <a:ea typeface="+mn-ea"/>
                <a:cs typeface="+mn-cs"/>
              </a:rPr>
              <a:t>,</a:t>
            </a:r>
            <a:r>
              <a:rPr lang="en-US" altLang="zh-CN" sz="1200" b="1" kern="1200" baseline="0">
                <a:solidFill>
                  <a:schemeClr val="tx1"/>
                </a:solidFill>
                <a:latin typeface="+mn-lt"/>
                <a:ea typeface="+mn-ea"/>
                <a:cs typeface="+mn-cs"/>
              </a:rPr>
              <a:t> </a:t>
            </a:r>
            <a:r>
              <a:rPr lang="zh-CN" altLang="en-US" sz="1200" b="1" kern="1200" baseline="0">
                <a:solidFill>
                  <a:schemeClr val="tx1"/>
                </a:solidFill>
                <a:latin typeface="+mn-lt"/>
                <a:ea typeface="+mn-ea"/>
                <a:cs typeface="+mn-cs"/>
              </a:rPr>
              <a:t>类似案例的</a:t>
            </a:r>
            <a:r>
              <a:rPr lang="en-US" altLang="zh-CN" sz="1200" kern="1200">
                <a:solidFill>
                  <a:schemeClr val="tx1"/>
                </a:solidFill>
                <a:latin typeface="+mn-lt"/>
                <a:ea typeface="+mn-ea"/>
                <a:cs typeface="+mn-cs"/>
              </a:rPr>
              <a:t>LongBlack</a:t>
            </a:r>
          </a:p>
          <a:p>
            <a:r>
              <a:rPr lang="en-US" altLang="zh-CN" sz="1200" kern="1200">
                <a:solidFill>
                  <a:schemeClr val="tx1"/>
                </a:solidFill>
                <a:latin typeface="+mn-lt"/>
                <a:ea typeface="+mn-ea"/>
                <a:cs typeface="+mn-cs"/>
              </a:rPr>
              <a:t>//2.</a:t>
            </a:r>
            <a:r>
              <a:rPr lang="en-US" altLang="zh-CN" sz="1200" kern="1200" baseline="0">
                <a:solidFill>
                  <a:schemeClr val="tx1"/>
                </a:solidFill>
                <a:latin typeface="+mn-lt"/>
                <a:ea typeface="+mn-ea"/>
                <a:cs typeface="+mn-cs"/>
              </a:rPr>
              <a:t> </a:t>
            </a:r>
            <a:r>
              <a:rPr lang="en-US" altLang="zh-CN" sz="1200" b="1" kern="1200">
                <a:solidFill>
                  <a:schemeClr val="tx1"/>
                </a:solidFill>
                <a:latin typeface="+mn-lt"/>
                <a:ea typeface="+mn-ea"/>
                <a:cs typeface="+mn-cs"/>
              </a:rPr>
              <a:t>InputStream  </a:t>
            </a:r>
            <a:r>
              <a:rPr lang="zh-CN" altLang="en-US" sz="1200" b="1" kern="1200">
                <a:solidFill>
                  <a:schemeClr val="tx1"/>
                </a:solidFill>
                <a:latin typeface="+mn-lt"/>
                <a:ea typeface="+mn-ea"/>
                <a:cs typeface="+mn-cs"/>
              </a:rPr>
              <a:t>是抽象类， 类型案例的</a:t>
            </a:r>
            <a:r>
              <a:rPr lang="zh-CN" altLang="en-US" sz="1200" b="1" kern="1200" baseline="0">
                <a:solidFill>
                  <a:schemeClr val="tx1"/>
                </a:solidFill>
                <a:latin typeface="+mn-lt"/>
                <a:ea typeface="+mn-ea"/>
                <a:cs typeface="+mn-cs"/>
              </a:rPr>
              <a:t> </a:t>
            </a:r>
            <a:r>
              <a:rPr lang="en-US" altLang="zh-CN" sz="1200" kern="1200">
                <a:solidFill>
                  <a:schemeClr val="tx1"/>
                </a:solidFill>
                <a:latin typeface="+mn-lt"/>
                <a:ea typeface="+mn-ea"/>
                <a:cs typeface="+mn-cs"/>
              </a:rPr>
              <a:t>Drink </a:t>
            </a:r>
          </a:p>
          <a:p>
            <a:r>
              <a:rPr lang="en-US" altLang="zh-CN" sz="1200" kern="1200">
                <a:solidFill>
                  <a:schemeClr val="tx1"/>
                </a:solidFill>
                <a:latin typeface="+mn-lt"/>
                <a:ea typeface="+mn-ea"/>
                <a:cs typeface="+mn-cs"/>
              </a:rPr>
              <a:t>//3. FilterInputStream </a:t>
            </a:r>
            <a:r>
              <a:rPr lang="zh-CN" altLang="en-US" sz="1200" kern="1200">
                <a:solidFill>
                  <a:schemeClr val="tx1"/>
                </a:solidFill>
                <a:latin typeface="+mn-lt"/>
                <a:ea typeface="+mn-ea"/>
                <a:cs typeface="+mn-cs"/>
              </a:rPr>
              <a:t>是装饰者</a:t>
            </a:r>
            <a:r>
              <a:rPr lang="en-US" altLang="zh-CN" sz="1200" kern="1200">
                <a:solidFill>
                  <a:schemeClr val="tx1"/>
                </a:solidFill>
                <a:latin typeface="+mn-lt"/>
                <a:ea typeface="+mn-ea"/>
                <a:cs typeface="+mn-cs"/>
              </a:rPr>
              <a:t>(</a:t>
            </a:r>
            <a:r>
              <a:rPr lang="zh-CN" altLang="en-US" sz="1200" kern="1200">
                <a:solidFill>
                  <a:schemeClr val="tx1"/>
                </a:solidFill>
                <a:latin typeface="+mn-lt"/>
                <a:ea typeface="+mn-ea"/>
                <a:cs typeface="+mn-cs"/>
              </a:rPr>
              <a:t>继承了</a:t>
            </a:r>
            <a:r>
              <a:rPr lang="en-US" altLang="zh-CN" sz="1200" kern="1200">
                <a:solidFill>
                  <a:schemeClr val="tx1"/>
                </a:solidFill>
                <a:latin typeface="+mn-lt"/>
                <a:ea typeface="+mn-ea"/>
                <a:cs typeface="+mn-cs"/>
              </a:rPr>
              <a:t>InputStream)</a:t>
            </a:r>
            <a:r>
              <a:rPr lang="zh-CN" altLang="en-US" sz="1200" kern="1200">
                <a:solidFill>
                  <a:schemeClr val="tx1"/>
                </a:solidFill>
                <a:latin typeface="+mn-lt"/>
                <a:ea typeface="+mn-ea"/>
                <a:cs typeface="+mn-cs"/>
              </a:rPr>
              <a:t>，类似 案例的 </a:t>
            </a:r>
            <a:r>
              <a:rPr lang="en-US" altLang="zh-CN" sz="1200" kern="1200">
                <a:solidFill>
                  <a:schemeClr val="tx1"/>
                </a:solidFill>
                <a:latin typeface="+mn-lt"/>
                <a:ea typeface="+mn-ea"/>
                <a:cs typeface="+mn-cs"/>
              </a:rPr>
              <a:t>Decorator </a:t>
            </a:r>
          </a:p>
          <a:p>
            <a:r>
              <a:rPr lang="en-US" altLang="zh-CN" sz="1200" kern="1200">
                <a:solidFill>
                  <a:schemeClr val="tx1"/>
                </a:solidFill>
                <a:latin typeface="+mn-lt"/>
                <a:ea typeface="+mn-ea"/>
                <a:cs typeface="+mn-cs"/>
              </a:rPr>
              <a:t>//4.</a:t>
            </a:r>
            <a:r>
              <a:rPr lang="en-US" altLang="zh-CN" sz="1200" kern="1200" baseline="0">
                <a:solidFill>
                  <a:schemeClr val="tx1"/>
                </a:solidFill>
                <a:latin typeface="+mn-lt"/>
                <a:ea typeface="+mn-ea"/>
                <a:cs typeface="+mn-cs"/>
              </a:rPr>
              <a:t> </a:t>
            </a:r>
            <a:r>
              <a:rPr lang="en-US" altLang="zh-CN" sz="1200" kern="1200">
                <a:solidFill>
                  <a:schemeClr val="tx1"/>
                </a:solidFill>
                <a:latin typeface="+mn-lt"/>
                <a:ea typeface="+mn-ea"/>
                <a:cs typeface="+mn-cs"/>
              </a:rPr>
              <a:t>DataInputStream </a:t>
            </a:r>
            <a:r>
              <a:rPr lang="zh-CN" altLang="en-US" sz="1200" kern="1200">
                <a:solidFill>
                  <a:schemeClr val="tx1"/>
                </a:solidFill>
                <a:latin typeface="+mn-lt"/>
                <a:ea typeface="+mn-ea"/>
                <a:cs typeface="+mn-cs"/>
              </a:rPr>
              <a:t>是</a:t>
            </a:r>
            <a:r>
              <a:rPr lang="en-US" altLang="zh-CN" sz="1200" kern="1200">
                <a:solidFill>
                  <a:schemeClr val="tx1"/>
                </a:solidFill>
                <a:latin typeface="+mn-lt"/>
                <a:ea typeface="+mn-ea"/>
                <a:cs typeface="+mn-cs"/>
              </a:rPr>
              <a:t>FilterInputStream  </a:t>
            </a:r>
            <a:r>
              <a:rPr lang="zh-CN" altLang="en-US" sz="1200" kern="1200">
                <a:solidFill>
                  <a:schemeClr val="tx1"/>
                </a:solidFill>
                <a:latin typeface="+mn-lt"/>
                <a:ea typeface="+mn-ea"/>
                <a:cs typeface="+mn-cs"/>
              </a:rPr>
              <a:t>具体实现类，类似案例的</a:t>
            </a:r>
            <a:r>
              <a:rPr lang="zh-CN" altLang="en-US" sz="1200" kern="1200" baseline="0">
                <a:solidFill>
                  <a:schemeClr val="tx1"/>
                </a:solidFill>
                <a:latin typeface="+mn-lt"/>
                <a:ea typeface="+mn-ea"/>
                <a:cs typeface="+mn-cs"/>
              </a:rPr>
              <a:t> </a:t>
            </a:r>
            <a:r>
              <a:rPr lang="en-US" altLang="zh-CN" sz="1200" kern="1200" baseline="0">
                <a:solidFill>
                  <a:schemeClr val="tx1"/>
                </a:solidFill>
                <a:latin typeface="+mn-lt"/>
                <a:ea typeface="+mn-ea"/>
                <a:cs typeface="+mn-cs"/>
              </a:rPr>
              <a:t>Milk</a:t>
            </a:r>
          </a:p>
          <a:p>
            <a:r>
              <a:rPr lang="en-US" altLang="zh-CN" sz="1200" kern="1200" baseline="0">
                <a:solidFill>
                  <a:schemeClr val="tx1"/>
                </a:solidFill>
                <a:latin typeface="+mn-lt"/>
                <a:ea typeface="+mn-ea"/>
                <a:cs typeface="+mn-cs"/>
              </a:rPr>
              <a:t>//5. </a:t>
            </a:r>
            <a:r>
              <a:rPr lang="zh-CN" altLang="en-US" sz="1200" kern="1200" baseline="0">
                <a:solidFill>
                  <a:schemeClr val="tx1"/>
                </a:solidFill>
                <a:latin typeface="+mn-lt"/>
                <a:ea typeface="+mn-ea"/>
                <a:cs typeface="+mn-cs"/>
              </a:rPr>
              <a:t>在</a:t>
            </a:r>
            <a:r>
              <a:rPr lang="en-US" altLang="zh-CN" sz="1200" kern="1200" baseline="0">
                <a:solidFill>
                  <a:schemeClr val="tx1"/>
                </a:solidFill>
                <a:latin typeface="+mn-lt"/>
                <a:ea typeface="+mn-ea"/>
                <a:cs typeface="+mn-cs"/>
              </a:rPr>
              <a:t>FilterInputStream </a:t>
            </a:r>
            <a:r>
              <a:rPr lang="zh-CN" altLang="en-US" sz="1200" kern="1200" baseline="0">
                <a:solidFill>
                  <a:schemeClr val="tx1"/>
                </a:solidFill>
                <a:latin typeface="+mn-lt"/>
                <a:ea typeface="+mn-ea"/>
                <a:cs typeface="+mn-cs"/>
              </a:rPr>
              <a:t>类中的 </a:t>
            </a:r>
            <a:r>
              <a:rPr lang="en-US" altLang="zh-CN" sz="1200" kern="1200" baseline="0">
                <a:solidFill>
                  <a:schemeClr val="tx1"/>
                </a:solidFill>
                <a:latin typeface="+mn-lt"/>
                <a:ea typeface="+mn-ea"/>
                <a:cs typeface="+mn-cs"/>
              </a:rPr>
              <a:t>,</a:t>
            </a:r>
            <a:r>
              <a:rPr lang="en-US" altLang="zh-CN" sz="1200" i="1"/>
              <a:t> </a:t>
            </a:r>
            <a:r>
              <a:rPr lang="en-US" altLang="zh-CN" sz="1200" b="1"/>
              <a:t>protected volatile </a:t>
            </a:r>
            <a:r>
              <a:rPr lang="en-US" altLang="zh-CN" sz="1200"/>
              <a:t>InputStream </a:t>
            </a:r>
            <a:r>
              <a:rPr lang="en-US" altLang="zh-CN" sz="1200" b="1"/>
              <a:t>in</a:t>
            </a:r>
            <a:r>
              <a:rPr lang="en-US" altLang="zh-CN" sz="1200"/>
              <a:t> </a:t>
            </a:r>
            <a:r>
              <a:rPr lang="en-US" altLang="zh-CN" sz="1200" baseline="0"/>
              <a:t> </a:t>
            </a:r>
            <a:r>
              <a:rPr lang="zh-CN" altLang="en-US" sz="1200" baseline="0"/>
              <a:t>是 </a:t>
            </a:r>
            <a:r>
              <a:rPr lang="zh-CN" altLang="en-US" sz="1200"/>
              <a:t>被装饰的对象</a:t>
            </a:r>
            <a:r>
              <a:rPr lang="en-US" altLang="zh-CN" sz="1200" kern="1200" baseline="0">
                <a:solidFill>
                  <a:schemeClr val="tx1"/>
                </a:solidFill>
                <a:latin typeface="+mn-lt"/>
                <a:ea typeface="+mn-ea"/>
                <a:cs typeface="+mn-cs"/>
              </a:rPr>
              <a:t> </a:t>
            </a:r>
          </a:p>
          <a:p>
            <a:r>
              <a:rPr lang="en-US" altLang="zh-CN" sz="1200" kern="1200" baseline="0">
                <a:solidFill>
                  <a:schemeClr val="tx1"/>
                </a:solidFill>
                <a:latin typeface="+mn-lt"/>
                <a:ea typeface="+mn-ea"/>
                <a:cs typeface="+mn-cs"/>
              </a:rPr>
              <a:t>//6. </a:t>
            </a:r>
            <a:r>
              <a:rPr lang="zh-CN" altLang="en-US" sz="1200" kern="1200" baseline="0">
                <a:solidFill>
                  <a:schemeClr val="tx1"/>
                </a:solidFill>
                <a:latin typeface="+mn-lt"/>
                <a:ea typeface="+mn-ea"/>
                <a:cs typeface="+mn-cs"/>
              </a:rPr>
              <a:t>其它关系入上图所示</a:t>
            </a:r>
            <a:r>
              <a:rPr lang="en-US" altLang="zh-CN" sz="1200" kern="1200" baseline="0">
                <a:solidFill>
                  <a:schemeClr val="tx1"/>
                </a:solidFill>
                <a:latin typeface="+mn-lt"/>
                <a:ea typeface="+mn-ea"/>
                <a:cs typeface="+mn-cs"/>
              </a:rPr>
              <a:t>.</a:t>
            </a:r>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DataInputStream dis = </a:t>
            </a:r>
            <a:r>
              <a:rPr lang="en-US" altLang="zh-CN" sz="1200" b="1" kern="1200">
                <a:solidFill>
                  <a:schemeClr val="tx1"/>
                </a:solidFill>
                <a:latin typeface="+mn-lt"/>
                <a:ea typeface="+mn-ea"/>
                <a:cs typeface="+mn-cs"/>
              </a:rPr>
              <a:t>new DataInputStream(new FileInputStream("D:\\abc.txt"));</a:t>
            </a:r>
          </a:p>
          <a:p>
            <a:r>
              <a:rPr lang="en-US" altLang="zh-CN" sz="1200" kern="1200">
                <a:solidFill>
                  <a:schemeClr val="tx1"/>
                </a:solidFill>
                <a:latin typeface="+mn-lt"/>
                <a:ea typeface="+mn-ea"/>
                <a:cs typeface="+mn-cs"/>
              </a:rPr>
              <a:t>System.</a:t>
            </a:r>
            <a:r>
              <a:rPr lang="en-US" altLang="zh-CN" sz="1200" b="1" i="1" kern="1200">
                <a:solidFill>
                  <a:schemeClr val="tx1"/>
                </a:solidFill>
                <a:latin typeface="+mn-lt"/>
                <a:ea typeface="+mn-ea"/>
                <a:cs typeface="+mn-cs"/>
              </a:rPr>
              <a:t>out.println(dis.read());</a:t>
            </a:r>
          </a:p>
          <a:p>
            <a:r>
              <a:rPr lang="en-US" altLang="zh-CN" sz="1200" kern="1200">
                <a:solidFill>
                  <a:schemeClr val="tx1"/>
                </a:solidFill>
                <a:latin typeface="+mn-lt"/>
                <a:ea typeface="+mn-ea"/>
                <a:cs typeface="+mn-cs"/>
              </a:rPr>
              <a:t>dis.close();</a:t>
            </a:r>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a:t>
            </a:r>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155</a:t>
            </a:fld>
            <a:endParaRPr lang="zh-CN" altLang="en-US"/>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157</a:t>
            </a:fld>
            <a:endParaRPr lang="zh-CN" altLang="en-US"/>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158</a:t>
            </a:fld>
            <a:endParaRPr lang="zh-CN" altLang="en-US"/>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159</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16</a:t>
            </a:fld>
            <a:endParaRPr lang="zh-CN" altLang="en-US"/>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160</a:t>
            </a:fld>
            <a:endParaRPr lang="zh-CN" altLang="en-US"/>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a:latin typeface="+mn-ea"/>
              </a:rPr>
              <a:t>//</a:t>
            </a:r>
            <a:r>
              <a:rPr lang="zh-CN" altLang="en-US" b="1">
                <a:latin typeface="+mn-ea"/>
              </a:rPr>
              <a:t>对原理结构图的说明</a:t>
            </a:r>
            <a:r>
              <a:rPr lang="en-US" altLang="zh-CN" b="1">
                <a:latin typeface="+mn-ea"/>
              </a:rPr>
              <a:t>-</a:t>
            </a:r>
            <a:r>
              <a:rPr lang="zh-CN" altLang="en-US" b="1">
                <a:latin typeface="+mn-ea"/>
              </a:rPr>
              <a:t>即</a:t>
            </a:r>
            <a:r>
              <a:rPr lang="en-US" altLang="zh-CN" b="1">
                <a:latin typeface="+mn-ea"/>
              </a:rPr>
              <a:t>(</a:t>
            </a:r>
            <a:r>
              <a:rPr lang="zh-CN" altLang="en-US" b="1"/>
              <a:t>组合模式的角色及职责</a:t>
            </a:r>
            <a:r>
              <a:rPr lang="en-US" altLang="zh-CN" b="1"/>
              <a:t>)</a:t>
            </a:r>
            <a:endParaRPr lang="en-US" altLang="zh-CN" b="1">
              <a:latin typeface="+mn-ea"/>
            </a:endParaRPr>
          </a:p>
          <a:p>
            <a:endParaRPr lang="en-US" altLang="zh-CN" sz="1200" b="0" i="0" kern="1200">
              <a:solidFill>
                <a:schemeClr val="tx1"/>
              </a:solidFill>
              <a:effectLst/>
              <a:latin typeface="+mn-lt"/>
              <a:ea typeface="+mn-ea"/>
              <a:cs typeface="+mn-cs"/>
            </a:endParaRPr>
          </a:p>
          <a:p>
            <a:r>
              <a:rPr lang="en-US" altLang="zh-CN" sz="1200" b="0" i="0" kern="1200">
                <a:solidFill>
                  <a:schemeClr val="tx1"/>
                </a:solidFill>
                <a:effectLst/>
                <a:latin typeface="+mn-lt"/>
                <a:ea typeface="+mn-ea"/>
                <a:cs typeface="+mn-cs"/>
              </a:rPr>
              <a:t>1)</a:t>
            </a:r>
            <a:r>
              <a:rPr lang="en-US" altLang="zh-CN" sz="1200" b="0" i="0" kern="1200" baseline="0">
                <a:solidFill>
                  <a:schemeClr val="tx1"/>
                </a:solidFill>
                <a:effectLst/>
                <a:latin typeface="+mn-lt"/>
                <a:ea typeface="+mn-ea"/>
                <a:cs typeface="+mn-cs"/>
              </a:rPr>
              <a:t> </a:t>
            </a:r>
            <a:r>
              <a:rPr lang="en-US" altLang="zh-CN" sz="1200" b="0" i="0" kern="1200">
                <a:solidFill>
                  <a:schemeClr val="tx1"/>
                </a:solidFill>
                <a:effectLst/>
                <a:latin typeface="+mn-lt"/>
                <a:ea typeface="+mn-ea"/>
                <a:cs typeface="+mn-cs"/>
              </a:rPr>
              <a:t>Component</a:t>
            </a:r>
          </a:p>
          <a:p>
            <a:r>
              <a:rPr lang="zh-CN" altLang="en-US" sz="1200" b="0" i="0" kern="1200">
                <a:solidFill>
                  <a:schemeClr val="tx1"/>
                </a:solidFill>
                <a:effectLst/>
                <a:latin typeface="+mn-lt"/>
                <a:ea typeface="+mn-ea"/>
                <a:cs typeface="+mn-cs"/>
              </a:rPr>
              <a:t>这是组合中的对象声明接口，在适当的情况下，实现所有类共有接口的默认行为。声明一个接口用于访问和管理</a:t>
            </a:r>
            <a:r>
              <a:rPr lang="en-US" altLang="zh-CN" sz="1200" b="0" i="0" kern="1200">
                <a:solidFill>
                  <a:schemeClr val="tx1"/>
                </a:solidFill>
                <a:effectLst/>
                <a:latin typeface="+mn-lt"/>
                <a:ea typeface="+mn-ea"/>
                <a:cs typeface="+mn-cs"/>
              </a:rPr>
              <a:t>Component</a:t>
            </a:r>
            <a:r>
              <a:rPr lang="zh-CN" altLang="en-US" sz="1200" b="0" i="0" kern="1200">
                <a:solidFill>
                  <a:schemeClr val="tx1"/>
                </a:solidFill>
                <a:effectLst/>
                <a:latin typeface="+mn-lt"/>
                <a:ea typeface="+mn-ea"/>
                <a:cs typeface="+mn-cs"/>
              </a:rPr>
              <a:t>子部件。</a:t>
            </a:r>
            <a:endParaRPr lang="en-US" altLang="zh-CN" sz="1200" b="0" i="0" kern="1200">
              <a:solidFill>
                <a:schemeClr val="tx1"/>
              </a:solidFill>
              <a:effectLst/>
              <a:latin typeface="+mn-lt"/>
              <a:ea typeface="+mn-ea"/>
              <a:cs typeface="+mn-cs"/>
            </a:endParaRPr>
          </a:p>
          <a:p>
            <a:r>
              <a:rPr lang="zh-CN" altLang="en-US" sz="1200" b="0" i="0" kern="1200">
                <a:solidFill>
                  <a:schemeClr val="tx1"/>
                </a:solidFill>
                <a:effectLst/>
                <a:latin typeface="+mn-lt"/>
                <a:ea typeface="+mn-ea"/>
                <a:cs typeface="+mn-cs"/>
              </a:rPr>
              <a:t>这个也可以是抽象类，接口</a:t>
            </a:r>
          </a:p>
          <a:p>
            <a:r>
              <a:rPr lang="en-US" altLang="zh-CN" sz="1200" b="0" i="0" kern="1200">
                <a:solidFill>
                  <a:schemeClr val="tx1"/>
                </a:solidFill>
                <a:effectLst/>
                <a:latin typeface="+mn-lt"/>
                <a:ea typeface="+mn-ea"/>
                <a:cs typeface="+mn-cs"/>
              </a:rPr>
              <a:t>2)</a:t>
            </a:r>
            <a:r>
              <a:rPr lang="en-US" altLang="zh-CN" sz="1200" b="0" i="0" kern="1200" baseline="0">
                <a:solidFill>
                  <a:schemeClr val="tx1"/>
                </a:solidFill>
                <a:effectLst/>
                <a:latin typeface="+mn-lt"/>
                <a:ea typeface="+mn-ea"/>
                <a:cs typeface="+mn-cs"/>
              </a:rPr>
              <a:t> </a:t>
            </a:r>
            <a:r>
              <a:rPr lang="en-US" altLang="zh-CN" sz="1200" b="0" i="0" kern="1200">
                <a:solidFill>
                  <a:schemeClr val="tx1"/>
                </a:solidFill>
                <a:effectLst/>
                <a:latin typeface="+mn-lt"/>
                <a:ea typeface="+mn-ea"/>
                <a:cs typeface="+mn-cs"/>
              </a:rPr>
              <a:t>Leaf</a:t>
            </a:r>
          </a:p>
          <a:p>
            <a:r>
              <a:rPr lang="zh-CN" altLang="en-US" sz="1200" b="0" i="0" kern="1200">
                <a:solidFill>
                  <a:schemeClr val="tx1"/>
                </a:solidFill>
                <a:effectLst/>
                <a:latin typeface="+mn-lt"/>
                <a:ea typeface="+mn-ea"/>
                <a:cs typeface="+mn-cs"/>
              </a:rPr>
              <a:t>在组合中表示叶子节点对象，叶子节点没有子节点。</a:t>
            </a:r>
          </a:p>
          <a:p>
            <a:r>
              <a:rPr lang="en-US" altLang="zh-CN" sz="1200" b="0" i="0" kern="1200">
                <a:solidFill>
                  <a:schemeClr val="tx1"/>
                </a:solidFill>
                <a:effectLst/>
                <a:latin typeface="+mn-lt"/>
                <a:ea typeface="+mn-ea"/>
                <a:cs typeface="+mn-cs"/>
              </a:rPr>
              <a:t>3)</a:t>
            </a:r>
            <a:r>
              <a:rPr lang="en-US" altLang="zh-CN" sz="1200" b="0" i="0" kern="1200" baseline="0">
                <a:solidFill>
                  <a:schemeClr val="tx1"/>
                </a:solidFill>
                <a:effectLst/>
                <a:latin typeface="+mn-lt"/>
                <a:ea typeface="+mn-ea"/>
                <a:cs typeface="+mn-cs"/>
              </a:rPr>
              <a:t> </a:t>
            </a:r>
            <a:r>
              <a:rPr lang="en-US" altLang="zh-CN" sz="1200" b="0" i="0" kern="1200">
                <a:solidFill>
                  <a:schemeClr val="tx1"/>
                </a:solidFill>
                <a:effectLst/>
                <a:latin typeface="+mn-lt"/>
                <a:ea typeface="+mn-ea"/>
                <a:cs typeface="+mn-cs"/>
              </a:rPr>
              <a:t>Composite</a:t>
            </a:r>
          </a:p>
          <a:p>
            <a:r>
              <a:rPr lang="zh-CN" altLang="en-US" sz="1200" b="0" i="0" kern="1200">
                <a:solidFill>
                  <a:schemeClr val="tx1"/>
                </a:solidFill>
                <a:effectLst/>
                <a:latin typeface="+mn-lt"/>
                <a:ea typeface="+mn-ea"/>
                <a:cs typeface="+mn-cs"/>
              </a:rPr>
              <a:t>定义有枝节点行为，用来存储子部件，在</a:t>
            </a:r>
            <a:r>
              <a:rPr lang="en-US" altLang="zh-CN" sz="1200" b="0" i="0" kern="1200">
                <a:solidFill>
                  <a:schemeClr val="tx1"/>
                </a:solidFill>
                <a:effectLst/>
                <a:latin typeface="+mn-lt"/>
                <a:ea typeface="+mn-ea"/>
                <a:cs typeface="+mn-cs"/>
              </a:rPr>
              <a:t>Component</a:t>
            </a:r>
            <a:r>
              <a:rPr lang="zh-CN" altLang="en-US" sz="1200" b="0" i="0" kern="1200">
                <a:solidFill>
                  <a:schemeClr val="tx1"/>
                </a:solidFill>
                <a:effectLst/>
                <a:latin typeface="+mn-lt"/>
                <a:ea typeface="+mn-ea"/>
                <a:cs typeface="+mn-cs"/>
              </a:rPr>
              <a:t>接口中实现与子部件有关的操作，如增加</a:t>
            </a:r>
            <a:r>
              <a:rPr lang="en-US" altLang="zh-CN" sz="1200" b="0" i="0" kern="1200">
                <a:solidFill>
                  <a:schemeClr val="tx1"/>
                </a:solidFill>
                <a:effectLst/>
                <a:latin typeface="+mn-lt"/>
                <a:ea typeface="+mn-ea"/>
                <a:cs typeface="+mn-cs"/>
              </a:rPr>
              <a:t>(add)</a:t>
            </a:r>
            <a:r>
              <a:rPr lang="zh-CN" altLang="en-US" sz="1200" b="0" i="0" kern="1200">
                <a:solidFill>
                  <a:schemeClr val="tx1"/>
                </a:solidFill>
                <a:effectLst/>
                <a:latin typeface="+mn-lt"/>
                <a:ea typeface="+mn-ea"/>
                <a:cs typeface="+mn-cs"/>
              </a:rPr>
              <a:t>和删除</a:t>
            </a:r>
            <a:r>
              <a:rPr lang="en-US" altLang="zh-CN" sz="1200" b="0" i="0" kern="1200">
                <a:solidFill>
                  <a:schemeClr val="tx1"/>
                </a:solidFill>
                <a:effectLst/>
                <a:latin typeface="+mn-lt"/>
                <a:ea typeface="+mn-ea"/>
                <a:cs typeface="+mn-cs"/>
              </a:rPr>
              <a:t>(remove)</a:t>
            </a:r>
            <a:r>
              <a:rPr lang="zh-CN" altLang="en-US" sz="1200" b="0" i="0" kern="1200">
                <a:solidFill>
                  <a:schemeClr val="tx1"/>
                </a:solidFill>
                <a:effectLst/>
                <a:latin typeface="+mn-lt"/>
                <a:ea typeface="+mn-ea"/>
                <a:cs typeface="+mn-cs"/>
              </a:rPr>
              <a:t>等。</a:t>
            </a:r>
          </a:p>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161</a:t>
            </a:fld>
            <a:endParaRPr lang="zh-CN" altLang="en-US"/>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162</a:t>
            </a:fld>
            <a:endParaRPr lang="zh-CN" altLang="en-US"/>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163</a:t>
            </a:fld>
            <a:endParaRPr lang="zh-CN" altLang="en-US"/>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a:t>说明</a:t>
            </a:r>
            <a:endParaRPr lang="en-US" altLang="zh-CN"/>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sz="1200" b="0" i="0" kern="1200">
                <a:solidFill>
                  <a:schemeClr val="tx1"/>
                </a:solidFill>
                <a:effectLst/>
                <a:latin typeface="+mn-lt"/>
                <a:ea typeface="+mn-ea"/>
                <a:cs typeface="+mn-cs"/>
              </a:rPr>
              <a:t>Map</a:t>
            </a:r>
            <a:r>
              <a:rPr lang="zh-CN" altLang="en-US" sz="1200" b="0" i="0" kern="1200">
                <a:solidFill>
                  <a:schemeClr val="tx1"/>
                </a:solidFill>
                <a:effectLst/>
                <a:latin typeface="+mn-lt"/>
                <a:ea typeface="+mn-ea"/>
                <a:cs typeface="+mn-cs"/>
              </a:rPr>
              <a:t>就是一个抽象构件</a:t>
            </a:r>
            <a:r>
              <a:rPr lang="zh-CN" altLang="en-US" sz="1200" b="0" i="0" kern="1200" baseline="0">
                <a:solidFill>
                  <a:schemeClr val="tx1"/>
                </a:solidFill>
                <a:effectLst/>
                <a:latin typeface="+mn-lt"/>
                <a:ea typeface="+mn-ea"/>
                <a:cs typeface="+mn-cs"/>
              </a:rPr>
              <a:t> </a:t>
            </a:r>
            <a:r>
              <a:rPr lang="en-US" altLang="zh-CN" sz="1200" b="0" i="0" kern="1200" baseline="0">
                <a:solidFill>
                  <a:schemeClr val="tx1"/>
                </a:solidFill>
                <a:effectLst/>
                <a:latin typeface="+mn-lt"/>
                <a:ea typeface="+mn-ea"/>
                <a:cs typeface="+mn-cs"/>
              </a:rPr>
              <a:t>(</a:t>
            </a:r>
            <a:r>
              <a:rPr lang="zh-CN" altLang="en-US" sz="1200" b="0" i="0" kern="1200" baseline="0">
                <a:solidFill>
                  <a:schemeClr val="tx1"/>
                </a:solidFill>
                <a:effectLst/>
                <a:latin typeface="+mn-lt"/>
                <a:ea typeface="+mn-ea"/>
                <a:cs typeface="+mn-cs"/>
              </a:rPr>
              <a:t>就是前面</a:t>
            </a:r>
            <a:r>
              <a:rPr lang="en-US" altLang="zh-CN" sz="1200" b="0" i="0" kern="1200" baseline="0">
                <a:solidFill>
                  <a:schemeClr val="tx1"/>
                </a:solidFill>
                <a:effectLst/>
                <a:latin typeface="+mn-lt"/>
                <a:ea typeface="+mn-ea"/>
                <a:cs typeface="+mn-cs"/>
              </a:rPr>
              <a:t>Component )</a:t>
            </a:r>
            <a:r>
              <a:rPr lang="zh-CN" altLang="en-US" sz="1200" b="0" i="0" kern="1200">
                <a:solidFill>
                  <a:schemeClr val="tx1"/>
                </a:solidFill>
                <a:effectLst/>
                <a:latin typeface="+mn-lt"/>
                <a:ea typeface="+mn-ea"/>
                <a:cs typeface="+mn-cs"/>
              </a:rPr>
              <a:t>，我们前面说明也可以是接口，</a:t>
            </a:r>
            <a:endParaRPr lang="en-US" altLang="zh-CN" sz="1200" b="0" i="0" kern="120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zh-CN" altLang="en-US" sz="1200" b="0" i="0" kern="1200">
                <a:solidFill>
                  <a:schemeClr val="tx1"/>
                </a:solidFill>
                <a:effectLst/>
                <a:latin typeface="+mn-lt"/>
                <a:ea typeface="+mn-ea"/>
                <a:cs typeface="+mn-cs"/>
              </a:rPr>
              <a:t>而</a:t>
            </a:r>
            <a:r>
              <a:rPr lang="en-US" altLang="zh-CN" sz="1200" b="0" i="0" kern="1200">
                <a:solidFill>
                  <a:schemeClr val="tx1"/>
                </a:solidFill>
                <a:effectLst/>
                <a:latin typeface="+mn-lt"/>
                <a:ea typeface="+mn-ea"/>
                <a:cs typeface="+mn-cs"/>
              </a:rPr>
              <a:t>HashMap</a:t>
            </a:r>
            <a:r>
              <a:rPr lang="zh-CN" altLang="en-US" sz="1200" b="0" i="0" kern="1200">
                <a:solidFill>
                  <a:schemeClr val="tx1"/>
                </a:solidFill>
                <a:effectLst/>
                <a:latin typeface="+mn-lt"/>
                <a:ea typeface="+mn-ea"/>
                <a:cs typeface="+mn-cs"/>
              </a:rPr>
              <a:t>是一个中间构件（就是前面的</a:t>
            </a:r>
            <a:r>
              <a:rPr lang="en-US" altLang="zh-CN" sz="1200" b="0" i="0" kern="1200">
                <a:solidFill>
                  <a:schemeClr val="tx1"/>
                </a:solidFill>
                <a:effectLst/>
                <a:latin typeface="+mn-lt"/>
                <a:ea typeface="+mn-ea"/>
                <a:cs typeface="+mn-cs"/>
              </a:rPr>
              <a:t>Composite</a:t>
            </a:r>
            <a:r>
              <a:rPr lang="en-US" altLang="zh-CN" sz="1200" b="0" i="0" kern="1200" baseline="0">
                <a:solidFill>
                  <a:schemeClr val="tx1"/>
                </a:solidFill>
                <a:effectLst/>
                <a:latin typeface="+mn-lt"/>
                <a:ea typeface="+mn-ea"/>
                <a:cs typeface="+mn-cs"/>
              </a:rPr>
              <a:t> </a:t>
            </a:r>
            <a:r>
              <a:rPr lang="zh-CN" altLang="en-US" sz="1200" b="0" i="0" kern="1200" baseline="0">
                <a:solidFill>
                  <a:schemeClr val="tx1"/>
                </a:solidFill>
                <a:effectLst/>
                <a:latin typeface="+mn-lt"/>
                <a:ea typeface="+mn-ea"/>
                <a:cs typeface="+mn-cs"/>
              </a:rPr>
              <a:t>组合</a:t>
            </a:r>
            <a:r>
              <a:rPr lang="zh-CN" altLang="en-US" sz="1200" b="0" i="0" kern="1200">
                <a:solidFill>
                  <a:schemeClr val="tx1"/>
                </a:solidFill>
                <a:effectLst/>
                <a:latin typeface="+mn-lt"/>
                <a:ea typeface="+mn-ea"/>
                <a:cs typeface="+mn-cs"/>
              </a:rPr>
              <a:t>）</a:t>
            </a:r>
            <a:br>
              <a:rPr lang="en-US" altLang="zh-CN" sz="1200" b="0" i="0" kern="1200">
                <a:solidFill>
                  <a:schemeClr val="tx1"/>
                </a:solidFill>
                <a:effectLst/>
                <a:latin typeface="+mn-lt"/>
                <a:ea typeface="+mn-ea"/>
                <a:cs typeface="+mn-cs"/>
              </a:rPr>
            </a:br>
            <a:r>
              <a:rPr lang="zh-CN" altLang="en-US" sz="1200" b="0" i="0" kern="1200">
                <a:solidFill>
                  <a:schemeClr val="tx1"/>
                </a:solidFill>
                <a:effectLst/>
                <a:latin typeface="+mn-lt"/>
                <a:ea typeface="+mn-ea"/>
                <a:cs typeface="+mn-cs"/>
              </a:rPr>
              <a:t>实现了一系列方法，比如</a:t>
            </a:r>
            <a:r>
              <a:rPr lang="zh-CN" altLang="en-US" sz="1200" b="0" i="0" kern="1200" baseline="0">
                <a:solidFill>
                  <a:schemeClr val="tx1"/>
                </a:solidFill>
                <a:effectLst/>
                <a:latin typeface="+mn-lt"/>
                <a:ea typeface="+mn-ea"/>
                <a:cs typeface="+mn-cs"/>
              </a:rPr>
              <a:t> </a:t>
            </a:r>
            <a:r>
              <a:rPr lang="en-US" altLang="zh-CN" sz="1200" b="0" i="0" kern="1200" baseline="0">
                <a:solidFill>
                  <a:schemeClr val="tx1"/>
                </a:solidFill>
                <a:effectLst/>
                <a:latin typeface="+mn-lt"/>
                <a:ea typeface="+mn-ea"/>
                <a:cs typeface="+mn-cs"/>
              </a:rPr>
              <a:t>putall – </a:t>
            </a:r>
            <a:r>
              <a:rPr lang="zh-CN" altLang="en-US" sz="1200" b="0" i="0" kern="1200" baseline="0">
                <a:solidFill>
                  <a:schemeClr val="tx1"/>
                </a:solidFill>
                <a:effectLst/>
                <a:latin typeface="+mn-lt"/>
                <a:ea typeface="+mn-ea"/>
                <a:cs typeface="+mn-cs"/>
              </a:rPr>
              <a:t>操作</a:t>
            </a:r>
            <a:r>
              <a:rPr lang="en-US" altLang="zh-CN" sz="1200" b="0" i="0" kern="1200" baseline="0">
                <a:solidFill>
                  <a:schemeClr val="tx1"/>
                </a:solidFill>
                <a:effectLst/>
                <a:latin typeface="+mn-lt"/>
                <a:ea typeface="+mn-ea"/>
                <a:cs typeface="+mn-cs"/>
              </a:rPr>
              <a:t>Map, </a:t>
            </a:r>
            <a:r>
              <a:rPr lang="zh-CN" altLang="en-US" sz="1200" b="0" i="0" kern="1200" baseline="0">
                <a:solidFill>
                  <a:schemeClr val="tx1"/>
                </a:solidFill>
                <a:effectLst/>
                <a:latin typeface="+mn-lt"/>
                <a:ea typeface="+mn-ea"/>
                <a:cs typeface="+mn-cs"/>
              </a:rPr>
              <a:t>比如  </a:t>
            </a:r>
            <a:r>
              <a:rPr lang="en-US" altLang="zh-CN" sz="1200" kern="1200">
                <a:solidFill>
                  <a:schemeClr val="tx1"/>
                </a:solidFill>
                <a:latin typeface="+mn-lt"/>
                <a:ea typeface="+mn-ea"/>
                <a:cs typeface="+mn-cs"/>
              </a:rPr>
              <a:t> </a:t>
            </a:r>
            <a:r>
              <a:rPr lang="en-US" altLang="zh-CN" sz="1200" b="1" kern="1200">
                <a:solidFill>
                  <a:schemeClr val="tx1"/>
                </a:solidFill>
                <a:latin typeface="+mn-lt"/>
                <a:ea typeface="+mn-ea"/>
                <a:cs typeface="+mn-cs"/>
              </a:rPr>
              <a:t>public V put(K key, V value) {} </a:t>
            </a:r>
            <a:r>
              <a:rPr lang="zh-CN" altLang="en-US" sz="1200" b="1" kern="1200">
                <a:solidFill>
                  <a:schemeClr val="tx1"/>
                </a:solidFill>
                <a:latin typeface="+mn-lt"/>
                <a:ea typeface="+mn-ea"/>
                <a:cs typeface="+mn-cs"/>
              </a:rPr>
              <a:t>相当于放入</a:t>
            </a:r>
            <a:r>
              <a:rPr lang="en-US" altLang="zh-CN" sz="1200" b="1" kern="1200">
                <a:solidFill>
                  <a:schemeClr val="tx1"/>
                </a:solidFill>
                <a:latin typeface="+mn-lt"/>
                <a:ea typeface="+mn-ea"/>
                <a:cs typeface="+mn-cs"/>
              </a:rPr>
              <a:t>Node(</a:t>
            </a:r>
            <a:r>
              <a:rPr lang="zh-CN" altLang="en-US" sz="1200" b="1" kern="1200">
                <a:solidFill>
                  <a:schemeClr val="tx1"/>
                </a:solidFill>
                <a:latin typeface="+mn-lt"/>
                <a:ea typeface="+mn-ea"/>
                <a:cs typeface="+mn-cs"/>
              </a:rPr>
              <a:t>叶子节点</a:t>
            </a:r>
            <a:r>
              <a:rPr lang="en-US" altLang="zh-CN" sz="1200" b="1" kern="1200">
                <a:solidFill>
                  <a:schemeClr val="tx1"/>
                </a:solidFill>
                <a:latin typeface="+mn-lt"/>
                <a:ea typeface="+mn-ea"/>
                <a:cs typeface="+mn-cs"/>
              </a:rPr>
              <a:t>)</a:t>
            </a:r>
            <a:br>
              <a:rPr lang="en-US" altLang="zh-CN" sz="1200" b="0" i="0" kern="1200" baseline="0">
                <a:solidFill>
                  <a:schemeClr val="tx1"/>
                </a:solidFill>
                <a:effectLst/>
                <a:latin typeface="+mn-lt"/>
                <a:ea typeface="+mn-ea"/>
                <a:cs typeface="+mn-cs"/>
              </a:rPr>
            </a:br>
            <a:endParaRPr lang="en-US" altLang="zh-CN" sz="1200" b="0" i="0" kern="120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sz="1200" b="0" i="0" kern="1200">
                <a:solidFill>
                  <a:schemeClr val="tx1"/>
                </a:solidFill>
                <a:effectLst/>
                <a:latin typeface="+mn-lt"/>
                <a:ea typeface="+mn-ea"/>
                <a:cs typeface="+mn-cs"/>
              </a:rPr>
              <a:t>HashMap</a:t>
            </a:r>
            <a:r>
              <a:rPr lang="zh-CN" altLang="en-US" sz="1200" b="0" i="0" kern="1200">
                <a:solidFill>
                  <a:schemeClr val="tx1"/>
                </a:solidFill>
                <a:effectLst/>
                <a:latin typeface="+mn-lt"/>
                <a:ea typeface="+mn-ea"/>
                <a:cs typeface="+mn-cs"/>
              </a:rPr>
              <a:t>中的</a:t>
            </a:r>
            <a:r>
              <a:rPr lang="en-US" altLang="zh-CN" sz="1200" b="0" i="0" kern="1200">
                <a:solidFill>
                  <a:schemeClr val="tx1"/>
                </a:solidFill>
                <a:effectLst/>
                <a:latin typeface="+mn-lt"/>
                <a:ea typeface="+mn-ea"/>
                <a:cs typeface="+mn-cs"/>
              </a:rPr>
              <a:t>Node</a:t>
            </a:r>
            <a:r>
              <a:rPr lang="zh-CN" altLang="en-US" sz="1200" b="0" i="0" kern="1200">
                <a:solidFill>
                  <a:schemeClr val="tx1"/>
                </a:solidFill>
                <a:effectLst/>
                <a:latin typeface="+mn-lt"/>
                <a:ea typeface="+mn-ea"/>
                <a:cs typeface="+mn-cs"/>
              </a:rPr>
              <a:t>节点就是叶子节点。</a:t>
            </a:r>
            <a:r>
              <a:rPr lang="en-US" altLang="zh-CN" sz="1200" b="0" i="0" kern="1200">
                <a:solidFill>
                  <a:schemeClr val="tx1"/>
                </a:solidFill>
                <a:effectLst/>
                <a:latin typeface="+mn-lt"/>
                <a:ea typeface="+mn-ea"/>
                <a:cs typeface="+mn-cs"/>
              </a:rPr>
              <a:t>Node </a:t>
            </a:r>
            <a:r>
              <a:rPr lang="zh-CN" altLang="en-US" sz="1200" b="0" i="0" kern="1200">
                <a:solidFill>
                  <a:schemeClr val="tx1"/>
                </a:solidFill>
                <a:effectLst/>
                <a:latin typeface="+mn-lt"/>
                <a:ea typeface="+mn-ea"/>
                <a:cs typeface="+mn-cs"/>
              </a:rPr>
              <a:t>是 </a:t>
            </a:r>
            <a:r>
              <a:rPr lang="en-US" altLang="zh-CN" sz="1200" b="0" i="0" kern="1200">
                <a:solidFill>
                  <a:schemeClr val="tx1"/>
                </a:solidFill>
                <a:effectLst/>
                <a:latin typeface="+mn-lt"/>
                <a:ea typeface="+mn-ea"/>
                <a:cs typeface="+mn-cs"/>
              </a:rPr>
              <a:t>HashMap</a:t>
            </a:r>
            <a:r>
              <a:rPr lang="zh-CN" altLang="en-US" sz="1200" b="0" i="0" kern="1200">
                <a:solidFill>
                  <a:schemeClr val="tx1"/>
                </a:solidFill>
                <a:effectLst/>
                <a:latin typeface="+mn-lt"/>
                <a:ea typeface="+mn-ea"/>
                <a:cs typeface="+mn-cs"/>
              </a:rPr>
              <a:t>的一个静态内部类</a:t>
            </a:r>
            <a:endParaRPr lang="en-US" altLang="zh-CN" sz="1200" b="0" i="0"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200">
                <a:solidFill>
                  <a:schemeClr val="tx1"/>
                </a:solidFill>
                <a:latin typeface="+mn-lt"/>
                <a:ea typeface="+mn-ea"/>
                <a:cs typeface="+mn-cs"/>
              </a:rPr>
              <a:t>static class Node&lt;K,V&gt; implements Map.Entry&lt;K,V&gt; {}</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kern="1200">
                <a:solidFill>
                  <a:schemeClr val="tx1"/>
                </a:solidFill>
                <a:latin typeface="+mn-lt"/>
                <a:ea typeface="+mn-ea"/>
                <a:cs typeface="+mn-cs"/>
              </a:rPr>
              <a:t>看下</a:t>
            </a:r>
            <a:r>
              <a:rPr lang="en-US" altLang="zh-CN" sz="1200" b="1" kern="1200">
                <a:solidFill>
                  <a:schemeClr val="tx1"/>
                </a:solidFill>
                <a:latin typeface="+mn-lt"/>
                <a:ea typeface="+mn-ea"/>
                <a:cs typeface="+mn-cs"/>
              </a:rPr>
              <a:t>Node</a:t>
            </a:r>
            <a:r>
              <a:rPr lang="en-US" altLang="zh-CN" sz="1200" b="1" kern="1200" baseline="0">
                <a:solidFill>
                  <a:schemeClr val="tx1"/>
                </a:solidFill>
                <a:latin typeface="+mn-lt"/>
                <a:ea typeface="+mn-ea"/>
                <a:cs typeface="+mn-cs"/>
              </a:rPr>
              <a:t> </a:t>
            </a:r>
            <a:r>
              <a:rPr lang="zh-CN" altLang="en-US" sz="1200" b="1" kern="1200" baseline="0">
                <a:solidFill>
                  <a:schemeClr val="tx1"/>
                </a:solidFill>
                <a:latin typeface="+mn-lt"/>
                <a:ea typeface="+mn-ea"/>
                <a:cs typeface="+mn-cs"/>
              </a:rPr>
              <a:t>的方法，因为是叶子节点，所有就没有 </a:t>
            </a:r>
            <a:r>
              <a:rPr lang="en-US" altLang="zh-CN" sz="1200" b="1" kern="1200" baseline="0">
                <a:solidFill>
                  <a:schemeClr val="tx1"/>
                </a:solidFill>
                <a:latin typeface="+mn-lt"/>
                <a:ea typeface="+mn-ea"/>
                <a:cs typeface="+mn-cs"/>
              </a:rPr>
              <a:t>add, remover ,putAll </a:t>
            </a:r>
            <a:r>
              <a:rPr lang="zh-CN" altLang="en-US" sz="1200" b="1" kern="1200" baseline="0">
                <a:solidFill>
                  <a:schemeClr val="tx1"/>
                </a:solidFill>
                <a:latin typeface="+mn-lt"/>
                <a:ea typeface="+mn-ea"/>
                <a:cs typeface="+mn-cs"/>
              </a:rPr>
              <a:t>这样增加，删除的方法，而是 </a:t>
            </a:r>
            <a:r>
              <a:rPr lang="en-US" altLang="zh-CN" sz="1200" b="1" kern="1200" baseline="0">
                <a:solidFill>
                  <a:schemeClr val="tx1"/>
                </a:solidFill>
                <a:latin typeface="+mn-lt"/>
                <a:ea typeface="+mn-ea"/>
                <a:cs typeface="+mn-cs"/>
              </a:rPr>
              <a:t>get set..</a:t>
            </a: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164</a:t>
            </a:fld>
            <a:endParaRPr lang="zh-CN" altLang="en-US"/>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165</a:t>
            </a:fld>
            <a:endParaRPr lang="zh-CN" altLang="en-US"/>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166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167</a:t>
            </a:fld>
            <a:endParaRPr lang="zh-CN" altLang="en-US"/>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a:t>说明</a:t>
            </a:r>
            <a:r>
              <a:rPr lang="en-US" altLang="zh-CN"/>
              <a:t>:</a:t>
            </a:r>
          </a:p>
          <a:p>
            <a:r>
              <a:rPr lang="zh-CN" altLang="en-US"/>
              <a:t>思路分析</a:t>
            </a:r>
            <a:r>
              <a:rPr lang="en-US" altLang="zh-CN"/>
              <a:t>(</a:t>
            </a:r>
            <a:r>
              <a:rPr lang="zh-CN" altLang="en-US"/>
              <a:t>图解</a:t>
            </a:r>
            <a:r>
              <a:rPr lang="en-US" altLang="zh-CN"/>
              <a:t>)</a:t>
            </a:r>
            <a:r>
              <a:rPr lang="zh-CN" altLang="en-US"/>
              <a:t>参考 </a:t>
            </a:r>
            <a:r>
              <a:rPr lang="en-US" altLang="zh-CN"/>
              <a:t>8.zip ,</a:t>
            </a:r>
            <a:r>
              <a:rPr lang="zh-CN" altLang="en-US"/>
              <a:t>需要改进理解</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t>168</a:t>
            </a:fld>
            <a:endParaRPr lang="zh-CN" altLang="en-US"/>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169</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17</a:t>
            </a:fld>
            <a:endParaRPr lang="zh-CN" altLang="en-US"/>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170</a:t>
            </a:fld>
            <a:endParaRPr lang="zh-CN" altLang="en-US"/>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a:latin typeface="+mn-ea"/>
              </a:rPr>
              <a:t>//</a:t>
            </a:r>
            <a:r>
              <a:rPr lang="zh-CN" altLang="en-US" b="1">
                <a:latin typeface="+mn-ea"/>
              </a:rPr>
              <a:t>原理结构图的说明</a:t>
            </a:r>
            <a:endParaRPr lang="en-US" altLang="zh-CN" b="1">
              <a:latin typeface="+mn-ea"/>
            </a:endParaRPr>
          </a:p>
          <a:p>
            <a:endParaRPr lang="en-US" altLang="zh-CN" sz="1200" b="0" i="0" kern="1200">
              <a:solidFill>
                <a:schemeClr val="tx1"/>
              </a:solidFill>
              <a:effectLst/>
              <a:latin typeface="+mn-lt"/>
              <a:ea typeface="+mn-ea"/>
              <a:cs typeface="+mn-cs"/>
            </a:endParaRPr>
          </a:p>
          <a:p>
            <a:r>
              <a:rPr lang="zh-CN" altLang="en-US" sz="1200" b="0" i="0" kern="1200">
                <a:solidFill>
                  <a:schemeClr val="tx1"/>
                </a:solidFill>
                <a:effectLst/>
                <a:latin typeface="+mn-lt"/>
                <a:ea typeface="+mn-ea"/>
                <a:cs typeface="+mn-cs"/>
              </a:rPr>
              <a:t>外观模式中的角色：</a:t>
            </a:r>
          </a:p>
          <a:p>
            <a:r>
              <a:rPr lang="en-US" altLang="zh-CN" sz="1200" b="0" i="0" kern="1200">
                <a:solidFill>
                  <a:schemeClr val="tx1"/>
                </a:solidFill>
                <a:effectLst/>
                <a:latin typeface="+mn-lt"/>
                <a:ea typeface="+mn-ea"/>
                <a:cs typeface="+mn-cs"/>
              </a:rPr>
              <a:t>1.</a:t>
            </a:r>
            <a:r>
              <a:rPr lang="zh-CN" altLang="en-US" sz="1200" b="0" i="0" kern="1200">
                <a:solidFill>
                  <a:schemeClr val="tx1"/>
                </a:solidFill>
                <a:effectLst/>
                <a:latin typeface="+mn-lt"/>
                <a:ea typeface="+mn-ea"/>
                <a:cs typeface="+mn-cs"/>
              </a:rPr>
              <a:t>外观类</a:t>
            </a:r>
            <a:r>
              <a:rPr lang="en-US" altLang="zh-CN" sz="1200" b="0" i="0" kern="1200">
                <a:solidFill>
                  <a:schemeClr val="tx1"/>
                </a:solidFill>
                <a:effectLst/>
                <a:latin typeface="+mn-lt"/>
                <a:ea typeface="+mn-ea"/>
                <a:cs typeface="+mn-cs"/>
              </a:rPr>
              <a:t>(Facade)</a:t>
            </a:r>
          </a:p>
          <a:p>
            <a:r>
              <a:rPr lang="zh-CN" altLang="en-US" sz="1200" b="0" i="0" kern="1200">
                <a:solidFill>
                  <a:schemeClr val="tx1"/>
                </a:solidFill>
                <a:effectLst/>
                <a:latin typeface="+mn-lt"/>
                <a:ea typeface="+mn-ea"/>
                <a:cs typeface="+mn-cs"/>
              </a:rPr>
              <a:t>为调用端提供统一的调用接口。外观类知道哪些子系统负责处理请求，从而将调用端的请求代理给适当的子系统对象。</a:t>
            </a:r>
          </a:p>
          <a:p>
            <a:r>
              <a:rPr lang="en-US" altLang="zh-CN" sz="1200" b="0" i="0" kern="1200">
                <a:solidFill>
                  <a:schemeClr val="tx1"/>
                </a:solidFill>
                <a:effectLst/>
                <a:latin typeface="+mn-lt"/>
                <a:ea typeface="+mn-ea"/>
                <a:cs typeface="+mn-cs"/>
              </a:rPr>
              <a:t>2.</a:t>
            </a:r>
            <a:r>
              <a:rPr lang="zh-CN" altLang="en-US" sz="1200" b="0" i="0" kern="1200">
                <a:solidFill>
                  <a:schemeClr val="tx1"/>
                </a:solidFill>
                <a:effectLst/>
                <a:latin typeface="+mn-lt"/>
                <a:ea typeface="+mn-ea"/>
                <a:cs typeface="+mn-cs"/>
              </a:rPr>
              <a:t>调用者</a:t>
            </a:r>
            <a:r>
              <a:rPr lang="en-US" altLang="zh-CN" sz="1200" b="0" i="0" kern="1200">
                <a:solidFill>
                  <a:schemeClr val="tx1"/>
                </a:solidFill>
                <a:effectLst/>
                <a:latin typeface="+mn-lt"/>
                <a:ea typeface="+mn-ea"/>
                <a:cs typeface="+mn-cs"/>
              </a:rPr>
              <a:t>(Client)</a:t>
            </a:r>
          </a:p>
          <a:p>
            <a:r>
              <a:rPr lang="zh-CN" altLang="en-US" sz="1200" b="0" i="0" kern="1200">
                <a:solidFill>
                  <a:schemeClr val="tx1"/>
                </a:solidFill>
                <a:effectLst/>
                <a:latin typeface="+mn-lt"/>
                <a:ea typeface="+mn-ea"/>
                <a:cs typeface="+mn-cs"/>
              </a:rPr>
              <a:t>外观类接口的调用者。</a:t>
            </a:r>
          </a:p>
          <a:p>
            <a:r>
              <a:rPr lang="en-US" altLang="zh-CN" sz="1200" b="0" i="0" kern="1200">
                <a:solidFill>
                  <a:schemeClr val="tx1"/>
                </a:solidFill>
                <a:effectLst/>
                <a:latin typeface="+mn-lt"/>
                <a:ea typeface="+mn-ea"/>
                <a:cs typeface="+mn-cs"/>
              </a:rPr>
              <a:t>3.</a:t>
            </a:r>
            <a:r>
              <a:rPr lang="zh-CN" altLang="en-US" sz="1200" b="0" i="0" kern="1200">
                <a:solidFill>
                  <a:schemeClr val="tx1"/>
                </a:solidFill>
                <a:effectLst/>
                <a:latin typeface="+mn-lt"/>
                <a:ea typeface="+mn-ea"/>
                <a:cs typeface="+mn-cs"/>
              </a:rPr>
              <a:t>子系统集合</a:t>
            </a:r>
          </a:p>
          <a:p>
            <a:r>
              <a:rPr lang="zh-CN" altLang="en-US" sz="1200" b="0" i="0" kern="1200">
                <a:solidFill>
                  <a:schemeClr val="tx1"/>
                </a:solidFill>
                <a:effectLst/>
                <a:latin typeface="+mn-lt"/>
                <a:ea typeface="+mn-ea"/>
                <a:cs typeface="+mn-cs"/>
              </a:rPr>
              <a:t>指模块或者子系统，处理</a:t>
            </a:r>
            <a:r>
              <a:rPr lang="en-US" altLang="zh-CN" sz="1200" b="0" i="0" kern="1200">
                <a:solidFill>
                  <a:schemeClr val="tx1"/>
                </a:solidFill>
                <a:effectLst/>
                <a:latin typeface="+mn-lt"/>
                <a:ea typeface="+mn-ea"/>
                <a:cs typeface="+mn-cs"/>
              </a:rPr>
              <a:t>Facade</a:t>
            </a:r>
            <a:r>
              <a:rPr lang="zh-CN" altLang="en-US" sz="1200" b="0" i="0" kern="1200">
                <a:solidFill>
                  <a:schemeClr val="tx1"/>
                </a:solidFill>
                <a:effectLst/>
                <a:latin typeface="+mn-lt"/>
                <a:ea typeface="+mn-ea"/>
                <a:cs typeface="+mn-cs"/>
              </a:rPr>
              <a:t>对象指派的任务，</a:t>
            </a:r>
            <a:r>
              <a:rPr lang="zh-CN" altLang="en-US" sz="1200" b="1" i="0" kern="1200">
                <a:solidFill>
                  <a:schemeClr val="tx1"/>
                </a:solidFill>
                <a:effectLst/>
                <a:latin typeface="+mn-lt"/>
                <a:ea typeface="+mn-ea"/>
                <a:cs typeface="+mn-cs"/>
              </a:rPr>
              <a:t>实际功能</a:t>
            </a:r>
            <a:r>
              <a:rPr lang="zh-CN" altLang="en-US" sz="1200" b="0" i="0" kern="1200">
                <a:solidFill>
                  <a:schemeClr val="tx1"/>
                </a:solidFill>
                <a:effectLst/>
                <a:latin typeface="+mn-lt"/>
                <a:ea typeface="+mn-ea"/>
                <a:cs typeface="+mn-cs"/>
              </a:rPr>
              <a:t>的提供者</a:t>
            </a:r>
          </a:p>
          <a:p>
            <a:endParaRPr lang="en-US" altLang="zh-CN" sz="1200" b="0" i="0"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t>171</a:t>
            </a:fld>
            <a:endParaRPr lang="zh-CN" altLang="en-US"/>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0" i="0"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t>172</a:t>
            </a:fld>
            <a:endParaRPr lang="zh-CN" altLang="en-US"/>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a:t>//</a:t>
            </a:r>
            <a:r>
              <a:rPr lang="zh-CN" altLang="en-US"/>
              <a:t>说明：</a:t>
            </a:r>
            <a:r>
              <a:rPr lang="zh-CN" altLang="en-US" baseline="0"/>
              <a:t> </a:t>
            </a:r>
            <a:r>
              <a:rPr lang="en-US" altLang="zh-CN" baseline="0"/>
              <a:t>Screen </a:t>
            </a:r>
            <a:r>
              <a:rPr lang="zh-CN" altLang="en-US" baseline="0"/>
              <a:t>子系统类和</a:t>
            </a:r>
            <a:r>
              <a:rPr lang="en-US" altLang="zh-CN" baseline="0"/>
              <a:t>HomeTheaterFacade </a:t>
            </a:r>
            <a:r>
              <a:rPr lang="zh-CN" altLang="en-US" baseline="0"/>
              <a:t>是聚合的关系</a:t>
            </a: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173</a:t>
            </a:fld>
            <a:endParaRPr lang="zh-CN" altLang="en-US"/>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a:t>//Configuration </a:t>
            </a:r>
            <a:r>
              <a:rPr lang="zh-CN" altLang="en-US"/>
              <a:t>就是 外观类</a:t>
            </a:r>
            <a:endParaRPr lang="en-US" altLang="zh-CN"/>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t>//</a:t>
            </a:r>
            <a:r>
              <a:rPr lang="en-US" altLang="zh-CN" sz="1200">
                <a:latin typeface="Arial" pitchFamily="34" charset="0"/>
                <a:cs typeface="Arial" pitchFamily="34" charset="0"/>
              </a:rPr>
              <a:t>ReflectorFactory , ObjectFactory , ObjectWrapperFactory  </a:t>
            </a:r>
            <a:r>
              <a:rPr lang="zh-CN" altLang="en-US" sz="1200">
                <a:latin typeface="Arial" pitchFamily="34" charset="0"/>
                <a:cs typeface="Arial" pitchFamily="34" charset="0"/>
              </a:rPr>
              <a:t>就是子系统类</a:t>
            </a:r>
            <a:r>
              <a:rPr lang="zh-CN" altLang="en-US" sz="1200" baseline="0">
                <a:latin typeface="+mn-lt"/>
                <a:cs typeface="+mn-cs"/>
              </a:rPr>
              <a:t> 和  </a:t>
            </a:r>
            <a:r>
              <a:rPr lang="en-US" altLang="zh-CN"/>
              <a:t>Configuration </a:t>
            </a:r>
            <a:r>
              <a:rPr lang="zh-CN" altLang="en-US"/>
              <a:t>是一个聚合关系</a:t>
            </a:r>
            <a:endParaRPr lang="en-US" altLang="zh-CN" sz="1200">
              <a:latin typeface="Arial" pitchFamily="34" charset="0"/>
              <a:cs typeface="Arial" pitchFamily="34" charset="0"/>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t>174</a:t>
            </a:fld>
            <a:endParaRPr lang="zh-CN" altLang="en-US"/>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175</a:t>
            </a:fld>
            <a:endParaRPr lang="zh-CN" altLang="en-US"/>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176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177</a:t>
            </a:fld>
            <a:endParaRPr lang="zh-CN" altLang="en-US"/>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178</a:t>
            </a:fld>
            <a:endParaRPr lang="zh-CN" altLang="en-US"/>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179</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18</a:t>
            </a:fld>
            <a:endParaRPr lang="zh-CN" altLang="en-US"/>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180</a:t>
            </a:fld>
            <a:endParaRPr lang="zh-CN" altLang="en-US"/>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a:latin typeface="+mn-ea"/>
              </a:rPr>
              <a:t>对原理结构图的说明</a:t>
            </a:r>
            <a:r>
              <a:rPr lang="en-US" altLang="zh-CN" b="1">
                <a:latin typeface="+mn-ea"/>
              </a:rPr>
              <a:t>-</a:t>
            </a:r>
            <a:r>
              <a:rPr lang="zh-CN" altLang="en-US" b="1">
                <a:latin typeface="+mn-ea"/>
              </a:rPr>
              <a:t>即</a:t>
            </a:r>
            <a:r>
              <a:rPr lang="en-US" altLang="zh-CN" b="1">
                <a:latin typeface="+mn-ea"/>
              </a:rPr>
              <a:t>(</a:t>
            </a:r>
            <a:r>
              <a:rPr lang="zh-CN" altLang="en-US" b="1"/>
              <a:t>模式的角色及职责</a:t>
            </a:r>
            <a:r>
              <a:rPr lang="en-US" altLang="zh-CN" b="1"/>
              <a:t>)</a:t>
            </a:r>
            <a:endParaRPr lang="en-US" altLang="zh-CN" b="1">
              <a:latin typeface="+mn-ea"/>
            </a:endParaRPr>
          </a:p>
          <a:p>
            <a:pPr marL="228600" indent="-228600">
              <a:buAutoNum type="arabicParenR"/>
            </a:pPr>
            <a:r>
              <a:rPr lang="en-US" altLang="zh-CN" sz="1200" b="0" i="0" kern="1200">
                <a:solidFill>
                  <a:schemeClr val="tx1"/>
                </a:solidFill>
                <a:effectLst/>
                <a:latin typeface="+mn-lt"/>
                <a:ea typeface="+mn-ea"/>
                <a:cs typeface="+mn-cs"/>
              </a:rPr>
              <a:t>Flyweight</a:t>
            </a:r>
            <a:r>
              <a:rPr lang="zh-CN" altLang="en-US" sz="1200" b="0" i="0" kern="1200">
                <a:solidFill>
                  <a:schemeClr val="tx1"/>
                </a:solidFill>
                <a:effectLst/>
                <a:latin typeface="+mn-lt"/>
                <a:ea typeface="+mn-ea"/>
                <a:cs typeface="+mn-cs"/>
              </a:rPr>
              <a:t>是抽象享元角色。它是产品的抽象类，同时定义出对象的外部状态和内部状态（外部状态及内部状态相关内容见后方）的接口或实现；</a:t>
            </a:r>
            <a:endParaRPr lang="en-US" altLang="zh-CN" sz="1200" b="0" i="0" kern="1200">
              <a:solidFill>
                <a:schemeClr val="tx1"/>
              </a:solidFill>
              <a:effectLst/>
              <a:latin typeface="+mn-lt"/>
              <a:ea typeface="+mn-ea"/>
              <a:cs typeface="+mn-cs"/>
            </a:endParaRPr>
          </a:p>
          <a:p>
            <a:pPr marL="228600" indent="-228600">
              <a:buAutoNum type="arabicParenR"/>
            </a:pPr>
            <a:r>
              <a:rPr lang="en-US" altLang="zh-CN" sz="1200" b="0" i="0" kern="1200">
                <a:solidFill>
                  <a:schemeClr val="tx1"/>
                </a:solidFill>
                <a:effectLst/>
                <a:latin typeface="+mn-lt"/>
                <a:ea typeface="+mn-ea"/>
                <a:cs typeface="+mn-cs"/>
              </a:rPr>
              <a:t>ConcreteFlyweight</a:t>
            </a:r>
            <a:r>
              <a:rPr lang="zh-CN" altLang="en-US" sz="1200" b="0" i="0" kern="1200">
                <a:solidFill>
                  <a:schemeClr val="tx1"/>
                </a:solidFill>
                <a:effectLst/>
                <a:latin typeface="+mn-lt"/>
                <a:ea typeface="+mn-ea"/>
                <a:cs typeface="+mn-cs"/>
              </a:rPr>
              <a:t>是具体享元角色，是具体的产品类，实现抽象角色定义的业务；</a:t>
            </a:r>
            <a:endParaRPr lang="en-US" altLang="zh-CN" sz="1200" b="0" i="0" kern="1200">
              <a:solidFill>
                <a:schemeClr val="tx1"/>
              </a:solidFill>
              <a:effectLst/>
              <a:latin typeface="+mn-lt"/>
              <a:ea typeface="+mn-ea"/>
              <a:cs typeface="+mn-cs"/>
            </a:endParaRPr>
          </a:p>
          <a:p>
            <a:pPr marL="228600" indent="-228600">
              <a:buAutoNum type="arabicParenR"/>
            </a:pPr>
            <a:r>
              <a:rPr lang="en-US" altLang="zh-CN" sz="1200" b="0" i="0" kern="1200">
                <a:solidFill>
                  <a:schemeClr val="tx1"/>
                </a:solidFill>
                <a:effectLst/>
                <a:latin typeface="+mn-lt"/>
                <a:ea typeface="+mn-ea"/>
                <a:cs typeface="+mn-cs"/>
              </a:rPr>
              <a:t>UnsharedConcreteFlyweight</a:t>
            </a:r>
            <a:r>
              <a:rPr lang="zh-CN" altLang="en-US" sz="1200" b="0" i="0" kern="1200">
                <a:solidFill>
                  <a:schemeClr val="tx1"/>
                </a:solidFill>
                <a:effectLst/>
                <a:latin typeface="+mn-lt"/>
                <a:ea typeface="+mn-ea"/>
                <a:cs typeface="+mn-cs"/>
              </a:rPr>
              <a:t>是不可共享的享元角色，</a:t>
            </a:r>
            <a:r>
              <a:rPr lang="zh-CN" altLang="en-US" sz="1200" b="1" i="0" kern="1200">
                <a:solidFill>
                  <a:schemeClr val="tx1"/>
                </a:solidFill>
                <a:effectLst/>
                <a:latin typeface="+mn-lt"/>
                <a:ea typeface="+mn-ea"/>
                <a:cs typeface="+mn-cs"/>
              </a:rPr>
              <a:t>一般不会出现在享元工厂中</a:t>
            </a:r>
            <a:r>
              <a:rPr lang="zh-CN" altLang="en-US" sz="1200" b="0" i="0" kern="1200">
                <a:solidFill>
                  <a:schemeClr val="tx1"/>
                </a:solidFill>
                <a:effectLst/>
                <a:latin typeface="+mn-lt"/>
                <a:ea typeface="+mn-ea"/>
                <a:cs typeface="+mn-cs"/>
              </a:rPr>
              <a:t>；</a:t>
            </a:r>
            <a:endParaRPr lang="en-US" altLang="zh-CN" sz="1200" b="0" i="0" kern="1200">
              <a:solidFill>
                <a:schemeClr val="tx1"/>
              </a:solidFill>
              <a:effectLst/>
              <a:latin typeface="+mn-lt"/>
              <a:ea typeface="+mn-ea"/>
              <a:cs typeface="+mn-cs"/>
            </a:endParaRPr>
          </a:p>
          <a:p>
            <a:pPr marL="228600" indent="-228600">
              <a:buAutoNum type="arabicParenR"/>
            </a:pPr>
            <a:r>
              <a:rPr lang="en-US" altLang="zh-CN" sz="1200" b="0" i="0" kern="1200">
                <a:solidFill>
                  <a:schemeClr val="tx1"/>
                </a:solidFill>
                <a:effectLst/>
                <a:latin typeface="+mn-lt"/>
                <a:ea typeface="+mn-ea"/>
                <a:cs typeface="+mn-cs"/>
              </a:rPr>
              <a:t>FlyweightFactory</a:t>
            </a:r>
            <a:r>
              <a:rPr lang="zh-CN" altLang="en-US" sz="1200" b="0" i="0" kern="1200">
                <a:solidFill>
                  <a:schemeClr val="tx1"/>
                </a:solidFill>
                <a:effectLst/>
                <a:latin typeface="+mn-lt"/>
                <a:ea typeface="+mn-ea"/>
                <a:cs typeface="+mn-cs"/>
              </a:rPr>
              <a:t>是享元工厂，它用于构造一个池容器，同时提供从池中获得对象的方法</a:t>
            </a: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181</a:t>
            </a:fld>
            <a:endParaRPr lang="zh-CN" altLang="en-US"/>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a:t>围棋理论上有</a:t>
            </a:r>
            <a:r>
              <a:rPr lang="en-US" altLang="zh-CN"/>
              <a:t>361</a:t>
            </a:r>
            <a:r>
              <a:rPr lang="zh-CN" altLang="en-US"/>
              <a:t>个空位可以放棋子，每盘棋都有可能有两三百个棋子对象产生，因为内存空间有限，一台服务器很难支持更多的玩家玩围棋游戏，如果用享元模式来处理棋子，</a:t>
            </a:r>
            <a:r>
              <a:rPr lang="zh-CN" altLang="en-US" b="1"/>
              <a:t>那么棋子对象就可以减少到只有两个实例 </a:t>
            </a:r>
            <a:r>
              <a:rPr lang="en-US" altLang="zh-CN" b="1"/>
              <a:t>[</a:t>
            </a:r>
            <a:r>
              <a:rPr lang="zh-CN" altLang="en-US" b="1"/>
              <a:t>待</a:t>
            </a:r>
            <a:r>
              <a:rPr lang="en-US" altLang="zh-CN" b="1"/>
              <a:t>:</a:t>
            </a:r>
            <a:r>
              <a:rPr lang="en-US" altLang="zh-CN" b="1" baseline="0"/>
              <a:t> </a:t>
            </a:r>
            <a:r>
              <a:rPr lang="zh-CN" altLang="en-US" b="1" baseline="0"/>
              <a:t>一个对象记录各个棋子的位置、 一个对象颜色</a:t>
            </a:r>
            <a:r>
              <a:rPr lang="en-US" altLang="zh-CN" b="1" baseline="0"/>
              <a:t>(</a:t>
            </a:r>
            <a:r>
              <a:rPr lang="zh-CN" altLang="en-US" b="1" baseline="0"/>
              <a:t>颜色种类不多，可以共享</a:t>
            </a:r>
            <a:r>
              <a:rPr lang="en-US" altLang="zh-CN" b="1" baseline="0"/>
              <a:t>)</a:t>
            </a:r>
            <a:r>
              <a:rPr lang="en-US" altLang="zh-CN" b="1"/>
              <a:t>]</a:t>
            </a:r>
            <a:r>
              <a:rPr lang="zh-CN" altLang="en-US"/>
              <a:t>，这样就很好的解决了对象的开销问题</a:t>
            </a:r>
            <a:endParaRPr lang="en-US" altLang="zh-CN"/>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182</a:t>
            </a:fld>
            <a:endParaRPr lang="zh-CN" altLang="en-US"/>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a:latin typeface="Arial" pitchFamily="34" charset="0"/>
                <a:cs typeface="Arial" pitchFamily="34" charset="0"/>
              </a:rPr>
              <a:t>代码实现</a:t>
            </a:r>
            <a:endParaRPr lang="en-US" altLang="zh-CN">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t>完成</a:t>
            </a:r>
            <a:r>
              <a:rPr lang="en-US" altLang="zh-CN"/>
              <a:t>website</a:t>
            </a:r>
            <a:r>
              <a:rPr lang="en-US" altLang="zh-CN" baseline="0"/>
              <a:t> -&gt; website2 </a:t>
            </a:r>
            <a:r>
              <a:rPr lang="zh-CN" altLang="en-US" baseline="0"/>
              <a:t>， 图可以不再画了，说清楚了，学员都能理解</a:t>
            </a: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183</a:t>
            </a:fld>
            <a:endParaRPr lang="zh-CN" altLang="en-US"/>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z="1200" b="1">
                <a:latin typeface="Arial" pitchFamily="34" charset="0"/>
                <a:cs typeface="Arial" pitchFamily="34" charset="0"/>
              </a:rPr>
              <a:t>public class FlyWeight {</a:t>
            </a:r>
          </a:p>
          <a:p>
            <a:endParaRPr lang="zh-CN" altLang="en-US" sz="1200">
              <a:latin typeface="Arial" pitchFamily="34" charset="0"/>
              <a:cs typeface="Arial" pitchFamily="34" charset="0"/>
            </a:endParaRPr>
          </a:p>
          <a:p>
            <a:r>
              <a:rPr lang="en-US" altLang="zh-CN" sz="1200" b="1">
                <a:latin typeface="Arial" pitchFamily="34" charset="0"/>
                <a:cs typeface="Arial" pitchFamily="34" charset="0"/>
              </a:rPr>
              <a:t>public static void main(String[] args) {</a:t>
            </a:r>
          </a:p>
          <a:p>
            <a:r>
              <a:rPr lang="en-US" altLang="zh-CN" sz="1200">
                <a:latin typeface="Arial" pitchFamily="34" charset="0"/>
                <a:cs typeface="Arial" pitchFamily="34" charset="0"/>
              </a:rPr>
              <a:t>// </a:t>
            </a:r>
            <a:r>
              <a:rPr lang="en-US" altLang="zh-CN" sz="1200" b="1">
                <a:latin typeface="Arial" pitchFamily="34" charset="0"/>
                <a:cs typeface="Arial" pitchFamily="34" charset="0"/>
              </a:rPr>
              <a:t>TODO Auto-generated method stub</a:t>
            </a:r>
          </a:p>
          <a:p>
            <a:r>
              <a:rPr lang="en-US" altLang="zh-CN" sz="1200">
                <a:latin typeface="Arial" pitchFamily="34" charset="0"/>
                <a:cs typeface="Arial" pitchFamily="34" charset="0"/>
              </a:rPr>
              <a:t>Integer x = Integer.</a:t>
            </a:r>
            <a:r>
              <a:rPr lang="en-US" altLang="zh-CN" sz="1200" i="1">
                <a:latin typeface="Arial" pitchFamily="34" charset="0"/>
                <a:cs typeface="Arial" pitchFamily="34" charset="0"/>
              </a:rPr>
              <a:t>valueOf(127);</a:t>
            </a:r>
          </a:p>
          <a:p>
            <a:r>
              <a:rPr lang="en-US" altLang="zh-CN" sz="1200">
                <a:latin typeface="Arial" pitchFamily="34" charset="0"/>
                <a:cs typeface="Arial" pitchFamily="34" charset="0"/>
              </a:rPr>
              <a:t>Integer y = </a:t>
            </a:r>
            <a:r>
              <a:rPr lang="en-US" altLang="zh-CN" sz="1200" b="1">
                <a:latin typeface="Arial" pitchFamily="34" charset="0"/>
                <a:cs typeface="Arial" pitchFamily="34" charset="0"/>
              </a:rPr>
              <a:t>new Integer(127);</a:t>
            </a:r>
          </a:p>
          <a:p>
            <a:r>
              <a:rPr lang="en-US" altLang="zh-CN" sz="1200">
                <a:latin typeface="Arial" pitchFamily="34" charset="0"/>
                <a:cs typeface="Arial" pitchFamily="34" charset="0"/>
              </a:rPr>
              <a:t>Integer z = Integer.</a:t>
            </a:r>
            <a:r>
              <a:rPr lang="en-US" altLang="zh-CN" sz="1200" i="1">
                <a:latin typeface="Arial" pitchFamily="34" charset="0"/>
                <a:cs typeface="Arial" pitchFamily="34" charset="0"/>
              </a:rPr>
              <a:t>valueOf(127);</a:t>
            </a:r>
          </a:p>
          <a:p>
            <a:r>
              <a:rPr lang="en-US" altLang="zh-CN" sz="1200">
                <a:latin typeface="Arial" pitchFamily="34" charset="0"/>
                <a:cs typeface="Arial" pitchFamily="34" charset="0"/>
              </a:rPr>
              <a:t>Integer w = </a:t>
            </a:r>
            <a:r>
              <a:rPr lang="en-US" altLang="zh-CN" sz="1200" b="1">
                <a:latin typeface="Arial" pitchFamily="34" charset="0"/>
                <a:cs typeface="Arial" pitchFamily="34" charset="0"/>
              </a:rPr>
              <a:t>new Integer(127);</a:t>
            </a:r>
          </a:p>
          <a:p>
            <a:r>
              <a:rPr lang="en-US" altLang="zh-CN" sz="1200">
                <a:latin typeface="Arial" pitchFamily="34" charset="0"/>
                <a:cs typeface="Arial" pitchFamily="34" charset="0"/>
              </a:rPr>
              <a:t>System.</a:t>
            </a:r>
            <a:r>
              <a:rPr lang="en-US" altLang="zh-CN" sz="1200" b="1" i="1">
                <a:latin typeface="Arial" pitchFamily="34" charset="0"/>
                <a:cs typeface="Arial" pitchFamily="34" charset="0"/>
              </a:rPr>
              <a:t>out.println(x.equals(y)); // true</a:t>
            </a:r>
          </a:p>
          <a:p>
            <a:r>
              <a:rPr lang="en-US" altLang="zh-CN" sz="1200">
                <a:latin typeface="Arial" pitchFamily="34" charset="0"/>
                <a:cs typeface="Arial" pitchFamily="34" charset="0"/>
              </a:rPr>
              <a:t>System.</a:t>
            </a:r>
            <a:r>
              <a:rPr lang="en-US" altLang="zh-CN" sz="1200" b="1" i="1">
                <a:latin typeface="Arial" pitchFamily="34" charset="0"/>
                <a:cs typeface="Arial" pitchFamily="34" charset="0"/>
              </a:rPr>
              <a:t>out.println(x == y ); // false</a:t>
            </a:r>
          </a:p>
          <a:p>
            <a:r>
              <a:rPr lang="en-US" altLang="zh-CN" sz="1200">
                <a:latin typeface="Arial" pitchFamily="34" charset="0"/>
                <a:cs typeface="Arial" pitchFamily="34" charset="0"/>
              </a:rPr>
              <a:t>System.</a:t>
            </a:r>
            <a:r>
              <a:rPr lang="en-US" altLang="zh-CN" sz="1200" b="1" i="1">
                <a:latin typeface="Arial" pitchFamily="34" charset="0"/>
                <a:cs typeface="Arial" pitchFamily="34" charset="0"/>
              </a:rPr>
              <a:t>out.println(x == z ); // true</a:t>
            </a:r>
          </a:p>
          <a:p>
            <a:r>
              <a:rPr lang="en-US" altLang="zh-CN" sz="1200">
                <a:latin typeface="Arial" pitchFamily="34" charset="0"/>
                <a:cs typeface="Arial" pitchFamily="34" charset="0"/>
              </a:rPr>
              <a:t>System.</a:t>
            </a:r>
            <a:r>
              <a:rPr lang="en-US" altLang="zh-CN" sz="1200" b="1" i="1">
                <a:latin typeface="Arial" pitchFamily="34" charset="0"/>
                <a:cs typeface="Arial" pitchFamily="34" charset="0"/>
              </a:rPr>
              <a:t>out.println(w == x ); // false</a:t>
            </a:r>
          </a:p>
          <a:p>
            <a:r>
              <a:rPr lang="en-US" altLang="zh-CN" sz="1200">
                <a:latin typeface="Arial" pitchFamily="34" charset="0"/>
                <a:cs typeface="Arial" pitchFamily="34" charset="0"/>
              </a:rPr>
              <a:t>System.</a:t>
            </a:r>
            <a:r>
              <a:rPr lang="en-US" altLang="zh-CN" sz="1200" b="1" i="1">
                <a:latin typeface="Arial" pitchFamily="34" charset="0"/>
                <a:cs typeface="Arial" pitchFamily="34" charset="0"/>
              </a:rPr>
              <a:t>out.println(w == y ); // false</a:t>
            </a:r>
            <a:endParaRPr lang="zh-CN" altLang="en-US" sz="1200">
              <a:latin typeface="Arial" pitchFamily="34" charset="0"/>
              <a:cs typeface="Arial" pitchFamily="34" charset="0"/>
            </a:endParaRPr>
          </a:p>
          <a:p>
            <a:r>
              <a:rPr lang="en-US" altLang="zh-CN" sz="1200">
                <a:latin typeface="Arial" pitchFamily="34" charset="0"/>
                <a:cs typeface="Arial" pitchFamily="34" charset="0"/>
              </a:rPr>
              <a:t>}}</a:t>
            </a:r>
            <a:endParaRPr lang="zh-CN" altLang="en-US" sz="1200">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t>//</a:t>
            </a:r>
            <a:r>
              <a:rPr lang="zh-CN" altLang="en-US"/>
              <a:t>不用画对应类图了，比较简单</a:t>
            </a:r>
            <a:r>
              <a:rPr lang="en-US" altLang="zh-CN"/>
              <a: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a:t>对源码的说明</a:t>
            </a:r>
            <a:endParaRPr lang="en-US" altLang="zh-CN" b="1"/>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zh-CN" altLang="en-US" sz="1200" b="0" i="0" kern="1200">
                <a:solidFill>
                  <a:schemeClr val="tx1"/>
                </a:solidFill>
                <a:effectLst/>
                <a:latin typeface="+mn-lt"/>
                <a:ea typeface="+mn-ea"/>
                <a:cs typeface="+mn-cs"/>
              </a:rPr>
              <a:t>在</a:t>
            </a:r>
            <a:r>
              <a:rPr lang="en-US" altLang="zh-CN" sz="1200" b="0" i="0" kern="1200">
                <a:solidFill>
                  <a:schemeClr val="tx1"/>
                </a:solidFill>
                <a:effectLst/>
                <a:latin typeface="+mn-lt"/>
                <a:ea typeface="+mn-ea"/>
                <a:cs typeface="+mn-cs"/>
              </a:rPr>
              <a:t>valueOf</a:t>
            </a:r>
            <a:r>
              <a:rPr lang="zh-CN" altLang="en-US" sz="1200" b="0" i="0" kern="1200">
                <a:solidFill>
                  <a:schemeClr val="tx1"/>
                </a:solidFill>
                <a:effectLst/>
                <a:latin typeface="+mn-lt"/>
                <a:ea typeface="+mn-ea"/>
                <a:cs typeface="+mn-cs"/>
              </a:rPr>
              <a:t>这个方法中它会先判断传进去的值是否在</a:t>
            </a:r>
            <a:r>
              <a:rPr lang="en-US" altLang="zh-CN" sz="1200" b="0" i="0" kern="1200">
                <a:solidFill>
                  <a:schemeClr val="tx1"/>
                </a:solidFill>
                <a:effectLst/>
                <a:latin typeface="+mn-lt"/>
                <a:ea typeface="+mn-ea"/>
                <a:cs typeface="+mn-cs"/>
              </a:rPr>
              <a:t>IntegerCache</a:t>
            </a:r>
            <a:r>
              <a:rPr lang="zh-CN" altLang="en-US" sz="1200" b="0" i="0" kern="1200">
                <a:solidFill>
                  <a:schemeClr val="tx1"/>
                </a:solidFill>
                <a:effectLst/>
                <a:latin typeface="+mn-lt"/>
                <a:ea typeface="+mn-ea"/>
                <a:cs typeface="+mn-cs"/>
              </a:rPr>
              <a:t>中，如果不在就创建新的对象，在就直接返回缓存池里的对象。</a:t>
            </a:r>
            <a:endParaRPr lang="en-US" altLang="zh-CN" sz="1200" b="0" i="0" kern="120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zh-CN" altLang="en-US" sz="1200" b="0" i="0" kern="1200">
                <a:solidFill>
                  <a:schemeClr val="tx1"/>
                </a:solidFill>
                <a:effectLst/>
                <a:latin typeface="+mn-lt"/>
                <a:ea typeface="+mn-ea"/>
                <a:cs typeface="+mn-cs"/>
              </a:rPr>
              <a:t>这个</a:t>
            </a:r>
            <a:r>
              <a:rPr lang="en-US" altLang="zh-CN" sz="1200" b="0" i="0" kern="1200">
                <a:solidFill>
                  <a:schemeClr val="tx1"/>
                </a:solidFill>
                <a:effectLst/>
                <a:latin typeface="+mn-lt"/>
                <a:ea typeface="+mn-ea"/>
                <a:cs typeface="+mn-cs"/>
              </a:rPr>
              <a:t>valueOf</a:t>
            </a:r>
            <a:r>
              <a:rPr lang="zh-CN" altLang="en-US" sz="1200" b="0" i="0" kern="1200">
                <a:solidFill>
                  <a:schemeClr val="tx1"/>
                </a:solidFill>
                <a:effectLst/>
                <a:latin typeface="+mn-lt"/>
                <a:ea typeface="+mn-ea"/>
                <a:cs typeface="+mn-cs"/>
              </a:rPr>
              <a:t>方法就用到享元模式。它将</a:t>
            </a:r>
            <a:r>
              <a:rPr lang="en-US" altLang="zh-CN" sz="1200" b="0" i="0" kern="1200">
                <a:solidFill>
                  <a:schemeClr val="tx1"/>
                </a:solidFill>
                <a:effectLst/>
                <a:latin typeface="+mn-lt"/>
                <a:ea typeface="+mn-ea"/>
                <a:cs typeface="+mn-cs"/>
              </a:rPr>
              <a:t>-128</a:t>
            </a:r>
            <a:r>
              <a:rPr lang="zh-CN" altLang="en-US" sz="1200" b="0" i="0" kern="1200">
                <a:solidFill>
                  <a:schemeClr val="tx1"/>
                </a:solidFill>
                <a:effectLst/>
                <a:latin typeface="+mn-lt"/>
                <a:ea typeface="+mn-ea"/>
                <a:cs typeface="+mn-cs"/>
              </a:rPr>
              <a:t>到</a:t>
            </a:r>
            <a:r>
              <a:rPr lang="en-US" altLang="zh-CN" sz="1200" b="0" i="0" kern="1200">
                <a:solidFill>
                  <a:schemeClr val="tx1"/>
                </a:solidFill>
                <a:effectLst/>
                <a:latin typeface="+mn-lt"/>
                <a:ea typeface="+mn-ea"/>
                <a:cs typeface="+mn-cs"/>
              </a:rPr>
              <a:t>127</a:t>
            </a:r>
            <a:r>
              <a:rPr lang="zh-CN" altLang="en-US" sz="1200" b="0" i="0" kern="1200">
                <a:solidFill>
                  <a:schemeClr val="tx1"/>
                </a:solidFill>
                <a:effectLst/>
                <a:latin typeface="+mn-lt"/>
                <a:ea typeface="+mn-ea"/>
                <a:cs typeface="+mn-cs"/>
              </a:rPr>
              <a:t>的</a:t>
            </a:r>
            <a:r>
              <a:rPr lang="en-US" altLang="zh-CN" sz="1200" b="0" i="0" kern="1200">
                <a:solidFill>
                  <a:schemeClr val="tx1"/>
                </a:solidFill>
                <a:effectLst/>
                <a:latin typeface="+mn-lt"/>
                <a:ea typeface="+mn-ea"/>
                <a:cs typeface="+mn-cs"/>
              </a:rPr>
              <a:t>Integer</a:t>
            </a:r>
            <a:r>
              <a:rPr lang="zh-CN" altLang="en-US" sz="1200" b="0" i="0" kern="1200">
                <a:solidFill>
                  <a:schemeClr val="tx1"/>
                </a:solidFill>
                <a:effectLst/>
                <a:latin typeface="+mn-lt"/>
                <a:ea typeface="+mn-ea"/>
                <a:cs typeface="+mn-cs"/>
              </a:rPr>
              <a:t>对象先在缓存池里创建好，等我们需要的时候直接返回即可。所以在</a:t>
            </a:r>
            <a:r>
              <a:rPr lang="en-US" altLang="zh-CN" sz="1200" b="0" i="0" kern="1200">
                <a:solidFill>
                  <a:schemeClr val="tx1"/>
                </a:solidFill>
                <a:effectLst/>
                <a:latin typeface="+mn-lt"/>
                <a:ea typeface="+mn-ea"/>
                <a:cs typeface="+mn-cs"/>
              </a:rPr>
              <a:t>-128</a:t>
            </a:r>
            <a:r>
              <a:rPr lang="zh-CN" altLang="en-US" sz="1200" b="0" i="0" kern="1200">
                <a:solidFill>
                  <a:schemeClr val="tx1"/>
                </a:solidFill>
                <a:effectLst/>
                <a:latin typeface="+mn-lt"/>
                <a:ea typeface="+mn-ea"/>
                <a:cs typeface="+mn-cs"/>
              </a:rPr>
              <a:t>到</a:t>
            </a:r>
            <a:r>
              <a:rPr lang="en-US" altLang="zh-CN" sz="1200" b="0" i="0" kern="1200">
                <a:solidFill>
                  <a:schemeClr val="tx1"/>
                </a:solidFill>
                <a:effectLst/>
                <a:latin typeface="+mn-lt"/>
                <a:ea typeface="+mn-ea"/>
                <a:cs typeface="+mn-cs"/>
              </a:rPr>
              <a:t>127</a:t>
            </a:r>
            <a:r>
              <a:rPr lang="zh-CN" altLang="en-US" sz="1200" b="0" i="0" kern="1200">
                <a:solidFill>
                  <a:schemeClr val="tx1"/>
                </a:solidFill>
                <a:effectLst/>
                <a:latin typeface="+mn-lt"/>
                <a:ea typeface="+mn-ea"/>
                <a:cs typeface="+mn-cs"/>
              </a:rPr>
              <a:t>中的数值我们用</a:t>
            </a:r>
            <a:r>
              <a:rPr lang="en-US" altLang="zh-CN" sz="1200" b="0" i="0" kern="1200">
                <a:solidFill>
                  <a:schemeClr val="tx1"/>
                </a:solidFill>
                <a:effectLst/>
                <a:latin typeface="+mn-lt"/>
                <a:ea typeface="+mn-ea"/>
                <a:cs typeface="+mn-cs"/>
              </a:rPr>
              <a:t>valueOf</a:t>
            </a:r>
            <a:r>
              <a:rPr lang="zh-CN" altLang="en-US" sz="1200" b="0" i="0" kern="1200">
                <a:solidFill>
                  <a:schemeClr val="tx1"/>
                </a:solidFill>
                <a:effectLst/>
                <a:latin typeface="+mn-lt"/>
                <a:ea typeface="+mn-ea"/>
                <a:cs typeface="+mn-cs"/>
              </a:rPr>
              <a:t>创建会比</a:t>
            </a:r>
            <a:r>
              <a:rPr lang="en-US" altLang="zh-CN" sz="1200" b="0" i="0" kern="1200">
                <a:solidFill>
                  <a:schemeClr val="tx1"/>
                </a:solidFill>
                <a:effectLst/>
                <a:latin typeface="+mn-lt"/>
                <a:ea typeface="+mn-ea"/>
                <a:cs typeface="+mn-cs"/>
              </a:rPr>
              <a:t>new</a:t>
            </a:r>
            <a:r>
              <a:rPr lang="zh-CN" altLang="en-US" sz="1200" b="0" i="0" kern="1200">
                <a:solidFill>
                  <a:schemeClr val="tx1"/>
                </a:solidFill>
                <a:effectLst/>
                <a:latin typeface="+mn-lt"/>
                <a:ea typeface="+mn-ea"/>
                <a:cs typeface="+mn-cs"/>
              </a:rPr>
              <a:t>更快</a:t>
            </a:r>
            <a:endParaRPr lang="en-US" altLang="zh-CN" sz="1200" b="0" i="0" kern="120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sz="1200" b="0" i="0" kern="1200">
                <a:solidFill>
                  <a:schemeClr val="tx1"/>
                </a:solidFill>
                <a:effectLst/>
                <a:latin typeface="+mn-lt"/>
                <a:ea typeface="+mn-ea"/>
                <a:cs typeface="+mn-cs"/>
              </a:rPr>
              <a:t>new Integer </a:t>
            </a:r>
            <a:r>
              <a:rPr lang="zh-CN" altLang="en-US" sz="1200" b="0" i="0" kern="1200">
                <a:solidFill>
                  <a:schemeClr val="tx1"/>
                </a:solidFill>
                <a:effectLst/>
                <a:latin typeface="+mn-lt"/>
                <a:ea typeface="+mn-ea"/>
                <a:cs typeface="+mn-cs"/>
              </a:rPr>
              <a:t>总是返回一个新的</a:t>
            </a:r>
            <a:r>
              <a:rPr lang="en-US" altLang="zh-CN" sz="1200" b="0" i="0" kern="1200">
                <a:solidFill>
                  <a:schemeClr val="tx1"/>
                </a:solidFill>
                <a:effectLst/>
                <a:latin typeface="+mn-lt"/>
                <a:ea typeface="+mn-ea"/>
                <a:cs typeface="+mn-cs"/>
              </a:rPr>
              <a:t>Integer</a:t>
            </a:r>
            <a:r>
              <a:rPr lang="zh-CN" altLang="en-US" sz="1200" b="0" i="0" kern="1200">
                <a:solidFill>
                  <a:schemeClr val="tx1"/>
                </a:solidFill>
                <a:effectLst/>
                <a:latin typeface="+mn-lt"/>
                <a:ea typeface="+mn-ea"/>
                <a:cs typeface="+mn-cs"/>
              </a:rPr>
              <a:t>对象</a:t>
            </a:r>
            <a:r>
              <a:rPr lang="en-US" altLang="zh-CN" sz="1200" b="0" i="0" kern="1200">
                <a:solidFill>
                  <a:schemeClr val="tx1"/>
                </a:solidFill>
                <a:effectLst/>
                <a:latin typeface="+mn-lt"/>
                <a:ea typeface="+mn-ea"/>
                <a:cs typeface="+mn-cs"/>
              </a:rPr>
              <a:t>.</a:t>
            </a: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184</a:t>
            </a:fld>
            <a:endParaRPr lang="zh-CN" altLang="en-US"/>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185</a:t>
            </a:fld>
            <a:endParaRPr lang="zh-CN" altLang="en-US"/>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186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187</a:t>
            </a:fld>
            <a:endParaRPr lang="zh-CN" altLang="en-US"/>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188</a:t>
            </a:fld>
            <a:endParaRPr lang="zh-CN" altLang="en-US"/>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a:t>思路分析图解</a:t>
            </a:r>
            <a:r>
              <a:rPr lang="en-US" altLang="zh-CN"/>
              <a:t>:</a:t>
            </a:r>
            <a:r>
              <a:rPr lang="en-US" altLang="zh-CN" baseline="0"/>
              <a:t> </a:t>
            </a:r>
            <a:r>
              <a:rPr lang="zh-CN" altLang="en-US" baseline="0"/>
              <a:t>类图</a:t>
            </a:r>
            <a:endParaRPr lang="en-US" altLang="zh-CN" baseline="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189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19</a:t>
            </a:fld>
            <a:endParaRPr lang="zh-CN" altLang="en-US"/>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190</a:t>
            </a:fld>
            <a:endParaRPr lang="zh-CN" altLang="en-US"/>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a:t>//</a:t>
            </a:r>
            <a:r>
              <a:rPr lang="zh-CN" altLang="en-US"/>
              <a:t>关于 </a:t>
            </a:r>
            <a:r>
              <a:rPr lang="en-US" altLang="zh-CN"/>
              <a:t>newProxyInstance </a:t>
            </a:r>
            <a:r>
              <a:rPr lang="zh-CN" altLang="en-US"/>
              <a:t>方法的参数，我们在代码中进行说明</a:t>
            </a:r>
            <a:endParaRPr lang="en-US" altLang="zh-CN"/>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p>
          <a:p>
            <a:pPr>
              <a:defRPr/>
            </a:pPr>
            <a:r>
              <a:rPr lang="zh-CN" altLang="en-US" sz="1600" b="1">
                <a:solidFill>
                  <a:srgbClr val="0070C0"/>
                </a:solidFill>
                <a:ea typeface="宋体" panose="02010600030101010101" pitchFamily="2" charset="-122"/>
                <a:cs typeface="Times New Roman" panose="02020603050405020304" pitchFamily="18" charset="0"/>
              </a:rPr>
              <a:t>动态代理模式的基本介绍</a:t>
            </a:r>
            <a:endParaRPr lang="en-US" altLang="zh-CN" sz="1600" b="1">
              <a:solidFill>
                <a:srgbClr val="0070C0"/>
              </a:solidFill>
              <a:ea typeface="宋体" panose="02010600030101010101" pitchFamily="2" charset="-122"/>
              <a:cs typeface="Times New Roman" panose="02020603050405020304" pitchFamily="18" charset="0"/>
            </a:endParaRPr>
          </a:p>
          <a:p>
            <a:pPr>
              <a:defRPr/>
            </a:pPr>
            <a:endParaRPr lang="en-US" altLang="zh-CN">
              <a:latin typeface="Arial" pitchFamily="34" charset="0"/>
              <a:cs typeface="Arial" pitchFamily="34" charset="0"/>
            </a:endParaRPr>
          </a:p>
          <a:p>
            <a:pPr marL="342900" indent="-342900">
              <a:buAutoNum type="arabicParenR"/>
              <a:defRPr/>
            </a:pPr>
            <a:r>
              <a:rPr lang="zh-CN" altLang="en-US"/>
              <a:t>代理对象</a:t>
            </a:r>
            <a:r>
              <a:rPr lang="en-US" altLang="zh-CN"/>
              <a:t>,</a:t>
            </a:r>
            <a:r>
              <a:rPr lang="zh-CN" altLang="en-US"/>
              <a:t>不需要实现接口，但是目标对象要实现接口，否则不能用动态代理</a:t>
            </a:r>
            <a:endParaRPr lang="en-US" altLang="zh-CN"/>
          </a:p>
          <a:p>
            <a:pPr marL="342900" indent="-342900">
              <a:buAutoNum type="arabicParenR"/>
              <a:defRPr/>
            </a:pPr>
            <a:r>
              <a:rPr lang="zh-CN" altLang="en-US"/>
              <a:t>代理对象的生成，是利用</a:t>
            </a:r>
            <a:r>
              <a:rPr lang="en-US" altLang="zh-CN"/>
              <a:t>JDK</a:t>
            </a:r>
            <a:r>
              <a:rPr lang="zh-CN" altLang="en-US"/>
              <a:t>的</a:t>
            </a:r>
            <a:r>
              <a:rPr lang="en-US" altLang="zh-CN"/>
              <a:t>API</a:t>
            </a:r>
            <a:r>
              <a:rPr lang="zh-CN" altLang="en-US"/>
              <a:t>，动态的在内存中构建代理对象</a:t>
            </a:r>
            <a:endParaRPr lang="en-US" altLang="zh-CN"/>
          </a:p>
          <a:p>
            <a:pPr marL="342900" indent="-342900">
              <a:buAutoNum type="arabicParenR"/>
              <a:defRPr/>
            </a:pPr>
            <a:r>
              <a:rPr lang="zh-CN" altLang="en-US"/>
              <a:t>需要我们指定创建代理对象</a:t>
            </a:r>
            <a:r>
              <a:rPr lang="en-US" altLang="zh-CN"/>
              <a:t>/</a:t>
            </a:r>
            <a:r>
              <a:rPr lang="zh-CN" altLang="en-US"/>
              <a:t>目标对象实现的接口的类型</a:t>
            </a:r>
            <a:r>
              <a:rPr lang="en-US" altLang="zh-CN"/>
              <a:t>[</a:t>
            </a:r>
            <a:r>
              <a:rPr lang="zh-CN" altLang="en-US"/>
              <a:t>待</a:t>
            </a:r>
            <a:r>
              <a:rPr lang="en-US" altLang="zh-CN"/>
              <a:t>.]</a:t>
            </a:r>
          </a:p>
          <a:p>
            <a:pPr marL="342900" indent="-342900">
              <a:buAutoNum type="arabicParenR"/>
              <a:defRPr/>
            </a:pPr>
            <a:r>
              <a:rPr lang="zh-CN" altLang="en-US"/>
              <a:t>动态代理也叫做：</a:t>
            </a:r>
            <a:r>
              <a:rPr lang="en-US" altLang="zh-CN"/>
              <a:t>JDK</a:t>
            </a:r>
            <a:r>
              <a:rPr lang="zh-CN" altLang="en-US"/>
              <a:t>代理、接口代理</a:t>
            </a:r>
            <a:endParaRPr lang="en-US" altLang="zh-CN"/>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191</a:t>
            </a:fld>
            <a:endParaRPr lang="zh-CN" altLang="en-US"/>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192</a:t>
            </a:fld>
            <a:endParaRPr lang="zh-CN" altLang="en-US"/>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193</a:t>
            </a:fld>
            <a:endParaRPr lang="zh-CN" altLang="en-US"/>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a:t>说明</a:t>
            </a:r>
            <a:endParaRPr lang="en-US" altLang="zh-CN"/>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t>2)</a:t>
            </a:r>
            <a:r>
              <a:rPr lang="en-US" altLang="zh-CN" baseline="0"/>
              <a:t> </a:t>
            </a:r>
            <a:r>
              <a:rPr lang="zh-CN" altLang="en-US" baseline="0"/>
              <a:t>测试 </a:t>
            </a:r>
            <a:r>
              <a:rPr lang="en-US" altLang="zh-CN" sz="1200" b="1" kern="1200">
                <a:solidFill>
                  <a:schemeClr val="tx1"/>
                </a:solidFill>
                <a:latin typeface="+mn-lt"/>
                <a:ea typeface="+mn-ea"/>
                <a:cs typeface="+mn-cs"/>
              </a:rPr>
              <a:t>public final class TeacherDAO { } </a:t>
            </a:r>
            <a:r>
              <a:rPr lang="zh-CN" altLang="en-US" sz="1200" b="1" kern="1200">
                <a:solidFill>
                  <a:schemeClr val="tx1"/>
                </a:solidFill>
                <a:latin typeface="+mn-lt"/>
                <a:ea typeface="+mn-ea"/>
                <a:cs typeface="+mn-cs"/>
              </a:rPr>
              <a:t>编译不会错误，运行会报错</a:t>
            </a:r>
            <a:r>
              <a:rPr lang="zh-CN" altLang="en-US" sz="1200" b="1" kern="1200" baseline="0">
                <a:solidFill>
                  <a:schemeClr val="tx1"/>
                </a:solidFill>
                <a:latin typeface="+mn-lt"/>
                <a:ea typeface="+mn-ea"/>
                <a:cs typeface="+mn-cs"/>
              </a:rPr>
              <a:t>  </a:t>
            </a:r>
            <a:r>
              <a:rPr lang="en-US" altLang="zh-CN" u="sng"/>
              <a:t>java.lang.IllegalArgumentException: </a:t>
            </a:r>
            <a:endParaRPr lang="en-US" altLang="zh-CN">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t>3)</a:t>
            </a:r>
            <a:r>
              <a:rPr lang="en-US" altLang="zh-CN" baseline="0"/>
              <a:t> </a:t>
            </a:r>
            <a:r>
              <a:rPr lang="zh-CN" altLang="en-US" baseline="0"/>
              <a:t>测试 </a:t>
            </a:r>
            <a:endParaRPr lang="en-US" altLang="zh-CN" baseline="0"/>
          </a:p>
          <a:p>
            <a:r>
              <a:rPr lang="en-US" altLang="zh-CN" sz="1200" b="1" kern="1200">
                <a:solidFill>
                  <a:schemeClr val="tx1"/>
                </a:solidFill>
                <a:latin typeface="+mn-lt"/>
                <a:ea typeface="+mn-ea"/>
                <a:cs typeface="+mn-cs"/>
              </a:rPr>
              <a:t>public class TeacherDAO {</a:t>
            </a:r>
          </a:p>
          <a:p>
            <a:endParaRPr lang="zh-CN" altLang="en-US" sz="1200" kern="1200">
              <a:solidFill>
                <a:schemeClr val="tx1"/>
              </a:solidFill>
              <a:latin typeface="+mn-lt"/>
              <a:ea typeface="+mn-ea"/>
              <a:cs typeface="+mn-cs"/>
            </a:endParaRPr>
          </a:p>
          <a:p>
            <a:r>
              <a:rPr lang="en-US" altLang="zh-CN" sz="1200" b="1" kern="1200">
                <a:solidFill>
                  <a:schemeClr val="tx1"/>
                </a:solidFill>
                <a:latin typeface="+mn-lt"/>
                <a:ea typeface="+mn-ea"/>
                <a:cs typeface="+mn-cs"/>
              </a:rPr>
              <a:t>public final void teach() {</a:t>
            </a:r>
          </a:p>
          <a:p>
            <a:r>
              <a:rPr lang="en-US" altLang="zh-CN" sz="1200" kern="1200">
                <a:solidFill>
                  <a:schemeClr val="tx1"/>
                </a:solidFill>
                <a:latin typeface="+mn-lt"/>
                <a:ea typeface="+mn-ea"/>
                <a:cs typeface="+mn-cs"/>
              </a:rPr>
              <a:t>System.</a:t>
            </a:r>
            <a:r>
              <a:rPr lang="en-US" altLang="zh-CN" sz="1200" b="1" i="1" kern="1200">
                <a:solidFill>
                  <a:schemeClr val="tx1"/>
                </a:solidFill>
                <a:latin typeface="+mn-lt"/>
                <a:ea typeface="+mn-ea"/>
                <a:cs typeface="+mn-cs"/>
              </a:rPr>
              <a:t>out.println("</a:t>
            </a:r>
            <a:r>
              <a:rPr lang="zh-CN" altLang="en-US" sz="1200" b="1" i="1" kern="1200">
                <a:solidFill>
                  <a:schemeClr val="tx1"/>
                </a:solidFill>
                <a:latin typeface="+mn-lt"/>
                <a:ea typeface="+mn-ea"/>
                <a:cs typeface="+mn-cs"/>
              </a:rPr>
              <a:t>老师授课中</a:t>
            </a:r>
            <a:r>
              <a:rPr lang="en-US" altLang="zh-CN" sz="1200" b="1" i="1" kern="1200">
                <a:solidFill>
                  <a:schemeClr val="tx1"/>
                </a:solidFill>
                <a:latin typeface="+mn-lt"/>
                <a:ea typeface="+mn-ea"/>
                <a:cs typeface="+mn-cs"/>
              </a:rPr>
              <a:t>...");</a:t>
            </a:r>
          </a:p>
          <a:p>
            <a:r>
              <a:rPr lang="en-US" altLang="zh-CN" sz="1200" kern="1200">
                <a:solidFill>
                  <a:schemeClr val="tx1"/>
                </a:solidFill>
                <a:latin typeface="+mn-lt"/>
                <a:ea typeface="+mn-ea"/>
                <a:cs typeface="+mn-cs"/>
              </a:rPr>
              <a:t>}</a:t>
            </a:r>
          </a:p>
          <a:p>
            <a:r>
              <a:rPr lang="en-US" altLang="zh-CN" sz="1200" kern="120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t>//</a:t>
            </a:r>
            <a:r>
              <a:rPr lang="zh-CN" altLang="en-US"/>
              <a:t>编译不会错误，运行也不报错，但是 </a:t>
            </a:r>
            <a:r>
              <a:rPr lang="en-US" altLang="zh-CN"/>
              <a:t>teach</a:t>
            </a:r>
            <a:r>
              <a:rPr lang="zh-CN" altLang="en-US"/>
              <a:t>发现不会被执行</a:t>
            </a:r>
            <a:r>
              <a:rPr lang="en-US" altLang="zh-CN"/>
              <a:t>(</a:t>
            </a:r>
            <a:r>
              <a:rPr lang="zh-CN" altLang="en-US"/>
              <a:t>拦截</a:t>
            </a:r>
            <a:r>
              <a:rPr lang="en-US" altLang="zh-CN"/>
              <a:t>)</a:t>
            </a: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194</a:t>
            </a:fld>
            <a:endParaRPr lang="zh-CN" altLang="en-US"/>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a:t>//</a:t>
            </a:r>
            <a:r>
              <a:rPr lang="zh-CN" altLang="en-US"/>
              <a:t>可以通过</a:t>
            </a:r>
            <a:r>
              <a:rPr lang="en-US" altLang="zh-CN"/>
              <a:t>Debug</a:t>
            </a:r>
            <a:r>
              <a:rPr lang="en-US" altLang="zh-CN" baseline="0"/>
              <a:t> </a:t>
            </a: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195</a:t>
            </a:fld>
            <a:endParaRPr lang="zh-CN" altLang="en-US"/>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196</a:t>
            </a:fld>
            <a:endParaRPr lang="zh-CN" altLang="en-US"/>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197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a:t>因为模板方法模式，比较简单，很容易就想到这个方案，因此就直接使用了，不再使用传统的方案来引出</a:t>
            </a:r>
            <a:r>
              <a:rPr lang="zh-CN" altLang="en-US" baseline="0"/>
              <a:t>  </a:t>
            </a: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198</a:t>
            </a:fld>
            <a:endParaRPr lang="zh-CN" altLang="en-US"/>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199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a:t>如果用暴力匹配的思路，并假设现在</a:t>
            </a:r>
            <a:r>
              <a:rPr lang="en-US" altLang="zh-CN"/>
              <a:t>str1</a:t>
            </a:r>
            <a:r>
              <a:rPr lang="zh-CN" altLang="en-US"/>
              <a:t>匹配到 </a:t>
            </a:r>
            <a:r>
              <a:rPr lang="en-US" altLang="zh-CN"/>
              <a:t>i </a:t>
            </a:r>
            <a:r>
              <a:rPr lang="zh-CN" altLang="en-US"/>
              <a:t>位置，子串</a:t>
            </a:r>
            <a:r>
              <a:rPr lang="en-US" altLang="zh-CN"/>
              <a:t>str2</a:t>
            </a:r>
            <a:r>
              <a:rPr lang="zh-CN" altLang="en-US"/>
              <a:t>匹配到 </a:t>
            </a:r>
            <a:r>
              <a:rPr lang="en-US" altLang="zh-CN"/>
              <a:t>j </a:t>
            </a:r>
            <a:r>
              <a:rPr lang="zh-CN" altLang="en-US"/>
              <a:t>位置，则有</a:t>
            </a:r>
            <a:r>
              <a:rPr lang="en-US" altLang="zh-CN"/>
              <a:t>:</a:t>
            </a:r>
            <a:endParaRPr lang="en-US" altLang="zh-CN">
              <a:ea typeface="宋体" charset="-122"/>
            </a:endParaRPr>
          </a:p>
          <a:p>
            <a:endParaRPr lang="en-US" altLang="zh-CN">
              <a:ea typeface="宋体" charset="-122"/>
            </a:endParaRPr>
          </a:p>
          <a:p>
            <a:pPr marL="0" indent="0">
              <a:buNone/>
            </a:pPr>
            <a:r>
              <a:rPr lang="zh-CN" altLang="en-US"/>
              <a:t>用暴力匹配方法的问题：暴力匹配解决的话就会有大量的回溯，每次只移动一位，若是不匹配，移动到下一位接着判断，浪费了大量的时间。</a:t>
            </a:r>
            <a:r>
              <a:rPr lang="en-US" altLang="zh-CN"/>
              <a:t>(</a:t>
            </a:r>
            <a:r>
              <a:rPr lang="zh-CN" altLang="en-US"/>
              <a:t>不可行</a:t>
            </a:r>
            <a:r>
              <a:rPr lang="en-US" altLang="zh-CN"/>
              <a:t>!)</a:t>
            </a:r>
          </a:p>
          <a:p>
            <a:pPr marL="0" indent="0">
              <a:buNone/>
            </a:pPr>
            <a:endParaRPr lang="en-US" altLang="zh-CN"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200">
                <a:solidFill>
                  <a:schemeClr val="tx1"/>
                </a:solidFill>
                <a:effectLst/>
                <a:latin typeface="+mn-lt"/>
                <a:ea typeface="+mn-ea"/>
                <a:cs typeface="+mn-cs"/>
              </a:rPr>
              <a:t>KMP</a:t>
            </a:r>
            <a:r>
              <a:rPr lang="zh-CN" altLang="en-US" sz="1200" b="1" kern="1200">
                <a:solidFill>
                  <a:schemeClr val="tx1"/>
                </a:solidFill>
                <a:effectLst/>
                <a:latin typeface="+mn-lt"/>
                <a:ea typeface="+mn-ea"/>
                <a:cs typeface="+mn-cs"/>
              </a:rPr>
              <a:t>：</a:t>
            </a:r>
            <a:r>
              <a:rPr lang="en-US" altLang="zh-CN" sz="1200" b="1" kern="1200">
                <a:solidFill>
                  <a:schemeClr val="tx1"/>
                </a:solidFill>
                <a:effectLst/>
                <a:latin typeface="+mn-lt"/>
                <a:ea typeface="+mn-ea"/>
                <a:cs typeface="+mn-cs"/>
              </a:rPr>
              <a:t>&lt;&lt;</a:t>
            </a:r>
            <a:r>
              <a:rPr lang="zh-CN" altLang="en-US" sz="1200" kern="1200">
                <a:solidFill>
                  <a:schemeClr val="tx1"/>
                </a:solidFill>
                <a:effectLst/>
                <a:latin typeface="+mn-lt"/>
                <a:ea typeface="+mn-ea"/>
                <a:cs typeface="+mn-cs"/>
              </a:rPr>
              <a:t>部分匹配表</a:t>
            </a:r>
            <a:r>
              <a:rPr lang="en-US" altLang="zh-CN" sz="1200" kern="1200">
                <a:solidFill>
                  <a:schemeClr val="tx1"/>
                </a:solidFill>
                <a:effectLst/>
                <a:latin typeface="+mn-lt"/>
                <a:ea typeface="+mn-ea"/>
                <a:cs typeface="+mn-cs"/>
              </a:rPr>
              <a:t>&gt;&gt; </a:t>
            </a:r>
            <a:r>
              <a:rPr lang="zh-CN" altLang="en-US" sz="1200" kern="1200">
                <a:solidFill>
                  <a:schemeClr val="tx1"/>
                </a:solidFill>
                <a:effectLst/>
                <a:latin typeface="+mn-lt"/>
                <a:ea typeface="+mn-ea"/>
                <a:cs typeface="+mn-cs"/>
              </a:rPr>
              <a:t>提示效率</a:t>
            </a:r>
          </a:p>
          <a:p>
            <a:pPr marL="0" indent="0">
              <a:buNone/>
            </a:pPr>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20</a:t>
            </a:fld>
            <a:endParaRPr lang="zh-CN" altLang="en-US"/>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a:t>//</a:t>
            </a:r>
            <a:r>
              <a:rPr lang="zh-CN" altLang="en-US" b="1">
                <a:latin typeface="+mn-ea"/>
              </a:rPr>
              <a:t>对原理结构图的说明</a:t>
            </a:r>
            <a:r>
              <a:rPr lang="en-US" altLang="zh-CN" b="1">
                <a:latin typeface="+mn-ea"/>
              </a:rPr>
              <a:t>-</a:t>
            </a:r>
            <a:r>
              <a:rPr lang="zh-CN" altLang="en-US" b="1">
                <a:latin typeface="+mn-ea"/>
              </a:rPr>
              <a:t>即</a:t>
            </a:r>
            <a:r>
              <a:rPr lang="en-US" altLang="zh-CN" b="1">
                <a:latin typeface="+mn-ea"/>
              </a:rPr>
              <a:t>(</a:t>
            </a:r>
            <a:r>
              <a:rPr lang="zh-CN" altLang="en-US" b="1"/>
              <a:t>模板方法模式的角色及职责</a:t>
            </a:r>
            <a:r>
              <a:rPr lang="en-US" altLang="zh-CN" b="1"/>
              <a:t>)</a:t>
            </a:r>
            <a:endParaRPr lang="en-US" altLang="zh-CN" b="1">
              <a:latin typeface="+mn-ea"/>
            </a:endParaRPr>
          </a:p>
          <a:p>
            <a:endParaRPr lang="en-US" altLang="zh-CN"/>
          </a:p>
          <a:p>
            <a:pPr marL="228600" indent="-228600">
              <a:buAutoNum type="arabicParenR"/>
            </a:pPr>
            <a:r>
              <a:rPr lang="en-US" altLang="zh-CN" sz="1200" b="0" i="0" kern="1200">
                <a:solidFill>
                  <a:schemeClr val="tx1"/>
                </a:solidFill>
                <a:effectLst/>
                <a:latin typeface="+mn-lt"/>
                <a:ea typeface="+mn-ea"/>
                <a:cs typeface="+mn-cs"/>
              </a:rPr>
              <a:t>AbstractClass</a:t>
            </a:r>
            <a:r>
              <a:rPr lang="zh-CN" altLang="en-US" sz="1200" b="0" i="0" kern="1200">
                <a:solidFill>
                  <a:schemeClr val="tx1"/>
                </a:solidFill>
                <a:effectLst/>
                <a:latin typeface="+mn-lt"/>
                <a:ea typeface="+mn-ea"/>
                <a:cs typeface="+mn-cs"/>
              </a:rPr>
              <a:t>实现类一个模板方法，定义了算法的骨架，具体子类将重定义</a:t>
            </a:r>
            <a:r>
              <a:rPr lang="en-US" altLang="zh-CN" sz="1200" b="0" i="0" kern="1200">
                <a:solidFill>
                  <a:schemeClr val="tx1"/>
                </a:solidFill>
                <a:effectLst/>
                <a:latin typeface="+mn-lt"/>
                <a:ea typeface="+mn-ea"/>
                <a:cs typeface="+mn-cs"/>
              </a:rPr>
              <a:t>PrimitiveOperation</a:t>
            </a:r>
            <a:r>
              <a:rPr lang="zh-CN" altLang="en-US" sz="1200" b="0" i="0" kern="1200">
                <a:solidFill>
                  <a:schemeClr val="tx1"/>
                </a:solidFill>
                <a:effectLst/>
                <a:latin typeface="+mn-lt"/>
                <a:ea typeface="+mn-ea"/>
                <a:cs typeface="+mn-cs"/>
              </a:rPr>
              <a:t>以实现一个算法的步骤；</a:t>
            </a:r>
            <a:endParaRPr lang="en-US" altLang="zh-CN" sz="1200" b="0" i="0" kern="1200">
              <a:solidFill>
                <a:schemeClr val="tx1"/>
              </a:solidFill>
              <a:effectLst/>
              <a:latin typeface="+mn-lt"/>
              <a:ea typeface="+mn-ea"/>
              <a:cs typeface="+mn-cs"/>
            </a:endParaRPr>
          </a:p>
          <a:p>
            <a:pPr marL="228600" indent="-228600">
              <a:buAutoNum type="arabicParenR"/>
            </a:pPr>
            <a:r>
              <a:rPr lang="en-US" altLang="zh-CN" sz="1200" b="0" i="0" kern="1200">
                <a:solidFill>
                  <a:schemeClr val="tx1"/>
                </a:solidFill>
                <a:effectLst/>
                <a:latin typeface="+mn-lt"/>
                <a:ea typeface="+mn-ea"/>
                <a:cs typeface="+mn-cs"/>
              </a:rPr>
              <a:t>ConcreteClass</a:t>
            </a:r>
            <a:r>
              <a:rPr lang="zh-CN" altLang="en-US" sz="1200" b="0" i="0" kern="1200">
                <a:solidFill>
                  <a:schemeClr val="tx1"/>
                </a:solidFill>
                <a:effectLst/>
                <a:latin typeface="+mn-lt"/>
                <a:ea typeface="+mn-ea"/>
                <a:cs typeface="+mn-cs"/>
              </a:rPr>
              <a:t>实现了</a:t>
            </a:r>
            <a:r>
              <a:rPr lang="en-US" altLang="zh-CN" sz="1200" b="0" i="0" kern="1200">
                <a:solidFill>
                  <a:schemeClr val="tx1"/>
                </a:solidFill>
                <a:effectLst/>
                <a:latin typeface="+mn-lt"/>
                <a:ea typeface="+mn-ea"/>
                <a:cs typeface="+mn-cs"/>
              </a:rPr>
              <a:t>PrimitiveOperation</a:t>
            </a:r>
            <a:r>
              <a:rPr lang="zh-CN" altLang="en-US" sz="1200" b="0" i="0" kern="1200">
                <a:solidFill>
                  <a:schemeClr val="tx1"/>
                </a:solidFill>
                <a:effectLst/>
                <a:latin typeface="+mn-lt"/>
                <a:ea typeface="+mn-ea"/>
                <a:cs typeface="+mn-cs"/>
              </a:rPr>
              <a:t>以完成算法中与特定子类相关的步骤</a:t>
            </a: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200</a:t>
            </a:fld>
            <a:endParaRPr lang="zh-CN" altLang="en-US"/>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a:t>//</a:t>
            </a:r>
            <a:r>
              <a:rPr lang="zh-CN" altLang="en-US">
                <a:latin typeface="Arial" pitchFamily="34" charset="0"/>
                <a:cs typeface="Arial" pitchFamily="34" charset="0"/>
              </a:rPr>
              <a:t>思路分析和图解</a:t>
            </a:r>
            <a:r>
              <a:rPr lang="en-US" altLang="zh-CN">
                <a:latin typeface="Arial" pitchFamily="34" charset="0"/>
                <a:cs typeface="Arial" pitchFamily="34" charset="0"/>
              </a:rPr>
              <a:t>(</a:t>
            </a:r>
            <a:r>
              <a:rPr lang="zh-CN" altLang="en-US">
                <a:latin typeface="Arial" pitchFamily="34" charset="0"/>
                <a:cs typeface="Arial" pitchFamily="34" charset="0"/>
              </a:rPr>
              <a:t>类图</a:t>
            </a:r>
            <a:r>
              <a:rPr lang="en-US" altLang="zh-CN">
                <a:latin typeface="Arial" pitchFamily="34" charset="0"/>
                <a:cs typeface="Arial" pitchFamily="34" charset="0"/>
              </a:rPr>
              <a:t>) 【</a:t>
            </a:r>
            <a:r>
              <a:rPr lang="zh-CN" altLang="en-US">
                <a:latin typeface="Arial" pitchFamily="34" charset="0"/>
                <a:cs typeface="Arial" pitchFamily="34" charset="0"/>
              </a:rPr>
              <a:t>使用</a:t>
            </a:r>
            <a:r>
              <a:rPr lang="en-US" altLang="zh-CN">
                <a:latin typeface="Arial" pitchFamily="34" charset="0"/>
                <a:cs typeface="Arial" pitchFamily="34" charset="0"/>
              </a:rPr>
              <a:t>eclipse</a:t>
            </a:r>
            <a:r>
              <a:rPr lang="en-US" altLang="zh-CN" baseline="0">
                <a:latin typeface="Arial" pitchFamily="34" charset="0"/>
                <a:cs typeface="Arial" pitchFamily="34" charset="0"/>
              </a:rPr>
              <a:t> </a:t>
            </a:r>
            <a:r>
              <a:rPr lang="zh-CN" altLang="en-US" baseline="0">
                <a:latin typeface="Arial" pitchFamily="34" charset="0"/>
                <a:cs typeface="Arial" pitchFamily="34" charset="0"/>
              </a:rPr>
              <a:t>的</a:t>
            </a:r>
            <a:r>
              <a:rPr lang="en-US" altLang="zh-CN" baseline="0">
                <a:latin typeface="Arial" pitchFamily="34" charset="0"/>
                <a:cs typeface="Arial" pitchFamily="34" charset="0"/>
              </a:rPr>
              <a:t>UML</a:t>
            </a:r>
            <a:r>
              <a:rPr lang="zh-CN" altLang="en-US" baseline="0">
                <a:latin typeface="Arial" pitchFamily="34" charset="0"/>
                <a:cs typeface="Arial" pitchFamily="34" charset="0"/>
              </a:rPr>
              <a:t>插件来画出即可</a:t>
            </a:r>
            <a:r>
              <a:rPr lang="en-US" altLang="zh-CN">
                <a:latin typeface="Arial" pitchFamily="34" charset="0"/>
                <a:cs typeface="Arial" pitchFamily="34" charset="0"/>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t> </a:t>
            </a: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201</a:t>
            </a:fld>
            <a:endParaRPr lang="zh-CN" altLang="en-US"/>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202</a:t>
            </a:fld>
            <a:endParaRPr lang="zh-CN" altLang="en-US"/>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a:t>说明</a:t>
            </a:r>
            <a:r>
              <a:rPr lang="en-US" altLang="zh-CN"/>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t>1)</a:t>
            </a:r>
            <a:r>
              <a:rPr lang="zh-CN" altLang="en-US" sz="1200" b="0" i="0" kern="1200">
                <a:solidFill>
                  <a:schemeClr val="tx1"/>
                </a:solidFill>
                <a:effectLst/>
                <a:latin typeface="+mn-lt"/>
                <a:ea typeface="+mn-ea"/>
                <a:cs typeface="+mn-cs"/>
              </a:rPr>
              <a:t>接口</a:t>
            </a:r>
            <a:r>
              <a:rPr lang="en-US" altLang="zh-CN" sz="1200" b="0" i="0" kern="1200">
                <a:solidFill>
                  <a:schemeClr val="tx1"/>
                </a:solidFill>
                <a:effectLst/>
                <a:latin typeface="+mn-lt"/>
                <a:ea typeface="+mn-ea"/>
                <a:cs typeface="+mn-cs"/>
              </a:rPr>
              <a:t>ConfigurableApplicationContext</a:t>
            </a:r>
            <a:r>
              <a:rPr lang="zh-CN" altLang="en-US" sz="1200" b="0" i="0" kern="1200">
                <a:solidFill>
                  <a:schemeClr val="tx1"/>
                </a:solidFill>
                <a:effectLst/>
                <a:latin typeface="+mn-lt"/>
                <a:ea typeface="+mn-ea"/>
                <a:cs typeface="+mn-cs"/>
              </a:rPr>
              <a:t>，声明模板方法</a:t>
            </a:r>
            <a:r>
              <a:rPr lang="en-US" altLang="zh-CN" sz="1200" b="0" i="0" kern="1200">
                <a:solidFill>
                  <a:schemeClr val="tx1"/>
                </a:solidFill>
                <a:effectLst/>
                <a:latin typeface="+mn-lt"/>
                <a:ea typeface="+mn-ea"/>
                <a:cs typeface="+mn-cs"/>
              </a:rPr>
              <a:t>refresh</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a:solidFill>
                  <a:schemeClr val="tx1"/>
                </a:solidFill>
                <a:effectLst/>
                <a:latin typeface="+mn-lt"/>
                <a:ea typeface="+mn-ea"/>
                <a:cs typeface="+mn-cs"/>
              </a:rPr>
              <a:t>2)</a:t>
            </a:r>
            <a:r>
              <a:rPr lang="zh-CN" altLang="en-US" sz="1200" b="0" i="0" kern="1200">
                <a:solidFill>
                  <a:schemeClr val="tx1"/>
                </a:solidFill>
                <a:effectLst/>
                <a:latin typeface="+mn-lt"/>
                <a:ea typeface="+mn-ea"/>
                <a:cs typeface="+mn-cs"/>
              </a:rPr>
              <a:t>抽象类</a:t>
            </a:r>
            <a:r>
              <a:rPr lang="en-US" altLang="zh-CN" sz="1200" b="0" i="0" kern="1200">
                <a:solidFill>
                  <a:schemeClr val="tx1"/>
                </a:solidFill>
                <a:effectLst/>
                <a:latin typeface="+mn-lt"/>
                <a:ea typeface="+mn-ea"/>
                <a:cs typeface="+mn-cs"/>
              </a:rPr>
              <a:t>AbstractApplicationContext</a:t>
            </a:r>
            <a:r>
              <a:rPr lang="zh-CN" altLang="en-US" sz="1200" b="0" i="0" kern="1200">
                <a:solidFill>
                  <a:schemeClr val="tx1"/>
                </a:solidFill>
                <a:effectLst/>
                <a:latin typeface="+mn-lt"/>
                <a:ea typeface="+mn-ea"/>
                <a:cs typeface="+mn-cs"/>
              </a:rPr>
              <a:t>实现了接口，主要实现了模板方法</a:t>
            </a:r>
            <a:r>
              <a:rPr lang="en-US" altLang="zh-CN" sz="1200" b="0" i="0" kern="1200">
                <a:solidFill>
                  <a:schemeClr val="tx1"/>
                </a:solidFill>
                <a:effectLst/>
                <a:latin typeface="+mn-lt"/>
                <a:ea typeface="+mn-ea"/>
                <a:cs typeface="+mn-cs"/>
              </a:rPr>
              <a:t>refresh</a:t>
            </a:r>
            <a:r>
              <a:rPr lang="zh-CN" altLang="en-US" sz="1200" b="0" i="0" kern="1200">
                <a:solidFill>
                  <a:schemeClr val="tx1"/>
                </a:solidFill>
                <a:effectLst/>
                <a:latin typeface="+mn-lt"/>
                <a:ea typeface="+mn-ea"/>
                <a:cs typeface="+mn-cs"/>
              </a:rPr>
              <a:t>（这个方法很重要，是各种</a:t>
            </a:r>
            <a:r>
              <a:rPr lang="en-US" altLang="zh-CN" sz="1200" b="0" i="0" kern="1200">
                <a:solidFill>
                  <a:schemeClr val="tx1"/>
                </a:solidFill>
                <a:effectLst/>
                <a:latin typeface="+mn-lt"/>
                <a:ea typeface="+mn-ea"/>
                <a:cs typeface="+mn-cs"/>
              </a:rPr>
              <a:t>IOC</a:t>
            </a:r>
            <a:r>
              <a:rPr lang="zh-CN" altLang="en-US" sz="1200" b="0" i="0" kern="1200">
                <a:solidFill>
                  <a:schemeClr val="tx1"/>
                </a:solidFill>
                <a:effectLst/>
                <a:latin typeface="+mn-lt"/>
                <a:ea typeface="+mn-ea"/>
                <a:cs typeface="+mn-cs"/>
              </a:rPr>
              <a:t>容器初始化的入口）的逻辑</a:t>
            </a:r>
            <a:endParaRPr lang="en-US" altLang="zh-CN" sz="1200" b="0" i="0"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a:solidFill>
                  <a:schemeClr val="tx1"/>
                </a:solidFill>
                <a:effectLst/>
                <a:latin typeface="+mn-lt"/>
                <a:ea typeface="+mn-ea"/>
                <a:cs typeface="+mn-cs"/>
              </a:rPr>
              <a:t>//refresh </a:t>
            </a:r>
            <a:r>
              <a:rPr lang="zh-CN" altLang="en-US" sz="1200" b="0" i="0" kern="1200">
                <a:solidFill>
                  <a:schemeClr val="tx1"/>
                </a:solidFill>
                <a:effectLst/>
                <a:latin typeface="+mn-lt"/>
                <a:ea typeface="+mn-ea"/>
                <a:cs typeface="+mn-cs"/>
              </a:rPr>
              <a:t>方法 中 最主要有一个方法</a:t>
            </a:r>
            <a:r>
              <a:rPr lang="en-US" altLang="zh-CN" sz="1200" b="0" i="0" kern="1200">
                <a:solidFill>
                  <a:schemeClr val="tx1"/>
                </a:solidFill>
                <a:effectLst/>
                <a:latin typeface="+mn-lt"/>
                <a:ea typeface="+mn-ea"/>
                <a:cs typeface="+mn-cs"/>
              </a:rPr>
              <a:t>obtainFreshBeanFactory,</a:t>
            </a:r>
            <a:r>
              <a:rPr lang="en-US" altLang="zh-CN" sz="1200" b="0" i="0" kern="1200" baseline="0">
                <a:solidFill>
                  <a:schemeClr val="tx1"/>
                </a:solidFill>
                <a:effectLst/>
                <a:latin typeface="+mn-lt"/>
                <a:ea typeface="+mn-ea"/>
                <a:cs typeface="+mn-cs"/>
              </a:rPr>
              <a:t> </a:t>
            </a:r>
            <a:r>
              <a:rPr lang="zh-CN" altLang="en-US" sz="1200" b="0" i="0" kern="1200" baseline="0">
                <a:solidFill>
                  <a:schemeClr val="tx1"/>
                </a:solidFill>
                <a:effectLst/>
                <a:latin typeface="+mn-lt"/>
                <a:ea typeface="+mn-ea"/>
                <a:cs typeface="+mn-cs"/>
              </a:rPr>
              <a:t>该方法中 有两个抽象方法（</a:t>
            </a:r>
            <a:r>
              <a:rPr lang="en-US" altLang="zh-CN" sz="1200" b="1">
                <a:solidFill>
                  <a:srgbClr val="0070C0"/>
                </a:solidFill>
              </a:rPr>
              <a:t>refreshBeanFactory</a:t>
            </a:r>
            <a:r>
              <a:rPr lang="zh-CN" altLang="en-US" sz="1200" b="1">
                <a:solidFill>
                  <a:srgbClr val="0070C0"/>
                </a:solidFill>
              </a:rPr>
              <a:t>、</a:t>
            </a:r>
            <a:r>
              <a:rPr lang="en-US" altLang="zh-CN" sz="1200" b="1">
                <a:solidFill>
                  <a:srgbClr val="0070C0"/>
                </a:solidFill>
              </a:rPr>
              <a:t>getBeanFactory</a:t>
            </a:r>
            <a:r>
              <a:rPr lang="zh-CN" altLang="en-US" sz="1200" b="0" i="0" kern="1200" baseline="0">
                <a:solidFill>
                  <a:schemeClr val="tx1"/>
                </a:solidFill>
                <a:effectLst/>
                <a:latin typeface="+mn-lt"/>
                <a:ea typeface="+mn-ea"/>
                <a:cs typeface="+mn-cs"/>
              </a:rPr>
              <a:t>） </a:t>
            </a:r>
            <a:r>
              <a:rPr lang="en-US" altLang="zh-CN" sz="1200" b="0" i="0" kern="1200" baseline="0">
                <a:solidFill>
                  <a:schemeClr val="tx1"/>
                </a:solidFill>
                <a:effectLst/>
                <a:latin typeface="+mn-lt"/>
                <a:ea typeface="+mn-ea"/>
                <a:cs typeface="+mn-cs"/>
              </a:rPr>
              <a:t>, </a:t>
            </a:r>
            <a:r>
              <a:rPr lang="zh-CN" altLang="en-US" sz="1200" b="0" i="0" kern="1200" baseline="0">
                <a:solidFill>
                  <a:schemeClr val="tx1"/>
                </a:solidFill>
                <a:effectLst/>
                <a:latin typeface="+mn-lt"/>
                <a:ea typeface="+mn-ea"/>
                <a:cs typeface="+mn-cs"/>
              </a:rPr>
              <a:t>这样</a:t>
            </a:r>
            <a:r>
              <a:rPr lang="zh-CN" altLang="en-US" sz="1200" b="0" i="0" kern="1200">
                <a:solidFill>
                  <a:schemeClr val="tx1"/>
                </a:solidFill>
                <a:effectLst/>
                <a:latin typeface="+mn-lt"/>
                <a:ea typeface="+mn-ea"/>
                <a:cs typeface="+mn-cs"/>
              </a:rPr>
              <a:t>具体要取那种</a:t>
            </a:r>
            <a:r>
              <a:rPr lang="en-US" altLang="zh-CN" sz="1200" b="0" i="0" kern="1200">
                <a:solidFill>
                  <a:schemeClr val="tx1"/>
                </a:solidFill>
                <a:effectLst/>
                <a:latin typeface="+mn-lt"/>
                <a:ea typeface="+mn-ea"/>
                <a:cs typeface="+mn-cs"/>
              </a:rPr>
              <a:t>BeanFactory</a:t>
            </a:r>
            <a:r>
              <a:rPr lang="zh-CN" altLang="en-US" sz="1200" b="0" i="0" kern="1200">
                <a:solidFill>
                  <a:schemeClr val="tx1"/>
                </a:solidFill>
                <a:effectLst/>
                <a:latin typeface="+mn-lt"/>
                <a:ea typeface="+mn-ea"/>
                <a:cs typeface="+mn-cs"/>
              </a:rPr>
              <a:t>容器的决定权交给了子类</a:t>
            </a:r>
            <a:endParaRPr lang="en-US" altLang="zh-CN" sz="1200" b="0" i="0" kern="1200" baseline="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baseline="0">
                <a:solidFill>
                  <a:schemeClr val="tx1"/>
                </a:solidFill>
                <a:effectLst/>
                <a:latin typeface="+mn-lt"/>
                <a:ea typeface="+mn-ea"/>
                <a:cs typeface="+mn-cs"/>
              </a:rPr>
              <a:t>//refresh </a:t>
            </a:r>
            <a:r>
              <a:rPr lang="zh-CN" altLang="en-US" sz="1200" b="0" i="0" kern="1200" baseline="0">
                <a:solidFill>
                  <a:schemeClr val="tx1"/>
                </a:solidFill>
                <a:effectLst/>
                <a:latin typeface="+mn-lt"/>
                <a:ea typeface="+mn-ea"/>
                <a:cs typeface="+mn-cs"/>
              </a:rPr>
              <a:t>还有 </a:t>
            </a:r>
            <a:r>
              <a:rPr lang="zh-CN" altLang="en-US" sz="1200" b="0" i="0" kern="1200">
                <a:solidFill>
                  <a:schemeClr val="tx1"/>
                </a:solidFill>
                <a:effectLst/>
                <a:latin typeface="+mn-lt"/>
                <a:ea typeface="+mn-ea"/>
                <a:cs typeface="+mn-cs"/>
              </a:rPr>
              <a:t>两个钩子方法</a:t>
            </a:r>
            <a:r>
              <a:rPr lang="en-US" altLang="zh-CN" sz="1200" b="0" i="0" kern="1200">
                <a:solidFill>
                  <a:schemeClr val="tx1"/>
                </a:solidFill>
                <a:effectLst/>
                <a:latin typeface="+mn-lt"/>
                <a:ea typeface="+mn-ea"/>
                <a:cs typeface="+mn-cs"/>
              </a:rPr>
              <a:t>postProcessBeanFactory</a:t>
            </a:r>
            <a:r>
              <a:rPr lang="zh-CN" altLang="en-US" sz="1200" b="0" i="0" kern="1200">
                <a:solidFill>
                  <a:schemeClr val="tx1"/>
                </a:solidFill>
                <a:effectLst/>
                <a:latin typeface="+mn-lt"/>
                <a:ea typeface="+mn-ea"/>
                <a:cs typeface="+mn-cs"/>
              </a:rPr>
              <a:t>和</a:t>
            </a:r>
            <a:r>
              <a:rPr lang="en-US" altLang="zh-CN" sz="1200" b="0" i="0" kern="1200">
                <a:solidFill>
                  <a:schemeClr val="tx1"/>
                </a:solidFill>
                <a:effectLst/>
                <a:latin typeface="+mn-lt"/>
                <a:ea typeface="+mn-ea"/>
                <a:cs typeface="+mn-cs"/>
              </a:rPr>
              <a:t>onRefresh</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a:solidFill>
                  <a:schemeClr val="tx1"/>
                </a:solidFill>
                <a:effectLst/>
                <a:latin typeface="+mn-lt"/>
                <a:ea typeface="+mn-ea"/>
                <a:cs typeface="+mn-cs"/>
              </a:rPr>
              <a:t>3)</a:t>
            </a:r>
            <a:r>
              <a:rPr lang="zh-CN" altLang="en-US" sz="1200" b="0" i="0" kern="1200">
                <a:solidFill>
                  <a:schemeClr val="tx1"/>
                </a:solidFill>
                <a:effectLst/>
                <a:latin typeface="+mn-lt"/>
                <a:ea typeface="+mn-ea"/>
                <a:cs typeface="+mn-cs"/>
              </a:rPr>
              <a:t>具体实现的子类，实现了抽象方法</a:t>
            </a:r>
            <a:r>
              <a:rPr lang="en-US" altLang="zh-CN" sz="1200" b="0" i="0" kern="1200">
                <a:solidFill>
                  <a:schemeClr val="tx1"/>
                </a:solidFill>
                <a:effectLst/>
                <a:latin typeface="+mn-lt"/>
                <a:ea typeface="+mn-ea"/>
                <a:cs typeface="+mn-cs"/>
              </a:rPr>
              <a:t>getBeanFactory</a:t>
            </a:r>
            <a:r>
              <a:rPr lang="zh-CN" altLang="en-US" sz="1200" b="0" i="0" kern="1200">
                <a:solidFill>
                  <a:schemeClr val="tx1"/>
                </a:solidFill>
                <a:effectLst/>
                <a:latin typeface="+mn-lt"/>
                <a:ea typeface="+mn-ea"/>
                <a:cs typeface="+mn-cs"/>
              </a:rPr>
              <a:t>的子类有</a:t>
            </a:r>
            <a:r>
              <a:rPr lang="en-US" altLang="zh-CN" sz="1200" b="0" i="0" kern="1200">
                <a:solidFill>
                  <a:schemeClr val="tx1"/>
                </a:solidFill>
                <a:effectLst/>
                <a:latin typeface="+mn-lt"/>
                <a:ea typeface="+mn-ea"/>
                <a:cs typeface="+mn-cs"/>
              </a:rPr>
              <a:t>AbstractRefreshableApplicationContext</a:t>
            </a:r>
            <a:r>
              <a:rPr lang="zh-CN" altLang="en-US" sz="1200" b="0" i="0" kern="1200">
                <a:solidFill>
                  <a:schemeClr val="tx1"/>
                </a:solidFill>
                <a:effectLst/>
                <a:latin typeface="+mn-lt"/>
                <a:ea typeface="+mn-ea"/>
                <a:cs typeface="+mn-cs"/>
              </a:rPr>
              <a:t>（它还有子类）</a:t>
            </a:r>
            <a:endParaRPr lang="en-US" altLang="zh-CN" sz="1200" b="0" i="0"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a:solidFill>
                  <a:schemeClr val="tx1"/>
                </a:solidFill>
                <a:effectLst/>
                <a:latin typeface="+mn-lt"/>
                <a:ea typeface="+mn-ea"/>
                <a:cs typeface="+mn-cs"/>
              </a:rPr>
              <a:t>和 </a:t>
            </a:r>
            <a:r>
              <a:rPr lang="en-US" altLang="zh-CN"/>
              <a:t>GenericApplicationContext  </a:t>
            </a: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203</a:t>
            </a:fld>
            <a:endParaRPr lang="zh-CN" altLang="en-US"/>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204</a:t>
            </a:fld>
            <a:endParaRPr lang="zh-CN" altLang="en-US"/>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205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206</a:t>
            </a:fld>
            <a:endParaRPr lang="zh-CN" altLang="en-US"/>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207</a:t>
            </a:fld>
            <a:endParaRPr lang="zh-CN" altLang="en-US"/>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a:p>
          <a:p>
            <a:pPr marL="228600" indent="-228600">
              <a:buAutoNum type="arabicParenR"/>
            </a:pPr>
            <a:r>
              <a:rPr lang="en-US" altLang="zh-CN" sz="1200" b="0" i="0" kern="1200">
                <a:solidFill>
                  <a:schemeClr val="tx1"/>
                </a:solidFill>
                <a:effectLst/>
                <a:latin typeface="+mn-lt"/>
                <a:ea typeface="+mn-ea"/>
                <a:cs typeface="+mn-cs"/>
              </a:rPr>
              <a:t>Invoker</a:t>
            </a:r>
            <a:r>
              <a:rPr lang="zh-CN" altLang="en-US" sz="1200" b="0" i="0" kern="1200">
                <a:solidFill>
                  <a:schemeClr val="tx1"/>
                </a:solidFill>
                <a:effectLst/>
                <a:latin typeface="+mn-lt"/>
                <a:ea typeface="+mn-ea"/>
                <a:cs typeface="+mn-cs"/>
              </a:rPr>
              <a:t>是调用者角色，要求该命令执行这个请求；</a:t>
            </a:r>
            <a:endParaRPr lang="en-US" altLang="zh-CN" sz="1200" b="0" i="0" kern="1200">
              <a:solidFill>
                <a:schemeClr val="tx1"/>
              </a:solidFill>
              <a:effectLst/>
              <a:latin typeface="+mn-lt"/>
              <a:ea typeface="+mn-ea"/>
              <a:cs typeface="+mn-cs"/>
            </a:endParaRPr>
          </a:p>
          <a:p>
            <a:pPr marL="228600" indent="-228600">
              <a:buAutoNum type="arabicParenR"/>
            </a:pPr>
            <a:r>
              <a:rPr lang="en-US" altLang="zh-CN" sz="1200" b="0" i="0" kern="1200">
                <a:solidFill>
                  <a:schemeClr val="tx1"/>
                </a:solidFill>
                <a:effectLst/>
                <a:latin typeface="+mn-lt"/>
                <a:ea typeface="+mn-ea"/>
                <a:cs typeface="+mn-cs"/>
              </a:rPr>
              <a:t>Command</a:t>
            </a:r>
            <a:r>
              <a:rPr lang="zh-CN" altLang="en-US" sz="1200" b="0" i="0" kern="1200">
                <a:solidFill>
                  <a:schemeClr val="tx1"/>
                </a:solidFill>
                <a:effectLst/>
                <a:latin typeface="+mn-lt"/>
                <a:ea typeface="+mn-ea"/>
                <a:cs typeface="+mn-cs"/>
              </a:rPr>
              <a:t>是命令角色，需要执行的所有命令都在这里声明，可以是接口或抽象类；</a:t>
            </a:r>
            <a:endParaRPr lang="en-US" altLang="zh-CN" sz="1200" b="0" i="0" kern="1200">
              <a:solidFill>
                <a:schemeClr val="tx1"/>
              </a:solidFill>
              <a:effectLst/>
              <a:latin typeface="+mn-lt"/>
              <a:ea typeface="+mn-ea"/>
              <a:cs typeface="+mn-cs"/>
            </a:endParaRPr>
          </a:p>
          <a:p>
            <a:pPr marL="228600" indent="-228600">
              <a:buAutoNum type="arabicParenR"/>
            </a:pPr>
            <a:r>
              <a:rPr lang="en-US" altLang="zh-CN" sz="1200" b="0" i="0" kern="1200">
                <a:solidFill>
                  <a:schemeClr val="tx1"/>
                </a:solidFill>
                <a:effectLst/>
                <a:latin typeface="+mn-lt"/>
                <a:ea typeface="+mn-ea"/>
                <a:cs typeface="+mn-cs"/>
              </a:rPr>
              <a:t>Receiver</a:t>
            </a:r>
            <a:r>
              <a:rPr lang="zh-CN" altLang="en-US" sz="1200" b="0" i="0" kern="1200">
                <a:solidFill>
                  <a:schemeClr val="tx1"/>
                </a:solidFill>
                <a:effectLst/>
                <a:latin typeface="+mn-lt"/>
                <a:ea typeface="+mn-ea"/>
                <a:cs typeface="+mn-cs"/>
              </a:rPr>
              <a:t>是接收者角色，知道如何实施与执行一个请求相关的操作，任何类都可能作为一个接收者；</a:t>
            </a:r>
            <a:endParaRPr lang="en-US" altLang="zh-CN" sz="1200" b="0" i="0" kern="1200">
              <a:solidFill>
                <a:schemeClr val="tx1"/>
              </a:solidFill>
              <a:effectLst/>
              <a:latin typeface="+mn-lt"/>
              <a:ea typeface="+mn-ea"/>
              <a:cs typeface="+mn-cs"/>
            </a:endParaRPr>
          </a:p>
          <a:p>
            <a:pPr marL="228600" indent="-228600">
              <a:buAutoNum type="arabicParenR"/>
            </a:pPr>
            <a:r>
              <a:rPr lang="en-US" altLang="zh-CN" sz="1200" b="0" i="0" kern="1200">
                <a:solidFill>
                  <a:schemeClr val="tx1"/>
                </a:solidFill>
                <a:effectLst/>
                <a:latin typeface="+mn-lt"/>
                <a:ea typeface="+mn-ea"/>
                <a:cs typeface="+mn-cs"/>
              </a:rPr>
              <a:t>ConcreteCommand</a:t>
            </a:r>
            <a:r>
              <a:rPr lang="zh-CN" altLang="en-US" sz="1200" b="0" i="0" kern="1200">
                <a:solidFill>
                  <a:schemeClr val="tx1"/>
                </a:solidFill>
                <a:effectLst/>
                <a:latin typeface="+mn-lt"/>
                <a:ea typeface="+mn-ea"/>
                <a:cs typeface="+mn-cs"/>
              </a:rPr>
              <a:t>将一个接收者对象绑定与一个动作，调用接收者相应的操作，以实现</a:t>
            </a:r>
            <a:r>
              <a:rPr lang="en-US" altLang="zh-CN" sz="1200" b="0" i="0" kern="1200">
                <a:solidFill>
                  <a:schemeClr val="tx1"/>
                </a:solidFill>
                <a:effectLst/>
                <a:latin typeface="+mn-lt"/>
                <a:ea typeface="+mn-ea"/>
                <a:cs typeface="+mn-cs"/>
              </a:rPr>
              <a:t>Execute</a:t>
            </a:r>
            <a:r>
              <a:rPr lang="zh-CN" altLang="en-US" sz="1200" b="0" i="0" kern="1200">
                <a:solidFill>
                  <a:schemeClr val="tx1"/>
                </a:solidFill>
                <a:effectLst/>
                <a:latin typeface="+mn-lt"/>
                <a:ea typeface="+mn-ea"/>
                <a:cs typeface="+mn-cs"/>
              </a:rPr>
              <a:t>。</a:t>
            </a:r>
            <a:endParaRPr lang="en-US" altLang="zh-CN" sz="1200" b="0" i="0" kern="1200">
              <a:solidFill>
                <a:schemeClr val="tx1"/>
              </a:solidFill>
              <a:effectLst/>
              <a:latin typeface="+mn-lt"/>
              <a:ea typeface="+mn-ea"/>
              <a:cs typeface="+mn-cs"/>
            </a:endParaRPr>
          </a:p>
          <a:p>
            <a:pPr marL="228600" indent="-228600">
              <a:buAutoNum type="arabicParenR"/>
            </a:pPr>
            <a:endParaRPr lang="en-US" altLang="zh-CN" sz="1200" b="0" i="0" kern="1200">
              <a:solidFill>
                <a:schemeClr val="tx1"/>
              </a:solidFill>
              <a:effectLst/>
              <a:latin typeface="+mn-lt"/>
              <a:ea typeface="+mn-ea"/>
              <a:cs typeface="+mn-cs"/>
            </a:endParaRPr>
          </a:p>
          <a:p>
            <a:pPr marL="228600" indent="-228600">
              <a:buAutoNum type="arabicParenR"/>
            </a:pPr>
            <a:endParaRPr lang="en-US" altLang="zh-CN" sz="1200" b="0" i="0" kern="1200">
              <a:solidFill>
                <a:schemeClr val="tx1"/>
              </a:solidFill>
              <a:effectLst/>
              <a:latin typeface="+mn-lt"/>
              <a:ea typeface="+mn-ea"/>
              <a:cs typeface="+mn-cs"/>
            </a:endParaRPr>
          </a:p>
          <a:p>
            <a:pPr marL="0" indent="0">
              <a:buNone/>
            </a:pPr>
            <a:r>
              <a:rPr lang="zh-CN" altLang="en-US" sz="1200" b="0" i="0" kern="1200">
                <a:solidFill>
                  <a:schemeClr val="tx1"/>
                </a:solidFill>
                <a:effectLst/>
                <a:latin typeface="+mn-lt"/>
                <a:ea typeface="+mn-ea"/>
                <a:cs typeface="+mn-cs"/>
              </a:rPr>
              <a:t>通俗易懂的理解：</a:t>
            </a:r>
            <a:endParaRPr lang="en-US" altLang="zh-CN" sz="1200" b="0" i="0"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latin typeface="Arial" pitchFamily="34" charset="0"/>
                <a:cs typeface="Arial" pitchFamily="34" charset="0"/>
              </a:rPr>
              <a:t>通俗易懂的理解：将军发布命令，士兵去执行。其中有几个角色：将军（命令发布者）、士兵（命令的具体执行者）、命令</a:t>
            </a:r>
            <a:r>
              <a:rPr lang="en-US" altLang="zh-CN">
                <a:latin typeface="Arial" pitchFamily="34" charset="0"/>
                <a:cs typeface="Arial" pitchFamily="34" charset="0"/>
              </a:rPr>
              <a:t>(</a:t>
            </a:r>
            <a:r>
              <a:rPr lang="zh-CN" altLang="en-US">
                <a:latin typeface="Arial" pitchFamily="34" charset="0"/>
                <a:cs typeface="Arial" pitchFamily="34" charset="0"/>
              </a:rPr>
              <a:t>连接将军和士兵</a:t>
            </a:r>
            <a:r>
              <a:rPr lang="en-US" altLang="zh-CN">
                <a:latin typeface="Arial" pitchFamily="34" charset="0"/>
                <a:cs typeface="Arial" pitchFamily="34" charset="0"/>
              </a:rPr>
              <a:t>)</a:t>
            </a:r>
            <a:r>
              <a:rPr lang="zh-CN" altLang="en-US">
                <a:latin typeface="Arial" pitchFamily="34" charset="0"/>
                <a:cs typeface="Arial" pitchFamily="34" charset="0"/>
              </a:rPr>
              <a:t>。</a:t>
            </a:r>
            <a:br>
              <a:rPr lang="zh-CN" altLang="en-US">
                <a:latin typeface="Arial" pitchFamily="34" charset="0"/>
                <a:cs typeface="Arial" pitchFamily="34" charset="0"/>
              </a:rPr>
            </a:br>
            <a:r>
              <a:rPr lang="en-US" altLang="zh-CN">
                <a:latin typeface="Arial" pitchFamily="34" charset="0"/>
                <a:cs typeface="Arial" pitchFamily="34" charset="0"/>
              </a:rPr>
              <a:t>Invoker</a:t>
            </a:r>
            <a:r>
              <a:rPr lang="zh-CN" altLang="en-US">
                <a:latin typeface="Arial" pitchFamily="34" charset="0"/>
                <a:cs typeface="Arial" pitchFamily="34" charset="0"/>
              </a:rPr>
              <a:t>是调用者（将军），</a:t>
            </a:r>
            <a:r>
              <a:rPr lang="en-US" altLang="zh-CN">
                <a:latin typeface="Arial" pitchFamily="34" charset="0"/>
                <a:cs typeface="Arial" pitchFamily="34" charset="0"/>
              </a:rPr>
              <a:t>Receiver</a:t>
            </a:r>
            <a:r>
              <a:rPr lang="zh-CN" altLang="en-US">
                <a:latin typeface="Arial" pitchFamily="34" charset="0"/>
                <a:cs typeface="Arial" pitchFamily="34" charset="0"/>
              </a:rPr>
              <a:t>是被调用者（士兵），</a:t>
            </a:r>
            <a:r>
              <a:rPr lang="en-US" altLang="zh-CN">
                <a:latin typeface="Arial" pitchFamily="34" charset="0"/>
                <a:cs typeface="Arial" pitchFamily="34" charset="0"/>
              </a:rPr>
              <a:t>MyCommand</a:t>
            </a:r>
            <a:r>
              <a:rPr lang="zh-CN" altLang="en-US">
                <a:latin typeface="Arial" pitchFamily="34" charset="0"/>
                <a:cs typeface="Arial" pitchFamily="34" charset="0"/>
              </a:rPr>
              <a:t>是命令，实现了</a:t>
            </a:r>
            <a:r>
              <a:rPr lang="en-US" altLang="zh-CN">
                <a:latin typeface="Arial" pitchFamily="34" charset="0"/>
                <a:cs typeface="Arial" pitchFamily="34" charset="0"/>
              </a:rPr>
              <a:t>Command</a:t>
            </a:r>
            <a:r>
              <a:rPr lang="zh-CN" altLang="en-US">
                <a:latin typeface="Arial" pitchFamily="34" charset="0"/>
                <a:cs typeface="Arial" pitchFamily="34" charset="0"/>
              </a:rPr>
              <a:t>接口，持有接收对象</a:t>
            </a:r>
            <a:endParaRPr lang="en-US" altLang="zh-CN">
              <a:latin typeface="Arial" pitchFamily="34" charset="0"/>
              <a:cs typeface="Arial" pitchFamily="34" charset="0"/>
            </a:endParaRPr>
          </a:p>
          <a:p>
            <a:pPr marL="0" indent="0">
              <a:buNone/>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208</a:t>
            </a:fld>
            <a:endParaRPr lang="zh-CN" altLang="en-US"/>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a:latin typeface="Arial" pitchFamily="34" charset="0"/>
                <a:cs typeface="Arial" pitchFamily="34" charset="0"/>
              </a:rPr>
              <a:t>思路分析和图解</a:t>
            </a:r>
            <a:r>
              <a:rPr lang="en-US" altLang="zh-CN">
                <a:latin typeface="Arial" pitchFamily="34" charset="0"/>
                <a:cs typeface="Arial" pitchFamily="34" charset="0"/>
              </a:rPr>
              <a:t>(</a:t>
            </a:r>
            <a:r>
              <a:rPr lang="zh-CN" altLang="en-US">
                <a:latin typeface="Arial" pitchFamily="34" charset="0"/>
                <a:cs typeface="Arial" pitchFamily="34" charset="0"/>
              </a:rPr>
              <a:t>类图</a:t>
            </a:r>
            <a:r>
              <a:rPr lang="en-US" altLang="zh-CN">
                <a:latin typeface="Arial" pitchFamily="34" charset="0"/>
                <a:cs typeface="Arial" pitchFamily="34" charset="0"/>
              </a:rPr>
              <a:t>)</a:t>
            </a:r>
            <a:br>
              <a:rPr lang="en-US" altLang="zh-CN">
                <a:latin typeface="Arial" pitchFamily="34" charset="0"/>
                <a:cs typeface="Arial" pitchFamily="34" charset="0"/>
              </a:rPr>
            </a:br>
            <a:br>
              <a:rPr lang="en-US" altLang="zh-CN">
                <a:latin typeface="Arial" pitchFamily="34" charset="0"/>
                <a:cs typeface="Arial" pitchFamily="34" charset="0"/>
              </a:rPr>
            </a:br>
            <a:r>
              <a:rPr lang="zh-CN" altLang="en-US"/>
              <a:t>简化一下手机</a:t>
            </a:r>
            <a:r>
              <a:rPr lang="en-US" altLang="zh-CN"/>
              <a:t>app</a:t>
            </a:r>
            <a:r>
              <a:rPr lang="zh-CN" altLang="en-US"/>
              <a:t>，假如它的界面如下所示，我们可以设置每一行按键对应的电器，我们设置第一行按键为电灯的开关，第二行按键为电视开关。如图</a:t>
            </a:r>
            <a:r>
              <a:rPr lang="en-US" altLang="zh-CN"/>
              <a: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latin typeface="Arial" pitchFamily="34" charset="0"/>
                <a:cs typeface="Arial" pitchFamily="34" charset="0"/>
              </a:rPr>
              <a:t>类图：参考</a:t>
            </a:r>
            <a:r>
              <a:rPr lang="zh-CN" altLang="en-US" baseline="0">
                <a:latin typeface="Arial" pitchFamily="34" charset="0"/>
                <a:cs typeface="Arial" pitchFamily="34" charset="0"/>
              </a:rPr>
              <a:t> 文章   </a:t>
            </a:r>
            <a:r>
              <a:rPr lang="en-US" altLang="zh-CN" baseline="0">
                <a:latin typeface="Arial" pitchFamily="34" charset="0"/>
                <a:cs typeface="Arial" pitchFamily="34" charset="0"/>
              </a:rPr>
              <a:t>https://www.cnblogs.com/adamjwh/p/10923122.html [</a:t>
            </a:r>
            <a:r>
              <a:rPr lang="zh-CN" altLang="en-US" baseline="0">
                <a:latin typeface="Arial" pitchFamily="34" charset="0"/>
                <a:cs typeface="Arial" pitchFamily="34" charset="0"/>
              </a:rPr>
              <a:t>珊</a:t>
            </a:r>
            <a:r>
              <a:rPr lang="en-US" altLang="zh-CN" baseline="0">
                <a:latin typeface="Arial" pitchFamily="34" charset="0"/>
                <a:cs typeface="Arial" pitchFamily="34" charset="0"/>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a:latin typeface="Arial" pitchFamily="34" charset="0"/>
                <a:cs typeface="Arial" pitchFamily="34" charset="0"/>
              </a:rPr>
              <a:t>//</a:t>
            </a:r>
            <a:r>
              <a:rPr lang="zh-CN" altLang="en-US" baseline="0">
                <a:latin typeface="Arial" pitchFamily="34" charset="0"/>
                <a:cs typeface="Arial" pitchFamily="34" charset="0"/>
              </a:rPr>
              <a:t>家电项目不好的话，可以看 </a:t>
            </a:r>
            <a:r>
              <a:rPr lang="en-US" altLang="zh-CN" baseline="0">
                <a:latin typeface="Arial" pitchFamily="34" charset="0"/>
                <a:cs typeface="Arial" pitchFamily="34" charset="0"/>
              </a:rPr>
              <a:t>https://www.cnblogs.com/liaoweipeng/p/5693154.html </a:t>
            </a:r>
            <a:r>
              <a:rPr lang="zh-CN" altLang="en-US" baseline="0">
                <a:latin typeface="Arial" pitchFamily="34" charset="0"/>
                <a:cs typeface="Arial" pitchFamily="34" charset="0"/>
              </a:rPr>
              <a:t>的领导下命令完成任务</a:t>
            </a:r>
            <a:endParaRPr lang="en-US" altLang="zh-CN">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209</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342900" indent="-342900">
              <a:buAutoNum type="arabicParenR"/>
              <a:defRPr/>
            </a:pPr>
            <a:r>
              <a:rPr lang="zh-CN" altLang="en-US">
                <a:latin typeface="Arial" pitchFamily="34" charset="0"/>
                <a:cs typeface="Arial" pitchFamily="34" charset="0"/>
              </a:rPr>
              <a:t>请编程完成</a:t>
            </a:r>
            <a:r>
              <a:rPr lang="en-US" altLang="zh-CN">
                <a:latin typeface="Arial" pitchFamily="34" charset="0"/>
                <a:cs typeface="Arial" pitchFamily="34" charset="0"/>
              </a:rPr>
              <a:t>Person </a:t>
            </a:r>
            <a:r>
              <a:rPr lang="zh-CN" altLang="en-US">
                <a:latin typeface="Arial" pitchFamily="34" charset="0"/>
                <a:cs typeface="Arial" pitchFamily="34" charset="0"/>
              </a:rPr>
              <a:t>发送消息 的功能。</a:t>
            </a:r>
            <a:endParaRPr lang="en-US" altLang="zh-CN">
              <a:latin typeface="Arial" pitchFamily="34" charset="0"/>
              <a:cs typeface="Arial" pitchFamily="34" charset="0"/>
            </a:endParaRPr>
          </a:p>
          <a:p>
            <a:pPr marL="342900" indent="-342900">
              <a:buAutoNum type="arabicParenR"/>
              <a:defRPr/>
            </a:pPr>
            <a:r>
              <a:rPr lang="zh-CN" altLang="en-US">
                <a:latin typeface="Arial" pitchFamily="34" charset="0"/>
                <a:cs typeface="Arial" pitchFamily="34" charset="0"/>
              </a:rPr>
              <a:t>实现方案</a:t>
            </a:r>
            <a:r>
              <a:rPr lang="en-US" altLang="zh-CN">
                <a:latin typeface="Arial" pitchFamily="34" charset="0"/>
                <a:cs typeface="Arial" pitchFamily="34" charset="0"/>
              </a:rPr>
              <a:t>1 + </a:t>
            </a:r>
            <a:r>
              <a:rPr lang="zh-CN" altLang="en-US">
                <a:latin typeface="Arial" pitchFamily="34" charset="0"/>
                <a:cs typeface="Arial" pitchFamily="34" charset="0"/>
              </a:rPr>
              <a:t>分析说明 </a:t>
            </a:r>
            <a:r>
              <a:rPr lang="en-US" altLang="zh-CN">
                <a:latin typeface="Arial" pitchFamily="34" charset="0"/>
                <a:cs typeface="Arial" pitchFamily="34" charset="0"/>
              </a:rPr>
              <a:t>[</a:t>
            </a:r>
            <a:r>
              <a:rPr lang="zh-CN" altLang="en-US">
                <a:latin typeface="Arial" pitchFamily="34" charset="0"/>
                <a:cs typeface="Arial" pitchFamily="34" charset="0"/>
              </a:rPr>
              <a:t>分析在源代码中有说明：</a:t>
            </a:r>
            <a:r>
              <a:rPr lang="en-US" altLang="zh-CN">
                <a:latin typeface="Arial" pitchFamily="34" charset="0"/>
                <a:cs typeface="Arial" pitchFamily="34" charset="0"/>
              </a:rPr>
              <a:t>]</a:t>
            </a:r>
          </a:p>
          <a:p>
            <a:pPr marL="342900" indent="-342900">
              <a:buAutoNum type="arabicParenR"/>
              <a:defRPr/>
            </a:pPr>
            <a:r>
              <a:rPr lang="zh-CN" altLang="en-US">
                <a:latin typeface="Arial" pitchFamily="34" charset="0"/>
                <a:cs typeface="Arial" pitchFamily="34" charset="0"/>
              </a:rPr>
              <a:t>实现方案</a:t>
            </a:r>
            <a:r>
              <a:rPr lang="en-US" altLang="zh-CN">
                <a:latin typeface="Arial" pitchFamily="34" charset="0"/>
                <a:cs typeface="Arial" pitchFamily="34" charset="0"/>
              </a:rPr>
              <a:t>2 + </a:t>
            </a:r>
            <a:r>
              <a:rPr lang="zh-CN" altLang="en-US">
                <a:latin typeface="Arial" pitchFamily="34" charset="0"/>
                <a:cs typeface="Arial" pitchFamily="34" charset="0"/>
              </a:rPr>
              <a:t>分析说明 </a:t>
            </a:r>
            <a:r>
              <a:rPr lang="en-US" altLang="zh-CN">
                <a:latin typeface="Arial" pitchFamily="34" charset="0"/>
                <a:cs typeface="Arial" pitchFamily="34" charset="0"/>
              </a:rPr>
              <a:t>[</a:t>
            </a:r>
            <a:r>
              <a:rPr lang="zh-CN" altLang="en-US">
                <a:latin typeface="Arial" pitchFamily="34" charset="0"/>
                <a:cs typeface="Arial" pitchFamily="34" charset="0"/>
              </a:rPr>
              <a:t>分析在源代码中有说明</a:t>
            </a:r>
            <a:r>
              <a:rPr lang="en-US" altLang="zh-CN">
                <a:latin typeface="Arial" pitchFamily="34" charset="0"/>
                <a:cs typeface="Arial" pitchFamily="34" charset="0"/>
              </a:rPr>
              <a:t>..]</a:t>
            </a:r>
          </a:p>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21</a:t>
            </a:fld>
            <a:endParaRPr lang="zh-CN" altLang="en-US"/>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a:t>模式角色分析说明</a:t>
            </a:r>
            <a:endParaRPr lang="en-US" altLang="zh-CN"/>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sz="1200" b="1"/>
              <a:t>StatementCallback</a:t>
            </a:r>
            <a:r>
              <a:rPr lang="zh-CN" altLang="en-US" sz="1200" b="1" i="0" kern="1200">
                <a:solidFill>
                  <a:schemeClr val="tx1"/>
                </a:solidFill>
                <a:effectLst/>
                <a:latin typeface="+mn-lt"/>
                <a:ea typeface="+mn-ea"/>
                <a:cs typeface="+mn-cs"/>
              </a:rPr>
              <a:t>接口看做</a:t>
            </a:r>
            <a:r>
              <a:rPr lang="zh-CN" altLang="en-US" sz="1200" b="0" i="0" kern="1200">
                <a:solidFill>
                  <a:schemeClr val="tx1"/>
                </a:solidFill>
                <a:effectLst/>
                <a:latin typeface="+mn-lt"/>
                <a:ea typeface="+mn-ea"/>
                <a:cs typeface="+mn-cs"/>
              </a:rPr>
              <a:t>命令接口</a:t>
            </a:r>
            <a:endParaRPr lang="en-US" altLang="zh-CN" sz="1200" b="0" i="0" kern="120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zh-CN" altLang="en-US" sz="1200" b="1" i="0" kern="1200">
                <a:solidFill>
                  <a:schemeClr val="tx1"/>
                </a:solidFill>
                <a:effectLst/>
                <a:latin typeface="+mn-lt"/>
                <a:ea typeface="+mn-ea"/>
                <a:cs typeface="+mn-cs"/>
              </a:rPr>
              <a:t>匿名内部类</a:t>
            </a:r>
            <a:r>
              <a:rPr lang="zh-CN" altLang="en-US" sz="1200" b="0" i="0" kern="1200">
                <a:solidFill>
                  <a:schemeClr val="tx1"/>
                </a:solidFill>
                <a:effectLst/>
                <a:latin typeface="+mn-lt"/>
                <a:ea typeface="+mn-ea"/>
                <a:cs typeface="+mn-cs"/>
              </a:rPr>
              <a:t> </a:t>
            </a:r>
            <a:r>
              <a:rPr lang="en-US" altLang="zh-CN" sz="1200" b="0" i="0" kern="1200">
                <a:solidFill>
                  <a:schemeClr val="tx1"/>
                </a:solidFill>
                <a:effectLst/>
                <a:latin typeface="+mn-lt"/>
                <a:ea typeface="+mn-ea"/>
                <a:cs typeface="+mn-cs"/>
              </a:rPr>
              <a:t>QueryStatementCallback</a:t>
            </a:r>
            <a:r>
              <a:rPr lang="zh-CN" altLang="en-US" sz="1200" b="1" i="0" kern="1200">
                <a:solidFill>
                  <a:schemeClr val="tx1"/>
                </a:solidFill>
                <a:effectLst/>
                <a:latin typeface="+mn-lt"/>
                <a:ea typeface="+mn-ea"/>
                <a:cs typeface="+mn-cs"/>
              </a:rPr>
              <a:t>是该命令接口的一个具体实现命令</a:t>
            </a:r>
            <a:r>
              <a:rPr lang="en-US" altLang="zh-CN" sz="1200" b="1" i="0" kern="1200">
                <a:solidFill>
                  <a:schemeClr val="tx1"/>
                </a:solidFill>
                <a:effectLst/>
                <a:latin typeface="+mn-lt"/>
                <a:ea typeface="+mn-ea"/>
                <a:cs typeface="+mn-cs"/>
              </a:rPr>
              <a:t>, </a:t>
            </a:r>
            <a:r>
              <a:rPr lang="zh-CN" altLang="en-US" sz="1200" b="1" i="0" kern="1200">
                <a:solidFill>
                  <a:schemeClr val="tx1"/>
                </a:solidFill>
                <a:effectLst/>
                <a:latin typeface="+mn-lt"/>
                <a:ea typeface="+mn-ea"/>
                <a:cs typeface="+mn-cs"/>
              </a:rPr>
              <a:t>同时也充当了士兵角色</a:t>
            </a:r>
            <a:r>
              <a:rPr lang="en-US" altLang="zh-CN" sz="1200" b="1" i="0" kern="1200">
                <a:solidFill>
                  <a:schemeClr val="tx1"/>
                </a:solidFill>
                <a:effectLst/>
                <a:latin typeface="+mn-lt"/>
                <a:ea typeface="+mn-ea"/>
                <a:cs typeface="+mn-cs"/>
              </a:rPr>
              <a:t>(</a:t>
            </a:r>
            <a:r>
              <a:rPr lang="zh-CN" altLang="en-US" sz="1200" b="1" i="0" kern="1200">
                <a:solidFill>
                  <a:schemeClr val="tx1"/>
                </a:solidFill>
                <a:effectLst/>
                <a:latin typeface="+mn-lt"/>
                <a:ea typeface="+mn-ea"/>
                <a:cs typeface="+mn-cs"/>
              </a:rPr>
              <a:t>没有单独写类了</a:t>
            </a:r>
            <a:r>
              <a:rPr lang="en-US" altLang="zh-CN" sz="1200" b="1" i="0" kern="1200">
                <a:solidFill>
                  <a:schemeClr val="tx1"/>
                </a:solidFill>
                <a:effectLst/>
                <a:latin typeface="+mn-lt"/>
                <a:ea typeface="+mn-ea"/>
                <a:cs typeface="+mn-cs"/>
              </a:rPr>
              <a:t>)</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zh-CN" altLang="en-US" sz="1200" b="1" i="0" kern="1200">
                <a:solidFill>
                  <a:schemeClr val="tx1"/>
                </a:solidFill>
                <a:effectLst/>
                <a:latin typeface="+mn-lt"/>
                <a:ea typeface="+mn-ea"/>
                <a:cs typeface="+mn-cs"/>
              </a:rPr>
              <a:t>命令调用者（将军），是</a:t>
            </a:r>
            <a:r>
              <a:rPr lang="zh-CN" altLang="en-US" sz="1200" b="0" i="0" kern="1200">
                <a:solidFill>
                  <a:schemeClr val="tx1"/>
                </a:solidFill>
                <a:effectLst/>
                <a:latin typeface="+mn-lt"/>
                <a:ea typeface="+mn-ea"/>
                <a:cs typeface="+mn-cs"/>
              </a:rPr>
              <a:t> </a:t>
            </a:r>
            <a:r>
              <a:rPr lang="en-US" altLang="zh-CN" sz="1200" b="0" i="0" kern="1200">
                <a:solidFill>
                  <a:schemeClr val="tx1"/>
                </a:solidFill>
                <a:effectLst/>
                <a:latin typeface="+mn-lt"/>
                <a:ea typeface="+mn-ea"/>
                <a:cs typeface="+mn-cs"/>
              </a:rPr>
              <a:t>JdbcTemplate , </a:t>
            </a:r>
            <a:r>
              <a:rPr lang="zh-CN" altLang="en-US" sz="1200" b="0" i="0" kern="1200">
                <a:solidFill>
                  <a:schemeClr val="tx1"/>
                </a:solidFill>
                <a:effectLst/>
                <a:latin typeface="+mn-lt"/>
                <a:ea typeface="+mn-ea"/>
                <a:cs typeface="+mn-cs"/>
              </a:rPr>
              <a:t>其中 </a:t>
            </a:r>
            <a:r>
              <a:rPr lang="en-US" altLang="zh-CN" sz="1200" b="0" i="0" kern="1200">
                <a:solidFill>
                  <a:schemeClr val="tx1"/>
                </a:solidFill>
                <a:effectLst/>
                <a:latin typeface="+mn-lt"/>
                <a:ea typeface="+mn-ea"/>
                <a:cs typeface="+mn-cs"/>
              </a:rPr>
              <a:t>T execute(StatementCallback&lt;T&gt; action)</a:t>
            </a:r>
            <a:r>
              <a:rPr lang="zh-CN" altLang="en-US" sz="1200" b="1" i="0" kern="1200">
                <a:solidFill>
                  <a:schemeClr val="tx1"/>
                </a:solidFill>
                <a:effectLst/>
                <a:latin typeface="+mn-lt"/>
                <a:ea typeface="+mn-ea"/>
                <a:cs typeface="+mn-cs"/>
              </a:rPr>
              <a:t>方法。大家注意到</a:t>
            </a:r>
            <a:r>
              <a:rPr lang="zh-CN" altLang="en-US" sz="1200" b="0" i="0" kern="1200">
                <a:solidFill>
                  <a:schemeClr val="tx1"/>
                </a:solidFill>
                <a:effectLst/>
                <a:latin typeface="+mn-lt"/>
                <a:ea typeface="+mn-ea"/>
                <a:cs typeface="+mn-cs"/>
              </a:rPr>
              <a:t>中 </a:t>
            </a:r>
            <a:r>
              <a:rPr lang="en-US" altLang="zh-CN" sz="1200" b="0" i="0" kern="1200">
                <a:solidFill>
                  <a:schemeClr val="tx1"/>
                </a:solidFill>
                <a:effectLst/>
                <a:latin typeface="+mn-lt"/>
                <a:ea typeface="+mn-ea"/>
                <a:cs typeface="+mn-cs"/>
              </a:rPr>
              <a:t>T execute(StatementCallback&lt;T&gt; action) </a:t>
            </a:r>
            <a:r>
              <a:rPr lang="zh-CN" altLang="en-US" sz="1200" b="0" i="0" kern="1200">
                <a:solidFill>
                  <a:schemeClr val="tx1"/>
                </a:solidFill>
                <a:effectLst/>
                <a:latin typeface="+mn-lt"/>
                <a:ea typeface="+mn-ea"/>
                <a:cs typeface="+mn-cs"/>
              </a:rPr>
              <a:t>中的 </a:t>
            </a:r>
            <a:r>
              <a:rPr lang="en-US" altLang="zh-CN" sz="1200" b="0" i="0" kern="1200">
                <a:solidFill>
                  <a:schemeClr val="tx1"/>
                </a:solidFill>
                <a:effectLst/>
                <a:latin typeface="+mn-lt"/>
                <a:ea typeface="+mn-ea"/>
                <a:cs typeface="+mn-cs"/>
              </a:rPr>
              <a:t>action</a:t>
            </a:r>
            <a:r>
              <a:rPr lang="zh-CN" altLang="en-US" sz="1200" b="0" i="0" kern="1200">
                <a:solidFill>
                  <a:schemeClr val="tx1"/>
                </a:solidFill>
                <a:effectLst/>
                <a:latin typeface="+mn-lt"/>
                <a:ea typeface="+mn-ea"/>
                <a:cs typeface="+mn-cs"/>
              </a:rPr>
              <a:t>就是</a:t>
            </a:r>
            <a:endParaRPr lang="en-US" altLang="zh-CN" sz="1200" b="0" i="0"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a:solidFill>
                  <a:schemeClr val="tx1"/>
                </a:solidFill>
                <a:effectLst/>
                <a:latin typeface="+mn-lt"/>
                <a:ea typeface="+mn-ea"/>
                <a:cs typeface="+mn-cs"/>
              </a:rPr>
              <a:t>   </a:t>
            </a:r>
            <a:r>
              <a:rPr lang="zh-CN" altLang="en-US" sz="1200" b="0" i="0" kern="1200">
                <a:solidFill>
                  <a:schemeClr val="tx1"/>
                </a:solidFill>
                <a:effectLst/>
                <a:latin typeface="+mn-lt"/>
                <a:ea typeface="+mn-ea"/>
                <a:cs typeface="+mn-cs"/>
              </a:rPr>
              <a:t>实现了命令接口的类的对象</a:t>
            </a:r>
            <a:r>
              <a:rPr lang="en-US" altLang="zh-CN" sz="1200" b="0" i="0" kern="1200">
                <a:solidFill>
                  <a:schemeClr val="tx1"/>
                </a:solidFill>
                <a:effectLst/>
                <a:latin typeface="+mn-lt"/>
                <a:ea typeface="+mn-ea"/>
                <a:cs typeface="+mn-cs"/>
              </a:rPr>
              <a:t>(</a:t>
            </a:r>
            <a:r>
              <a:rPr lang="zh-CN" altLang="en-US" sz="1200" b="0" i="0" kern="1200">
                <a:solidFill>
                  <a:schemeClr val="tx1"/>
                </a:solidFill>
                <a:effectLst/>
                <a:latin typeface="+mn-lt"/>
                <a:ea typeface="+mn-ea"/>
                <a:cs typeface="+mn-cs"/>
              </a:rPr>
              <a:t>即命令对象</a:t>
            </a:r>
            <a:r>
              <a:rPr lang="en-US" altLang="zh-CN" sz="1200" b="0" i="0" kern="1200">
                <a:solidFill>
                  <a:schemeClr val="tx1"/>
                </a:solidFill>
                <a:effectLst/>
                <a:latin typeface="+mn-lt"/>
                <a:ea typeface="+mn-ea"/>
                <a:cs typeface="+mn-cs"/>
              </a:rPr>
              <a:t>)</a:t>
            </a:r>
            <a:r>
              <a:rPr lang="en-US" altLang="zh-CN" sz="1200" b="1" i="0" kern="1200">
                <a:solidFill>
                  <a:schemeClr val="tx1"/>
                </a:solidFill>
                <a:effectLst/>
                <a:latin typeface="+mn-lt"/>
                <a:ea typeface="+mn-ea"/>
                <a:cs typeface="+mn-cs"/>
              </a:rPr>
              <a:t>,</a:t>
            </a:r>
            <a:r>
              <a:rPr lang="en-US" altLang="zh-CN" sz="1200" b="1" i="0" kern="1200" baseline="0">
                <a:solidFill>
                  <a:schemeClr val="tx1"/>
                </a:solidFill>
                <a:effectLst/>
                <a:latin typeface="+mn-lt"/>
                <a:ea typeface="+mn-ea"/>
                <a:cs typeface="+mn-cs"/>
              </a:rPr>
              <a:t> </a:t>
            </a:r>
            <a:r>
              <a:rPr lang="zh-CN" altLang="en-US" sz="1200" b="1" i="0" kern="1200" baseline="0">
                <a:solidFill>
                  <a:schemeClr val="tx1"/>
                </a:solidFill>
                <a:effectLst/>
                <a:latin typeface="+mn-lt"/>
                <a:ea typeface="+mn-ea"/>
                <a:cs typeface="+mn-cs"/>
              </a:rPr>
              <a:t>因此</a:t>
            </a:r>
            <a:r>
              <a:rPr lang="zh-CN" altLang="en-US" sz="1200" b="1" i="0" kern="1200">
                <a:solidFill>
                  <a:schemeClr val="tx1"/>
                </a:solidFill>
                <a:effectLst/>
                <a:latin typeface="+mn-lt"/>
                <a:ea typeface="+mn-ea"/>
                <a:cs typeface="+mn-cs"/>
              </a:rPr>
              <a:t>根据传递的具体命令不同，最后</a:t>
            </a:r>
            <a:r>
              <a:rPr lang="en-US" altLang="zh-CN" sz="1200" b="0" i="0" kern="1200">
                <a:solidFill>
                  <a:schemeClr val="tx1"/>
                </a:solidFill>
                <a:effectLst/>
                <a:latin typeface="+mn-lt"/>
                <a:ea typeface="+mn-ea"/>
                <a:cs typeface="+mn-cs"/>
              </a:rPr>
              <a:t>action.doInStatement(stmtToUse)</a:t>
            </a:r>
            <a:r>
              <a:rPr lang="zh-CN" altLang="en-US" sz="1200" b="1" i="0" kern="1200">
                <a:solidFill>
                  <a:schemeClr val="tx1"/>
                </a:solidFill>
                <a:effectLst/>
                <a:latin typeface="+mn-lt"/>
                <a:ea typeface="+mn-ea"/>
                <a:cs typeface="+mn-cs"/>
              </a:rPr>
              <a:t>执行的具体命令也就不同</a:t>
            </a:r>
            <a:r>
              <a:rPr lang="en-US" altLang="zh-CN" sz="1200" b="1" i="0" kern="120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i="0" kern="1200">
                <a:solidFill>
                  <a:schemeClr val="tx1"/>
                </a:solidFill>
                <a:effectLst/>
                <a:latin typeface="+mn-lt"/>
                <a:ea typeface="+mn-ea"/>
                <a:cs typeface="+mn-cs"/>
              </a:rPr>
              <a:t>4</a:t>
            </a:r>
            <a:r>
              <a:rPr lang="zh-CN" altLang="en-US" sz="1200" b="1" i="0" kern="1200">
                <a:solidFill>
                  <a:schemeClr val="tx1"/>
                </a:solidFill>
                <a:effectLst/>
                <a:latin typeface="+mn-lt"/>
                <a:ea typeface="+mn-ea"/>
                <a:cs typeface="+mn-cs"/>
              </a:rPr>
              <a:t>）另外实现</a:t>
            </a:r>
            <a:r>
              <a:rPr lang="zh-CN" altLang="en-US" sz="1200" b="1" i="0" kern="1200" baseline="0">
                <a:solidFill>
                  <a:schemeClr val="tx1"/>
                </a:solidFill>
                <a:effectLst/>
                <a:latin typeface="+mn-lt"/>
                <a:ea typeface="+mn-ea"/>
                <a:cs typeface="+mn-cs"/>
              </a:rPr>
              <a:t> </a:t>
            </a:r>
            <a:r>
              <a:rPr lang="en-US" altLang="zh-CN" sz="1200" b="1"/>
              <a:t>StatementCallback</a:t>
            </a:r>
            <a:r>
              <a:rPr lang="zh-CN" altLang="en-US" sz="1200" b="1"/>
              <a:t>命令</a:t>
            </a:r>
            <a:r>
              <a:rPr lang="zh-CN" altLang="en-US" sz="1200" b="1" i="0" kern="1200">
                <a:solidFill>
                  <a:schemeClr val="tx1"/>
                </a:solidFill>
                <a:effectLst/>
                <a:latin typeface="+mn-lt"/>
                <a:ea typeface="+mn-ea"/>
                <a:cs typeface="+mn-cs"/>
              </a:rPr>
              <a:t>接口的类还有另外几个，比如 </a:t>
            </a:r>
            <a:r>
              <a:rPr lang="en-US" altLang="zh-CN" sz="1200" kern="1200">
                <a:solidFill>
                  <a:schemeClr val="tx1"/>
                </a:solidFill>
                <a:latin typeface="+mn-lt"/>
                <a:ea typeface="+mn-ea"/>
                <a:cs typeface="+mn-cs"/>
              </a:rPr>
              <a:t>BatchUpdateStatementCallback, ExecuteStatementCallback , UpdateStatementCallback</a:t>
            </a:r>
            <a:r>
              <a:rPr lang="en-US" altLang="zh-CN" sz="1200" kern="1200" baseline="0">
                <a:solidFill>
                  <a:schemeClr val="tx1"/>
                </a:solidFill>
                <a:latin typeface="+mn-lt"/>
                <a:ea typeface="+mn-ea"/>
                <a:cs typeface="+mn-cs"/>
              </a:rPr>
              <a:t> </a:t>
            </a:r>
            <a:r>
              <a:rPr lang="zh-CN" altLang="en-US" sz="1200" kern="1200" baseline="0">
                <a:solidFill>
                  <a:schemeClr val="tx1"/>
                </a:solidFill>
                <a:latin typeface="+mn-lt"/>
                <a:ea typeface="+mn-ea"/>
                <a:cs typeface="+mn-cs"/>
              </a:rPr>
              <a:t>三个</a:t>
            </a:r>
            <a:r>
              <a:rPr lang="en-US" altLang="zh-CN" sz="1200" kern="1200" baseline="0">
                <a:solidFill>
                  <a:schemeClr val="tx1"/>
                </a:solidFill>
                <a:latin typeface="+mn-lt"/>
                <a:ea typeface="+mn-ea"/>
                <a:cs typeface="+mn-cs"/>
              </a:rPr>
              <a:t>.</a:t>
            </a:r>
            <a:endParaRPr lang="en-US" altLang="zh-CN" sz="1200" b="1" i="0"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210</a:t>
            </a:fld>
            <a:endParaRPr lang="zh-CN" altLang="en-US"/>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a:t>模式角色分析说明</a:t>
            </a:r>
            <a:endParaRPr lang="en-US" altLang="zh-CN"/>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sz="1200" b="1"/>
              <a:t>StatementCallback</a:t>
            </a:r>
            <a:r>
              <a:rPr lang="zh-CN" altLang="en-US" sz="1200" b="1" i="0" kern="1200">
                <a:solidFill>
                  <a:schemeClr val="tx1"/>
                </a:solidFill>
                <a:effectLst/>
                <a:latin typeface="+mn-lt"/>
                <a:ea typeface="+mn-ea"/>
                <a:cs typeface="+mn-cs"/>
              </a:rPr>
              <a:t>接口看做</a:t>
            </a:r>
            <a:r>
              <a:rPr lang="zh-CN" altLang="en-US" sz="1200" b="0" i="0" kern="1200">
                <a:solidFill>
                  <a:schemeClr val="tx1"/>
                </a:solidFill>
                <a:effectLst/>
                <a:latin typeface="+mn-lt"/>
                <a:ea typeface="+mn-ea"/>
                <a:cs typeface="+mn-cs"/>
              </a:rPr>
              <a:t>命令接口</a:t>
            </a:r>
            <a:endParaRPr lang="en-US" altLang="zh-CN" sz="1200" b="0" i="0" kern="120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zh-CN" altLang="en-US" sz="1200" b="1" i="0" kern="1200">
                <a:solidFill>
                  <a:schemeClr val="tx1"/>
                </a:solidFill>
                <a:effectLst/>
                <a:latin typeface="+mn-lt"/>
                <a:ea typeface="+mn-ea"/>
                <a:cs typeface="+mn-cs"/>
              </a:rPr>
              <a:t>匿名内部类</a:t>
            </a:r>
            <a:r>
              <a:rPr lang="zh-CN" altLang="en-US" sz="1200" b="0" i="0" kern="1200">
                <a:solidFill>
                  <a:schemeClr val="tx1"/>
                </a:solidFill>
                <a:effectLst/>
                <a:latin typeface="+mn-lt"/>
                <a:ea typeface="+mn-ea"/>
                <a:cs typeface="+mn-cs"/>
              </a:rPr>
              <a:t> </a:t>
            </a:r>
            <a:r>
              <a:rPr lang="en-US" altLang="zh-CN" sz="1200" b="0" i="0" kern="1200">
                <a:solidFill>
                  <a:schemeClr val="tx1"/>
                </a:solidFill>
                <a:effectLst/>
                <a:latin typeface="+mn-lt"/>
                <a:ea typeface="+mn-ea"/>
                <a:cs typeface="+mn-cs"/>
              </a:rPr>
              <a:t>QueryStatementCallback</a:t>
            </a:r>
            <a:r>
              <a:rPr lang="zh-CN" altLang="en-US" sz="1200" b="1" i="0" kern="1200">
                <a:solidFill>
                  <a:schemeClr val="tx1"/>
                </a:solidFill>
                <a:effectLst/>
                <a:latin typeface="+mn-lt"/>
                <a:ea typeface="+mn-ea"/>
                <a:cs typeface="+mn-cs"/>
              </a:rPr>
              <a:t>是该命令接口的一个具体实现命令</a:t>
            </a:r>
            <a:r>
              <a:rPr lang="en-US" altLang="zh-CN" sz="1200" b="1" i="0" kern="1200">
                <a:solidFill>
                  <a:schemeClr val="tx1"/>
                </a:solidFill>
                <a:effectLst/>
                <a:latin typeface="+mn-lt"/>
                <a:ea typeface="+mn-ea"/>
                <a:cs typeface="+mn-cs"/>
              </a:rPr>
              <a:t>, </a:t>
            </a:r>
            <a:r>
              <a:rPr lang="zh-CN" altLang="en-US" sz="1200" b="1" i="0" kern="1200">
                <a:solidFill>
                  <a:schemeClr val="tx1"/>
                </a:solidFill>
                <a:effectLst/>
                <a:latin typeface="+mn-lt"/>
                <a:ea typeface="+mn-ea"/>
                <a:cs typeface="+mn-cs"/>
              </a:rPr>
              <a:t>同时也充当了士兵角色</a:t>
            </a:r>
            <a:r>
              <a:rPr lang="en-US" altLang="zh-CN" sz="1200" b="1" i="0" kern="1200">
                <a:solidFill>
                  <a:schemeClr val="tx1"/>
                </a:solidFill>
                <a:effectLst/>
                <a:latin typeface="+mn-lt"/>
                <a:ea typeface="+mn-ea"/>
                <a:cs typeface="+mn-cs"/>
              </a:rPr>
              <a:t>(</a:t>
            </a:r>
            <a:r>
              <a:rPr lang="zh-CN" altLang="en-US" sz="1200" b="1" i="0" kern="1200">
                <a:solidFill>
                  <a:schemeClr val="tx1"/>
                </a:solidFill>
                <a:effectLst/>
                <a:latin typeface="+mn-lt"/>
                <a:ea typeface="+mn-ea"/>
                <a:cs typeface="+mn-cs"/>
              </a:rPr>
              <a:t>没有单独写类了</a:t>
            </a:r>
            <a:r>
              <a:rPr lang="en-US" altLang="zh-CN" sz="1200" b="1" i="0" kern="1200">
                <a:solidFill>
                  <a:schemeClr val="tx1"/>
                </a:solidFill>
                <a:effectLst/>
                <a:latin typeface="+mn-lt"/>
                <a:ea typeface="+mn-ea"/>
                <a:cs typeface="+mn-cs"/>
              </a:rPr>
              <a:t>)</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zh-CN" altLang="en-US" sz="1200" b="1" i="0" kern="1200">
                <a:solidFill>
                  <a:schemeClr val="tx1"/>
                </a:solidFill>
                <a:effectLst/>
                <a:latin typeface="+mn-lt"/>
                <a:ea typeface="+mn-ea"/>
                <a:cs typeface="+mn-cs"/>
              </a:rPr>
              <a:t>命令调用者（将军），是</a:t>
            </a:r>
            <a:r>
              <a:rPr lang="zh-CN" altLang="en-US" sz="1200" b="0" i="0" kern="1200">
                <a:solidFill>
                  <a:schemeClr val="tx1"/>
                </a:solidFill>
                <a:effectLst/>
                <a:latin typeface="+mn-lt"/>
                <a:ea typeface="+mn-ea"/>
                <a:cs typeface="+mn-cs"/>
              </a:rPr>
              <a:t> </a:t>
            </a:r>
            <a:r>
              <a:rPr lang="en-US" altLang="zh-CN" sz="1200" b="0" i="0" kern="1200">
                <a:solidFill>
                  <a:schemeClr val="tx1"/>
                </a:solidFill>
                <a:effectLst/>
                <a:latin typeface="+mn-lt"/>
                <a:ea typeface="+mn-ea"/>
                <a:cs typeface="+mn-cs"/>
              </a:rPr>
              <a:t>JdbcTemplate , </a:t>
            </a:r>
            <a:r>
              <a:rPr lang="zh-CN" altLang="en-US" sz="1200" b="0" i="0" kern="1200">
                <a:solidFill>
                  <a:schemeClr val="tx1"/>
                </a:solidFill>
                <a:effectLst/>
                <a:latin typeface="+mn-lt"/>
                <a:ea typeface="+mn-ea"/>
                <a:cs typeface="+mn-cs"/>
              </a:rPr>
              <a:t>其中 </a:t>
            </a:r>
            <a:r>
              <a:rPr lang="en-US" altLang="zh-CN" sz="1200" b="0" i="0" kern="1200">
                <a:solidFill>
                  <a:schemeClr val="tx1"/>
                </a:solidFill>
                <a:effectLst/>
                <a:latin typeface="+mn-lt"/>
                <a:ea typeface="+mn-ea"/>
                <a:cs typeface="+mn-cs"/>
              </a:rPr>
              <a:t>T execute(StatementCallback&lt;T&gt; action)</a:t>
            </a:r>
            <a:r>
              <a:rPr lang="zh-CN" altLang="en-US" sz="1200" b="1" i="0" kern="1200">
                <a:solidFill>
                  <a:schemeClr val="tx1"/>
                </a:solidFill>
                <a:effectLst/>
                <a:latin typeface="+mn-lt"/>
                <a:ea typeface="+mn-ea"/>
                <a:cs typeface="+mn-cs"/>
              </a:rPr>
              <a:t>方法。大家注意到</a:t>
            </a:r>
            <a:r>
              <a:rPr lang="zh-CN" altLang="en-US" sz="1200" b="0" i="0" kern="1200">
                <a:solidFill>
                  <a:schemeClr val="tx1"/>
                </a:solidFill>
                <a:effectLst/>
                <a:latin typeface="+mn-lt"/>
                <a:ea typeface="+mn-ea"/>
                <a:cs typeface="+mn-cs"/>
              </a:rPr>
              <a:t>中 </a:t>
            </a:r>
            <a:r>
              <a:rPr lang="en-US" altLang="zh-CN" sz="1200" b="0" i="0" kern="1200">
                <a:solidFill>
                  <a:schemeClr val="tx1"/>
                </a:solidFill>
                <a:effectLst/>
                <a:latin typeface="+mn-lt"/>
                <a:ea typeface="+mn-ea"/>
                <a:cs typeface="+mn-cs"/>
              </a:rPr>
              <a:t>T execute(StatementCallback&lt;T&gt; action) </a:t>
            </a:r>
            <a:r>
              <a:rPr lang="zh-CN" altLang="en-US" sz="1200" b="0" i="0" kern="1200">
                <a:solidFill>
                  <a:schemeClr val="tx1"/>
                </a:solidFill>
                <a:effectLst/>
                <a:latin typeface="+mn-lt"/>
                <a:ea typeface="+mn-ea"/>
                <a:cs typeface="+mn-cs"/>
              </a:rPr>
              <a:t>中的 </a:t>
            </a:r>
            <a:r>
              <a:rPr lang="en-US" altLang="zh-CN" sz="1200" b="0" i="0" kern="1200">
                <a:solidFill>
                  <a:schemeClr val="tx1"/>
                </a:solidFill>
                <a:effectLst/>
                <a:latin typeface="+mn-lt"/>
                <a:ea typeface="+mn-ea"/>
                <a:cs typeface="+mn-cs"/>
              </a:rPr>
              <a:t>action</a:t>
            </a:r>
            <a:r>
              <a:rPr lang="zh-CN" altLang="en-US" sz="1200" b="0" i="0" kern="1200">
                <a:solidFill>
                  <a:schemeClr val="tx1"/>
                </a:solidFill>
                <a:effectLst/>
                <a:latin typeface="+mn-lt"/>
                <a:ea typeface="+mn-ea"/>
                <a:cs typeface="+mn-cs"/>
              </a:rPr>
              <a:t>就是</a:t>
            </a:r>
            <a:endParaRPr lang="en-US" altLang="zh-CN" sz="1200" b="0" i="0"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a:solidFill>
                  <a:schemeClr val="tx1"/>
                </a:solidFill>
                <a:effectLst/>
                <a:latin typeface="+mn-lt"/>
                <a:ea typeface="+mn-ea"/>
                <a:cs typeface="+mn-cs"/>
              </a:rPr>
              <a:t>   </a:t>
            </a:r>
            <a:r>
              <a:rPr lang="zh-CN" altLang="en-US" sz="1200" b="0" i="0" kern="1200">
                <a:solidFill>
                  <a:schemeClr val="tx1"/>
                </a:solidFill>
                <a:effectLst/>
                <a:latin typeface="+mn-lt"/>
                <a:ea typeface="+mn-ea"/>
                <a:cs typeface="+mn-cs"/>
              </a:rPr>
              <a:t>实现了命令接口的类的对象</a:t>
            </a:r>
            <a:r>
              <a:rPr lang="en-US" altLang="zh-CN" sz="1200" b="0" i="0" kern="1200">
                <a:solidFill>
                  <a:schemeClr val="tx1"/>
                </a:solidFill>
                <a:effectLst/>
                <a:latin typeface="+mn-lt"/>
                <a:ea typeface="+mn-ea"/>
                <a:cs typeface="+mn-cs"/>
              </a:rPr>
              <a:t>(</a:t>
            </a:r>
            <a:r>
              <a:rPr lang="zh-CN" altLang="en-US" sz="1200" b="0" i="0" kern="1200">
                <a:solidFill>
                  <a:schemeClr val="tx1"/>
                </a:solidFill>
                <a:effectLst/>
                <a:latin typeface="+mn-lt"/>
                <a:ea typeface="+mn-ea"/>
                <a:cs typeface="+mn-cs"/>
              </a:rPr>
              <a:t>即命令对象</a:t>
            </a:r>
            <a:r>
              <a:rPr lang="en-US" altLang="zh-CN" sz="1200" b="0" i="0" kern="1200">
                <a:solidFill>
                  <a:schemeClr val="tx1"/>
                </a:solidFill>
                <a:effectLst/>
                <a:latin typeface="+mn-lt"/>
                <a:ea typeface="+mn-ea"/>
                <a:cs typeface="+mn-cs"/>
              </a:rPr>
              <a:t>)</a:t>
            </a:r>
            <a:r>
              <a:rPr lang="en-US" altLang="zh-CN" sz="1200" b="1" i="0" kern="1200">
                <a:solidFill>
                  <a:schemeClr val="tx1"/>
                </a:solidFill>
                <a:effectLst/>
                <a:latin typeface="+mn-lt"/>
                <a:ea typeface="+mn-ea"/>
                <a:cs typeface="+mn-cs"/>
              </a:rPr>
              <a:t>,</a:t>
            </a:r>
            <a:r>
              <a:rPr lang="en-US" altLang="zh-CN" sz="1200" b="1" i="0" kern="1200" baseline="0">
                <a:solidFill>
                  <a:schemeClr val="tx1"/>
                </a:solidFill>
                <a:effectLst/>
                <a:latin typeface="+mn-lt"/>
                <a:ea typeface="+mn-ea"/>
                <a:cs typeface="+mn-cs"/>
              </a:rPr>
              <a:t> </a:t>
            </a:r>
            <a:r>
              <a:rPr lang="zh-CN" altLang="en-US" sz="1200" b="1" i="0" kern="1200" baseline="0">
                <a:solidFill>
                  <a:schemeClr val="tx1"/>
                </a:solidFill>
                <a:effectLst/>
                <a:latin typeface="+mn-lt"/>
                <a:ea typeface="+mn-ea"/>
                <a:cs typeface="+mn-cs"/>
              </a:rPr>
              <a:t>因此</a:t>
            </a:r>
            <a:r>
              <a:rPr lang="zh-CN" altLang="en-US" sz="1200" b="1" i="0" kern="1200">
                <a:solidFill>
                  <a:schemeClr val="tx1"/>
                </a:solidFill>
                <a:effectLst/>
                <a:latin typeface="+mn-lt"/>
                <a:ea typeface="+mn-ea"/>
                <a:cs typeface="+mn-cs"/>
              </a:rPr>
              <a:t>根据传递的具体命令不同，最后</a:t>
            </a:r>
            <a:r>
              <a:rPr lang="en-US" altLang="zh-CN" sz="1200" b="0" i="0" kern="1200">
                <a:solidFill>
                  <a:schemeClr val="tx1"/>
                </a:solidFill>
                <a:effectLst/>
                <a:latin typeface="+mn-lt"/>
                <a:ea typeface="+mn-ea"/>
                <a:cs typeface="+mn-cs"/>
              </a:rPr>
              <a:t>action.doInStatement(stmtToUse)</a:t>
            </a:r>
            <a:r>
              <a:rPr lang="zh-CN" altLang="en-US" sz="1200" b="1" i="0" kern="1200">
                <a:solidFill>
                  <a:schemeClr val="tx1"/>
                </a:solidFill>
                <a:effectLst/>
                <a:latin typeface="+mn-lt"/>
                <a:ea typeface="+mn-ea"/>
                <a:cs typeface="+mn-cs"/>
              </a:rPr>
              <a:t>执行的具体命令也就不同</a:t>
            </a:r>
            <a:r>
              <a:rPr lang="en-US" altLang="zh-CN" sz="1200" b="1" i="0" kern="120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i="0" kern="1200">
                <a:solidFill>
                  <a:schemeClr val="tx1"/>
                </a:solidFill>
                <a:effectLst/>
                <a:latin typeface="+mn-lt"/>
                <a:ea typeface="+mn-ea"/>
                <a:cs typeface="+mn-cs"/>
              </a:rPr>
              <a:t>4</a:t>
            </a:r>
            <a:r>
              <a:rPr lang="zh-CN" altLang="en-US" sz="1200" b="1" i="0" kern="1200">
                <a:solidFill>
                  <a:schemeClr val="tx1"/>
                </a:solidFill>
                <a:effectLst/>
                <a:latin typeface="+mn-lt"/>
                <a:ea typeface="+mn-ea"/>
                <a:cs typeface="+mn-cs"/>
              </a:rPr>
              <a:t>）另外实现</a:t>
            </a:r>
            <a:r>
              <a:rPr lang="zh-CN" altLang="en-US" sz="1200" b="1" i="0" kern="1200" baseline="0">
                <a:solidFill>
                  <a:schemeClr val="tx1"/>
                </a:solidFill>
                <a:effectLst/>
                <a:latin typeface="+mn-lt"/>
                <a:ea typeface="+mn-ea"/>
                <a:cs typeface="+mn-cs"/>
              </a:rPr>
              <a:t> </a:t>
            </a:r>
            <a:r>
              <a:rPr lang="en-US" altLang="zh-CN" sz="1200" b="1"/>
              <a:t>StatementCallback</a:t>
            </a:r>
            <a:r>
              <a:rPr lang="zh-CN" altLang="en-US" sz="1200" b="1"/>
              <a:t>命令</a:t>
            </a:r>
            <a:r>
              <a:rPr lang="zh-CN" altLang="en-US" sz="1200" b="1" i="0" kern="1200">
                <a:solidFill>
                  <a:schemeClr val="tx1"/>
                </a:solidFill>
                <a:effectLst/>
                <a:latin typeface="+mn-lt"/>
                <a:ea typeface="+mn-ea"/>
                <a:cs typeface="+mn-cs"/>
              </a:rPr>
              <a:t>接口的类还有另外几个，比如 </a:t>
            </a:r>
            <a:r>
              <a:rPr lang="en-US" altLang="zh-CN" sz="1200" kern="1200">
                <a:solidFill>
                  <a:schemeClr val="tx1"/>
                </a:solidFill>
                <a:latin typeface="+mn-lt"/>
                <a:ea typeface="+mn-ea"/>
                <a:cs typeface="+mn-cs"/>
              </a:rPr>
              <a:t>BatchUpdateStatementCallback, ExecuteStatementCallback , UpdateStatementCallback</a:t>
            </a:r>
            <a:r>
              <a:rPr lang="en-US" altLang="zh-CN" sz="1200" kern="1200" baseline="0">
                <a:solidFill>
                  <a:schemeClr val="tx1"/>
                </a:solidFill>
                <a:latin typeface="+mn-lt"/>
                <a:ea typeface="+mn-ea"/>
                <a:cs typeface="+mn-cs"/>
              </a:rPr>
              <a:t> </a:t>
            </a:r>
            <a:r>
              <a:rPr lang="zh-CN" altLang="en-US" sz="1200" kern="1200" baseline="0">
                <a:solidFill>
                  <a:schemeClr val="tx1"/>
                </a:solidFill>
                <a:latin typeface="+mn-lt"/>
                <a:ea typeface="+mn-ea"/>
                <a:cs typeface="+mn-cs"/>
              </a:rPr>
              <a:t>三个</a:t>
            </a:r>
            <a:r>
              <a:rPr lang="en-US" altLang="zh-CN" sz="1200" kern="1200" baseline="0">
                <a:solidFill>
                  <a:schemeClr val="tx1"/>
                </a:solidFill>
                <a:latin typeface="+mn-lt"/>
                <a:ea typeface="+mn-ea"/>
                <a:cs typeface="+mn-cs"/>
              </a:rPr>
              <a:t>.</a:t>
            </a:r>
            <a:endParaRPr lang="en-US" altLang="zh-CN" sz="1200" b="1" i="0"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211</a:t>
            </a:fld>
            <a:endParaRPr lang="zh-CN" altLang="en-US"/>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212</a:t>
            </a:fld>
            <a:endParaRPr lang="zh-CN" altLang="en-US"/>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213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a:t>//</a:t>
            </a:r>
            <a:r>
              <a:rPr lang="zh-CN" altLang="en-US"/>
              <a:t>说明：该图需要使用</a:t>
            </a:r>
            <a:r>
              <a:rPr lang="en-US" altLang="zh-CN"/>
              <a:t>Eclipse</a:t>
            </a:r>
            <a:r>
              <a:rPr lang="zh-CN" altLang="en-US"/>
              <a:t>的</a:t>
            </a:r>
            <a:r>
              <a:rPr lang="en-US" altLang="zh-CN"/>
              <a:t>UML</a:t>
            </a:r>
            <a:r>
              <a:rPr lang="zh-CN" altLang="en-US"/>
              <a:t>重新画， 也可以不画</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t>//</a:t>
            </a:r>
            <a:r>
              <a:rPr lang="zh-CN" altLang="en-US"/>
              <a:t>不足之处的分析</a:t>
            </a:r>
            <a:endParaRPr lang="en-US" altLang="zh-CN"/>
          </a:p>
          <a:p>
            <a:r>
              <a:rPr lang="en-US" altLang="zh-CN"/>
              <a:t>//</a:t>
            </a:r>
            <a:r>
              <a:rPr lang="zh-CN" altLang="en-US"/>
              <a:t>如果系统比较小，还是</a:t>
            </a:r>
            <a:r>
              <a:rPr lang="en-US" altLang="zh-CN"/>
              <a:t>ok</a:t>
            </a:r>
            <a:r>
              <a:rPr lang="zh-CN" altLang="en-US"/>
              <a:t>的，但是考虑系统增加越来越多新的功能时，对代码改动较大，违反了</a:t>
            </a:r>
            <a:r>
              <a:rPr lang="en-US" altLang="zh-CN"/>
              <a:t>ocp</a:t>
            </a:r>
            <a:r>
              <a:rPr lang="zh-CN" altLang="en-US"/>
              <a:t>原则</a:t>
            </a:r>
            <a:endParaRPr lang="en-US" altLang="zh-CN"/>
          </a:p>
          <a:p>
            <a:r>
              <a:rPr lang="en-US" altLang="zh-CN"/>
              <a:t>//</a:t>
            </a:r>
            <a:r>
              <a:rPr lang="zh-CN" altLang="en-US"/>
              <a:t>扩展性不好，比如 增加了</a:t>
            </a:r>
            <a:r>
              <a:rPr lang="zh-CN" altLang="en-US" baseline="0"/>
              <a:t> 新的职员类型，或者管理方法，都不好做</a:t>
            </a:r>
            <a:endParaRPr lang="en-US" altLang="zh-CN"/>
          </a:p>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214</a:t>
            </a:fld>
            <a:endParaRPr lang="zh-CN" altLang="en-US"/>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a:t>//</a:t>
            </a:r>
            <a:r>
              <a:rPr lang="zh-CN" altLang="en-US"/>
              <a:t>说明：该图需要使用</a:t>
            </a:r>
            <a:r>
              <a:rPr lang="en-US" altLang="zh-CN"/>
              <a:t>Eclipse</a:t>
            </a:r>
            <a:r>
              <a:rPr lang="zh-CN" altLang="en-US"/>
              <a:t>的</a:t>
            </a:r>
            <a:r>
              <a:rPr lang="en-US" altLang="zh-CN"/>
              <a:t>UML</a:t>
            </a:r>
            <a:r>
              <a:rPr lang="zh-CN" altLang="en-US"/>
              <a:t>重新画， 也可以不画</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t>//</a:t>
            </a:r>
            <a:r>
              <a:rPr lang="zh-CN" altLang="en-US"/>
              <a:t>不足之处的分析</a:t>
            </a:r>
            <a:endParaRPr lang="en-US" altLang="zh-CN"/>
          </a:p>
          <a:p>
            <a:r>
              <a:rPr lang="en-US" altLang="zh-CN"/>
              <a:t>//</a:t>
            </a:r>
            <a:r>
              <a:rPr lang="zh-CN" altLang="en-US"/>
              <a:t>如果系统比较小，还是</a:t>
            </a:r>
            <a:r>
              <a:rPr lang="en-US" altLang="zh-CN"/>
              <a:t>ok</a:t>
            </a:r>
            <a:r>
              <a:rPr lang="zh-CN" altLang="en-US"/>
              <a:t>的，但是考虑系统增加越来越多新的功能时，对代码改动较大，违反了</a:t>
            </a:r>
            <a:r>
              <a:rPr lang="en-US" altLang="zh-CN"/>
              <a:t>ocp</a:t>
            </a:r>
            <a:r>
              <a:rPr lang="zh-CN" altLang="en-US"/>
              <a:t>原则</a:t>
            </a:r>
            <a:endParaRPr lang="en-US" altLang="zh-CN"/>
          </a:p>
          <a:p>
            <a:r>
              <a:rPr lang="en-US" altLang="zh-CN"/>
              <a:t>//</a:t>
            </a:r>
            <a:r>
              <a:rPr lang="zh-CN" altLang="en-US"/>
              <a:t>扩展性不好，比如 增加了</a:t>
            </a:r>
            <a:r>
              <a:rPr lang="zh-CN" altLang="en-US" baseline="0"/>
              <a:t> 新的职员类型，或者管理方法，都不好做</a:t>
            </a:r>
            <a:endParaRPr lang="en-US" altLang="zh-CN"/>
          </a:p>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215</a:t>
            </a:fld>
            <a:endParaRPr lang="zh-CN" altLang="en-US"/>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216</a:t>
            </a:fld>
            <a:endParaRPr lang="zh-CN" altLang="en-US"/>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228600" indent="-228600">
              <a:buAutoNum type="arabicParenR"/>
            </a:pPr>
            <a:r>
              <a:rPr lang="en-US" altLang="zh-CN" sz="1200" b="0" i="0" kern="1200">
                <a:solidFill>
                  <a:schemeClr val="tx1"/>
                </a:solidFill>
                <a:effectLst/>
                <a:latin typeface="+mn-lt"/>
                <a:ea typeface="+mn-ea"/>
                <a:cs typeface="+mn-cs"/>
              </a:rPr>
              <a:t>Visitor</a:t>
            </a:r>
            <a:r>
              <a:rPr lang="zh-CN" altLang="en-US" sz="1200" b="0" i="0" kern="1200">
                <a:solidFill>
                  <a:schemeClr val="tx1"/>
                </a:solidFill>
                <a:effectLst/>
                <a:latin typeface="+mn-lt"/>
                <a:ea typeface="+mn-ea"/>
                <a:cs typeface="+mn-cs"/>
              </a:rPr>
              <a:t>是抽象访问者，为该对象结构中</a:t>
            </a:r>
            <a:r>
              <a:rPr lang="en-US" altLang="zh-CN" sz="1200" b="0" i="0" kern="1200">
                <a:solidFill>
                  <a:schemeClr val="tx1"/>
                </a:solidFill>
                <a:effectLst/>
                <a:latin typeface="+mn-lt"/>
                <a:ea typeface="+mn-ea"/>
                <a:cs typeface="+mn-cs"/>
              </a:rPr>
              <a:t>ConcreteElement</a:t>
            </a:r>
            <a:r>
              <a:rPr lang="zh-CN" altLang="en-US" sz="1200" b="0" i="0" kern="1200">
                <a:solidFill>
                  <a:schemeClr val="tx1"/>
                </a:solidFill>
                <a:effectLst/>
                <a:latin typeface="+mn-lt"/>
                <a:ea typeface="+mn-ea"/>
                <a:cs typeface="+mn-cs"/>
              </a:rPr>
              <a:t>的每一个类声明一个</a:t>
            </a:r>
            <a:r>
              <a:rPr lang="en-US" altLang="zh-CN" sz="1200" b="0" i="0" kern="1200">
                <a:solidFill>
                  <a:schemeClr val="tx1"/>
                </a:solidFill>
                <a:effectLst/>
                <a:latin typeface="+mn-lt"/>
                <a:ea typeface="+mn-ea"/>
                <a:cs typeface="+mn-cs"/>
              </a:rPr>
              <a:t>Visit</a:t>
            </a:r>
            <a:r>
              <a:rPr lang="zh-CN" altLang="en-US" sz="1200" b="0" i="0" kern="1200">
                <a:solidFill>
                  <a:schemeClr val="tx1"/>
                </a:solidFill>
                <a:effectLst/>
                <a:latin typeface="+mn-lt"/>
                <a:ea typeface="+mn-ea"/>
                <a:cs typeface="+mn-cs"/>
              </a:rPr>
              <a:t>操作</a:t>
            </a:r>
            <a:endParaRPr lang="en-US" altLang="zh-CN" sz="1200" b="0" i="0" kern="1200">
              <a:solidFill>
                <a:schemeClr val="tx1"/>
              </a:solidFill>
              <a:effectLst/>
              <a:latin typeface="+mn-lt"/>
              <a:ea typeface="+mn-ea"/>
              <a:cs typeface="+mn-cs"/>
            </a:endParaRPr>
          </a:p>
          <a:p>
            <a:pPr marL="228600" indent="-228600">
              <a:buAutoNum type="arabicParenR"/>
            </a:pPr>
            <a:r>
              <a:rPr lang="en-US" altLang="zh-CN" sz="1200" b="0" i="0" kern="1200">
                <a:solidFill>
                  <a:schemeClr val="tx1"/>
                </a:solidFill>
                <a:effectLst/>
                <a:latin typeface="+mn-lt"/>
                <a:ea typeface="+mn-ea"/>
                <a:cs typeface="+mn-cs"/>
              </a:rPr>
              <a:t>ConcreteVisitor</a:t>
            </a:r>
            <a:r>
              <a:rPr lang="zh-CN" altLang="en-US" sz="1200" b="0" i="0" kern="1200">
                <a:solidFill>
                  <a:schemeClr val="tx1"/>
                </a:solidFill>
                <a:effectLst/>
                <a:latin typeface="+mn-lt"/>
                <a:ea typeface="+mn-ea"/>
                <a:cs typeface="+mn-cs"/>
              </a:rPr>
              <a:t>是具体访问者，实现每个由</a:t>
            </a:r>
            <a:r>
              <a:rPr lang="en-US" altLang="zh-CN" sz="1200" b="0" i="0" kern="1200">
                <a:solidFill>
                  <a:schemeClr val="tx1"/>
                </a:solidFill>
                <a:effectLst/>
                <a:latin typeface="+mn-lt"/>
                <a:ea typeface="+mn-ea"/>
                <a:cs typeface="+mn-cs"/>
              </a:rPr>
              <a:t>visitor</a:t>
            </a:r>
            <a:r>
              <a:rPr lang="zh-CN" altLang="en-US" sz="1200" b="0" i="0" kern="1200">
                <a:solidFill>
                  <a:schemeClr val="tx1"/>
                </a:solidFill>
                <a:effectLst/>
                <a:latin typeface="+mn-lt"/>
                <a:ea typeface="+mn-ea"/>
                <a:cs typeface="+mn-cs"/>
              </a:rPr>
              <a:t>声明的操作，是每个操作实现算法的一部分，而该算法片段是对应于结构中对象的类；</a:t>
            </a:r>
            <a:endParaRPr lang="en-US" altLang="zh-CN" sz="1200" b="0" i="0" kern="1200">
              <a:solidFill>
                <a:schemeClr val="tx1"/>
              </a:solidFill>
              <a:effectLst/>
              <a:latin typeface="+mn-lt"/>
              <a:ea typeface="+mn-ea"/>
              <a:cs typeface="+mn-cs"/>
            </a:endParaRPr>
          </a:p>
          <a:p>
            <a:pPr marL="228600" indent="-228600">
              <a:buAutoNum type="arabicParenR"/>
            </a:pPr>
            <a:r>
              <a:rPr lang="en-US" altLang="zh-CN" sz="1200" b="0" i="0" kern="1200">
                <a:solidFill>
                  <a:schemeClr val="tx1"/>
                </a:solidFill>
                <a:effectLst/>
                <a:latin typeface="+mn-lt"/>
                <a:ea typeface="+mn-ea"/>
                <a:cs typeface="+mn-cs"/>
              </a:rPr>
              <a:t>ObjectStructure</a:t>
            </a:r>
            <a:r>
              <a:rPr lang="zh-CN" altLang="en-US" sz="1200" b="0" i="0" kern="1200">
                <a:solidFill>
                  <a:schemeClr val="tx1"/>
                </a:solidFill>
                <a:effectLst/>
                <a:latin typeface="+mn-lt"/>
                <a:ea typeface="+mn-ea"/>
                <a:cs typeface="+mn-cs"/>
              </a:rPr>
              <a:t>为能枚举它的元素，可以提供一个高层的接口以允许访问者访问它的元素；</a:t>
            </a:r>
            <a:endParaRPr lang="en-US" altLang="zh-CN" sz="1200" b="0" i="0" kern="1200">
              <a:solidFill>
                <a:schemeClr val="tx1"/>
              </a:solidFill>
              <a:effectLst/>
              <a:latin typeface="+mn-lt"/>
              <a:ea typeface="+mn-ea"/>
              <a:cs typeface="+mn-cs"/>
            </a:endParaRPr>
          </a:p>
          <a:p>
            <a:pPr marL="228600" indent="-228600">
              <a:buAutoNum type="arabicParenR"/>
            </a:pPr>
            <a:r>
              <a:rPr lang="en-US" altLang="zh-CN" sz="1200" b="0" i="0" kern="1200">
                <a:solidFill>
                  <a:schemeClr val="tx1"/>
                </a:solidFill>
                <a:effectLst/>
                <a:latin typeface="+mn-lt"/>
                <a:ea typeface="+mn-ea"/>
                <a:cs typeface="+mn-cs"/>
              </a:rPr>
              <a:t>Element</a:t>
            </a:r>
            <a:r>
              <a:rPr lang="zh-CN" altLang="en-US" sz="1200" b="0" i="0" kern="1200">
                <a:solidFill>
                  <a:schemeClr val="tx1"/>
                </a:solidFill>
                <a:effectLst/>
                <a:latin typeface="+mn-lt"/>
                <a:ea typeface="+mn-ea"/>
                <a:cs typeface="+mn-cs"/>
              </a:rPr>
              <a:t>定义了一个</a:t>
            </a:r>
            <a:r>
              <a:rPr lang="en-US" altLang="zh-CN" sz="1200" b="0" i="0" kern="1200">
                <a:solidFill>
                  <a:schemeClr val="tx1"/>
                </a:solidFill>
                <a:effectLst/>
                <a:latin typeface="+mn-lt"/>
                <a:ea typeface="+mn-ea"/>
                <a:cs typeface="+mn-cs"/>
              </a:rPr>
              <a:t>Accept</a:t>
            </a:r>
            <a:r>
              <a:rPr lang="zh-CN" altLang="en-US" sz="1200" b="0" i="0" kern="1200">
                <a:solidFill>
                  <a:schemeClr val="tx1"/>
                </a:solidFill>
                <a:effectLst/>
                <a:latin typeface="+mn-lt"/>
                <a:ea typeface="+mn-ea"/>
                <a:cs typeface="+mn-cs"/>
              </a:rPr>
              <a:t>操作，它以一个访问者为参数；</a:t>
            </a:r>
            <a:endParaRPr lang="en-US" altLang="zh-CN" sz="1200" b="0" i="0" kern="1200">
              <a:solidFill>
                <a:schemeClr val="tx1"/>
              </a:solidFill>
              <a:effectLst/>
              <a:latin typeface="+mn-lt"/>
              <a:ea typeface="+mn-ea"/>
              <a:cs typeface="+mn-cs"/>
            </a:endParaRPr>
          </a:p>
          <a:p>
            <a:pPr marL="228600" indent="-228600">
              <a:buAutoNum type="arabicParenR"/>
            </a:pPr>
            <a:r>
              <a:rPr lang="en-US" altLang="zh-CN" sz="1200" b="0" i="0" kern="1200">
                <a:solidFill>
                  <a:schemeClr val="tx1"/>
                </a:solidFill>
                <a:effectLst/>
                <a:latin typeface="+mn-lt"/>
                <a:ea typeface="+mn-ea"/>
                <a:cs typeface="+mn-cs"/>
              </a:rPr>
              <a:t>ConcreteElement</a:t>
            </a:r>
            <a:r>
              <a:rPr lang="zh-CN" altLang="en-US" sz="1200" b="0" i="0" kern="1200">
                <a:solidFill>
                  <a:schemeClr val="tx1"/>
                </a:solidFill>
                <a:effectLst/>
                <a:latin typeface="+mn-lt"/>
                <a:ea typeface="+mn-ea"/>
                <a:cs typeface="+mn-cs"/>
              </a:rPr>
              <a:t>为具体元素，实现</a:t>
            </a:r>
            <a:r>
              <a:rPr lang="en-US" altLang="zh-CN" sz="1200" b="0" i="0" kern="1200">
                <a:solidFill>
                  <a:schemeClr val="tx1"/>
                </a:solidFill>
                <a:effectLst/>
                <a:latin typeface="+mn-lt"/>
                <a:ea typeface="+mn-ea"/>
                <a:cs typeface="+mn-cs"/>
              </a:rPr>
              <a:t>Accept</a:t>
            </a:r>
            <a:r>
              <a:rPr lang="zh-CN" altLang="en-US" sz="1200" b="0" i="0" kern="1200">
                <a:solidFill>
                  <a:schemeClr val="tx1"/>
                </a:solidFill>
                <a:effectLst/>
                <a:latin typeface="+mn-lt"/>
                <a:ea typeface="+mn-ea"/>
                <a:cs typeface="+mn-cs"/>
              </a:rPr>
              <a:t>操作</a:t>
            </a: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217</a:t>
            </a:fld>
            <a:endParaRPr lang="zh-CN" altLang="en-US"/>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218</a:t>
            </a:fld>
            <a:endParaRPr lang="zh-CN" altLang="en-US"/>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a:t>//</a:t>
            </a:r>
            <a:r>
              <a:rPr lang="zh-CN" altLang="en-US"/>
              <a:t>前面讲过，人的分类一般不变，变化的状态</a:t>
            </a:r>
            <a:r>
              <a:rPr lang="en-US" altLang="zh-CN"/>
              <a:t>(</a:t>
            </a:r>
            <a:r>
              <a:rPr lang="zh-CN" altLang="en-US"/>
              <a:t>比如对某个事情的态度</a:t>
            </a:r>
            <a:r>
              <a:rPr lang="en-US" altLang="zh-CN"/>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t>//</a:t>
            </a:r>
            <a:r>
              <a:rPr lang="zh-CN" altLang="en-US"/>
              <a:t>增加</a:t>
            </a:r>
            <a:r>
              <a:rPr lang="zh-CN" altLang="en-US" baseline="0"/>
              <a:t> </a:t>
            </a:r>
            <a:r>
              <a:rPr lang="en-US" altLang="zh-CN" baseline="0"/>
              <a:t>NotBat, </a:t>
            </a:r>
            <a:r>
              <a:rPr lang="zh-CN" altLang="en-US" baseline="0"/>
              <a:t>让学员感受一下好处</a:t>
            </a: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219</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22</a:t>
            </a:fld>
            <a:endParaRPr lang="zh-CN" altLang="en-US"/>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220</a:t>
            </a:fld>
            <a:endParaRPr lang="zh-CN" altLang="en-US"/>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221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a:t>//</a:t>
            </a:r>
            <a:r>
              <a:rPr lang="zh-CN" altLang="en-US"/>
              <a:t>以前我们使用组合模式做过，现在我们改成迭代器模式</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t>222</a:t>
            </a:fld>
            <a:endParaRPr lang="zh-CN" altLang="en-US"/>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223</a:t>
            </a:fld>
            <a:endParaRPr lang="zh-CN" altLang="en-US"/>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224</a:t>
            </a:fld>
            <a:endParaRPr lang="zh-CN" altLang="en-US"/>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225</a:t>
            </a:fld>
            <a:endParaRPr lang="zh-CN" altLang="en-US"/>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228600" indent="-228600">
              <a:buAutoNum type="arabicParenR"/>
            </a:pPr>
            <a:r>
              <a:rPr lang="en-US" altLang="zh-CN" baseline="0"/>
              <a:t>Iterator : </a:t>
            </a:r>
            <a:r>
              <a:rPr lang="zh-CN" altLang="en-US" baseline="0"/>
              <a:t>迭代器接口提供统一的方法 </a:t>
            </a:r>
            <a:r>
              <a:rPr lang="en-US" altLang="zh-CN" baseline="0"/>
              <a:t>hashNext() next() remover() </a:t>
            </a:r>
            <a:r>
              <a:rPr lang="zh-CN" altLang="en-US" baseline="0"/>
              <a:t>等等</a:t>
            </a:r>
            <a:endParaRPr lang="en-US" altLang="zh-CN" baseline="0"/>
          </a:p>
          <a:p>
            <a:pPr marL="228600" indent="-228600">
              <a:buAutoNum type="arabicParenR"/>
            </a:pPr>
            <a:r>
              <a:rPr lang="en-US" altLang="zh-CN" baseline="0"/>
              <a:t>ConcreteIterator: </a:t>
            </a:r>
            <a:r>
              <a:rPr lang="zh-CN" altLang="en-US" baseline="0"/>
              <a:t>具体迭代器负责管理迭代</a:t>
            </a:r>
            <a:endParaRPr lang="en-US" altLang="zh-CN" baseline="0"/>
          </a:p>
          <a:p>
            <a:pPr marL="228600" indent="-228600">
              <a:buAutoNum type="arabicParenR"/>
            </a:pPr>
            <a:r>
              <a:rPr lang="en-US" altLang="zh-CN" baseline="0"/>
              <a:t>Aggregate : </a:t>
            </a:r>
            <a:r>
              <a:rPr lang="zh-CN" altLang="en-US" baseline="0"/>
              <a:t>一个统一的聚合接口 </a:t>
            </a:r>
            <a:r>
              <a:rPr lang="en-US" altLang="zh-CN" baseline="0"/>
              <a:t>,</a:t>
            </a:r>
            <a:r>
              <a:rPr lang="zh-CN" altLang="en-US" baseline="0"/>
              <a:t>将客户端和具体聚合解耦</a:t>
            </a:r>
            <a:endParaRPr lang="en-US" altLang="zh-CN" baseline="0"/>
          </a:p>
          <a:p>
            <a:pPr marL="228600" indent="-228600">
              <a:buAutoNum type="arabicParenR"/>
            </a:pPr>
            <a:r>
              <a:rPr lang="en-US" altLang="zh-CN" baseline="0"/>
              <a:t>ConcreteAggregate: </a:t>
            </a:r>
            <a:r>
              <a:rPr lang="zh-CN" altLang="en-US" baseline="0"/>
              <a:t>具体的聚合持有对象的集合，并提供一个方法返回一个迭代器</a:t>
            </a:r>
            <a:endParaRPr lang="en-US" altLang="zh-CN" baseline="0"/>
          </a:p>
          <a:p>
            <a:pPr marL="228600" indent="-228600">
              <a:buAutoNum type="arabicParenR"/>
            </a:pPr>
            <a:r>
              <a:rPr lang="en-US" altLang="zh-CN" baseline="0"/>
              <a:t>Client: </a:t>
            </a:r>
            <a:r>
              <a:rPr lang="zh-CN" altLang="en-US" baseline="0"/>
              <a:t>客户端有聚合接口和迭代器组合</a:t>
            </a:r>
            <a:endParaRPr lang="en-US" altLang="zh-CN" baseline="0"/>
          </a:p>
          <a:p>
            <a:pPr marL="228600" indent="-228600">
              <a:buAutoNum type="arabicParen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226</a:t>
            </a:fld>
            <a:endParaRPr lang="zh-CN" altLang="en-US"/>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a:t>设计思路分析</a:t>
            </a:r>
            <a:r>
              <a:rPr lang="en-US" altLang="zh-CN"/>
              <a:t>: [</a:t>
            </a:r>
            <a:r>
              <a:rPr lang="zh-CN" altLang="en-US"/>
              <a:t>待</a:t>
            </a:r>
            <a:r>
              <a:rPr lang="en-US" altLang="zh-CN"/>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t>227</a:t>
            </a:fld>
            <a:endParaRPr lang="zh-CN" altLang="en-US"/>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a:t>1</a:t>
            </a:r>
            <a:r>
              <a:rPr lang="zh-CN" altLang="en-US"/>
              <a:t>）内部类</a:t>
            </a:r>
            <a:r>
              <a:rPr lang="zh-CN" altLang="en-US" baseline="0"/>
              <a:t> </a:t>
            </a:r>
            <a:r>
              <a:rPr lang="en-US" altLang="zh-CN" baseline="0"/>
              <a:t>Itr </a:t>
            </a:r>
            <a:r>
              <a:rPr lang="zh-CN" altLang="en-US" baseline="0"/>
              <a:t>充当</a:t>
            </a:r>
            <a:r>
              <a:rPr lang="zh-CN" altLang="en-US" sz="1200" b="0" i="0" kern="1200">
                <a:solidFill>
                  <a:schemeClr val="tx1"/>
                </a:solidFill>
                <a:effectLst/>
                <a:latin typeface="+mn-lt"/>
                <a:ea typeface="+mn-ea"/>
                <a:cs typeface="+mn-cs"/>
              </a:rPr>
              <a:t>具体实现迭代器</a:t>
            </a:r>
            <a:r>
              <a:rPr lang="en-US" altLang="zh-CN" sz="1200" b="0" i="0" kern="1200">
                <a:solidFill>
                  <a:schemeClr val="tx1"/>
                </a:solidFill>
                <a:effectLst/>
                <a:latin typeface="+mn-lt"/>
                <a:ea typeface="+mn-ea"/>
                <a:cs typeface="+mn-cs"/>
              </a:rPr>
              <a:t>Iterator </a:t>
            </a:r>
            <a:r>
              <a:rPr lang="zh-CN" altLang="en-US" sz="1200" b="0" i="0" kern="1200">
                <a:solidFill>
                  <a:schemeClr val="tx1"/>
                </a:solidFill>
                <a:effectLst/>
                <a:latin typeface="+mn-lt"/>
                <a:ea typeface="+mn-ea"/>
                <a:cs typeface="+mn-cs"/>
              </a:rPr>
              <a:t>的类， 作为</a:t>
            </a:r>
            <a:r>
              <a:rPr lang="en-US" altLang="zh-CN" sz="1200" b="0" i="0" kern="1200">
                <a:solidFill>
                  <a:schemeClr val="tx1"/>
                </a:solidFill>
                <a:effectLst/>
                <a:latin typeface="+mn-lt"/>
                <a:ea typeface="+mn-ea"/>
                <a:cs typeface="+mn-cs"/>
              </a:rPr>
              <a:t>ArrayList</a:t>
            </a:r>
            <a:r>
              <a:rPr lang="zh-CN" altLang="en-US" sz="1200" b="0" i="0" kern="1200">
                <a:solidFill>
                  <a:schemeClr val="tx1"/>
                </a:solidFill>
                <a:effectLst/>
                <a:latin typeface="+mn-lt"/>
                <a:ea typeface="+mn-ea"/>
                <a:cs typeface="+mn-cs"/>
              </a:rPr>
              <a:t>内部类存在</a:t>
            </a:r>
            <a:endParaRPr lang="en-US" altLang="zh-CN" sz="1200" b="0" i="0"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a:solidFill>
                  <a:schemeClr val="tx1"/>
                </a:solidFill>
                <a:effectLst/>
                <a:latin typeface="+mn-lt"/>
                <a:ea typeface="+mn-ea"/>
                <a:cs typeface="+mn-cs"/>
              </a:rPr>
              <a:t>2)</a:t>
            </a:r>
            <a:r>
              <a:rPr lang="en-US" altLang="zh-CN" sz="1200" b="0" i="0" kern="1200" baseline="0">
                <a:solidFill>
                  <a:schemeClr val="tx1"/>
                </a:solidFill>
                <a:effectLst/>
                <a:latin typeface="+mn-lt"/>
                <a:ea typeface="+mn-ea"/>
                <a:cs typeface="+mn-cs"/>
              </a:rPr>
              <a:t> </a:t>
            </a:r>
            <a:r>
              <a:rPr lang="en-US" altLang="zh-CN"/>
              <a:t>List </a:t>
            </a:r>
            <a:r>
              <a:rPr lang="zh-CN" altLang="en-US"/>
              <a:t>就是</a:t>
            </a:r>
            <a:r>
              <a:rPr lang="zh-CN" altLang="en-US" sz="1200" b="0" i="0" kern="1200">
                <a:solidFill>
                  <a:schemeClr val="tx1"/>
                </a:solidFill>
                <a:effectLst/>
                <a:latin typeface="+mn-lt"/>
                <a:ea typeface="+mn-ea"/>
                <a:cs typeface="+mn-cs"/>
              </a:rPr>
              <a:t>充当的是聚合接口</a:t>
            </a:r>
            <a:r>
              <a:rPr lang="en-US" altLang="zh-CN" sz="1200" b="0" i="0" kern="1200">
                <a:solidFill>
                  <a:schemeClr val="tx1"/>
                </a:solidFill>
                <a:effectLst/>
                <a:latin typeface="+mn-lt"/>
                <a:ea typeface="+mn-ea"/>
                <a:cs typeface="+mn-cs"/>
              </a:rPr>
              <a:t>, </a:t>
            </a:r>
            <a:r>
              <a:rPr lang="zh-CN" altLang="en-US" sz="1200" b="0" i="0" kern="1200">
                <a:solidFill>
                  <a:schemeClr val="tx1"/>
                </a:solidFill>
                <a:effectLst/>
                <a:latin typeface="+mn-lt"/>
                <a:ea typeface="+mn-ea"/>
                <a:cs typeface="+mn-cs"/>
              </a:rPr>
              <a:t>含义一个 </a:t>
            </a:r>
            <a:r>
              <a:rPr lang="en-US" altLang="zh-CN" sz="1200" b="0" i="0" kern="1200">
                <a:solidFill>
                  <a:schemeClr val="tx1"/>
                </a:solidFill>
                <a:effectLst/>
                <a:latin typeface="+mn-lt"/>
                <a:ea typeface="+mn-ea"/>
                <a:cs typeface="+mn-cs"/>
              </a:rPr>
              <a:t>itertor</a:t>
            </a:r>
            <a:r>
              <a:rPr lang="en-US" altLang="zh-CN" sz="1200" b="0" i="0" kern="1200" baseline="0">
                <a:solidFill>
                  <a:schemeClr val="tx1"/>
                </a:solidFill>
                <a:effectLst/>
                <a:latin typeface="+mn-lt"/>
                <a:ea typeface="+mn-ea"/>
                <a:cs typeface="+mn-cs"/>
              </a:rPr>
              <a:t> </a:t>
            </a:r>
            <a:r>
              <a:rPr lang="zh-CN" altLang="en-US" sz="1200" b="0" i="0" kern="1200" baseline="0">
                <a:solidFill>
                  <a:schemeClr val="tx1"/>
                </a:solidFill>
                <a:effectLst/>
                <a:latin typeface="+mn-lt"/>
                <a:ea typeface="+mn-ea"/>
                <a:cs typeface="+mn-cs"/>
              </a:rPr>
              <a:t>方法，要求返回一个迭代器</a:t>
            </a:r>
            <a:endParaRPr lang="en-US" altLang="zh-CN" sz="1200" b="0" i="0"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a:solidFill>
                  <a:schemeClr val="tx1"/>
                </a:solidFill>
                <a:effectLst/>
                <a:latin typeface="+mn-lt"/>
                <a:ea typeface="+mn-ea"/>
                <a:cs typeface="+mn-cs"/>
              </a:rPr>
              <a:t>3) ArrayList </a:t>
            </a:r>
            <a:r>
              <a:rPr lang="zh-CN" altLang="en-US" sz="1200" b="0" i="0" kern="1200">
                <a:solidFill>
                  <a:schemeClr val="tx1"/>
                </a:solidFill>
                <a:effectLst/>
                <a:latin typeface="+mn-lt"/>
                <a:ea typeface="+mn-ea"/>
                <a:cs typeface="+mn-cs"/>
              </a:rPr>
              <a:t>类是 聚合接口 </a:t>
            </a:r>
            <a:r>
              <a:rPr lang="en-US" altLang="zh-CN" sz="1200" b="0" i="0" kern="1200">
                <a:solidFill>
                  <a:schemeClr val="tx1"/>
                </a:solidFill>
                <a:effectLst/>
                <a:latin typeface="+mn-lt"/>
                <a:ea typeface="+mn-ea"/>
                <a:cs typeface="+mn-cs"/>
              </a:rPr>
              <a:t>List </a:t>
            </a:r>
            <a:r>
              <a:rPr lang="zh-CN" altLang="en-US" sz="1200" b="0" i="0" kern="1200">
                <a:solidFill>
                  <a:schemeClr val="tx1"/>
                </a:solidFill>
                <a:effectLst/>
                <a:latin typeface="+mn-lt"/>
                <a:ea typeface="+mn-ea"/>
                <a:cs typeface="+mn-cs"/>
              </a:rPr>
              <a:t>具体实现了，实现了 </a:t>
            </a:r>
            <a:r>
              <a:rPr lang="en-US" altLang="zh-CN" sz="1200" b="0" i="0" kern="1200">
                <a:solidFill>
                  <a:schemeClr val="tx1"/>
                </a:solidFill>
                <a:effectLst/>
                <a:latin typeface="+mn-lt"/>
                <a:ea typeface="+mn-ea"/>
                <a:cs typeface="+mn-cs"/>
              </a:rPr>
              <a:t>iterator</a:t>
            </a:r>
            <a:r>
              <a:rPr lang="zh-CN" altLang="en-US" sz="1200" b="0" i="0" kern="1200">
                <a:solidFill>
                  <a:schemeClr val="tx1"/>
                </a:solidFill>
                <a:effectLst/>
                <a:latin typeface="+mn-lt"/>
                <a:ea typeface="+mn-ea"/>
                <a:cs typeface="+mn-cs"/>
              </a:rPr>
              <a:t>方法，得到一个迭代器对象</a:t>
            </a:r>
            <a:endParaRPr lang="en-US" altLang="zh-CN" sz="1200" b="0" i="0"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a:solidFill>
                  <a:schemeClr val="tx1"/>
                </a:solidFill>
                <a:effectLst/>
                <a:latin typeface="+mn-lt"/>
                <a:ea typeface="+mn-ea"/>
                <a:cs typeface="+mn-cs"/>
              </a:rPr>
              <a:t>4) </a:t>
            </a:r>
            <a:r>
              <a:rPr lang="zh-CN" altLang="en-US" sz="1200" b="0" i="0" kern="1200">
                <a:solidFill>
                  <a:schemeClr val="tx1"/>
                </a:solidFill>
                <a:effectLst/>
                <a:latin typeface="+mn-lt"/>
                <a:ea typeface="+mn-ea"/>
                <a:cs typeface="+mn-cs"/>
              </a:rPr>
              <a:t>实现</a:t>
            </a:r>
            <a:r>
              <a:rPr lang="en-US" altLang="zh-CN" sz="1200" b="0" i="0" kern="1200">
                <a:solidFill>
                  <a:schemeClr val="tx1"/>
                </a:solidFill>
                <a:effectLst/>
                <a:latin typeface="+mn-lt"/>
                <a:ea typeface="+mn-ea"/>
                <a:cs typeface="+mn-cs"/>
              </a:rPr>
              <a:t>Iterator</a:t>
            </a:r>
            <a:r>
              <a:rPr lang="en-US" altLang="zh-CN" sz="1200" b="0" i="0" kern="1200" baseline="0">
                <a:solidFill>
                  <a:schemeClr val="tx1"/>
                </a:solidFill>
                <a:effectLst/>
                <a:latin typeface="+mn-lt"/>
                <a:ea typeface="+mn-ea"/>
                <a:cs typeface="+mn-cs"/>
              </a:rPr>
              <a:t> </a:t>
            </a:r>
            <a:r>
              <a:rPr lang="zh-CN" altLang="en-US" sz="1200" b="0" i="0" kern="1200" baseline="0">
                <a:solidFill>
                  <a:schemeClr val="tx1"/>
                </a:solidFill>
                <a:effectLst/>
                <a:latin typeface="+mn-lt"/>
                <a:ea typeface="+mn-ea"/>
                <a:cs typeface="+mn-cs"/>
              </a:rPr>
              <a:t>接口的实现类，还有很多 比如 </a:t>
            </a:r>
            <a:r>
              <a:rPr lang="en-US" altLang="zh-CN" sz="1200" kern="1200">
                <a:solidFill>
                  <a:schemeClr val="tx1"/>
                </a:solidFill>
                <a:latin typeface="+mn-lt"/>
                <a:ea typeface="+mn-ea"/>
                <a:cs typeface="+mn-cs"/>
              </a:rPr>
              <a:t>Enumerator </a:t>
            </a:r>
            <a:r>
              <a:rPr lang="zh-CN" altLang="en-US" sz="1200" kern="1200">
                <a:solidFill>
                  <a:schemeClr val="tx1"/>
                </a:solidFill>
                <a:latin typeface="+mn-lt"/>
                <a:ea typeface="+mn-ea"/>
                <a:cs typeface="+mn-cs"/>
              </a:rPr>
              <a:t>，</a:t>
            </a:r>
            <a:r>
              <a:rPr lang="en-US" altLang="zh-CN" sz="1200" kern="1200">
                <a:solidFill>
                  <a:schemeClr val="tx1"/>
                </a:solidFill>
                <a:latin typeface="+mn-lt"/>
                <a:ea typeface="+mn-ea"/>
                <a:cs typeface="+mn-cs"/>
              </a:rPr>
              <a:t>ctrl + t</a:t>
            </a:r>
            <a:endParaRPr lang="en-US" altLang="zh-CN" sz="1200" b="0" i="0" kern="1200" baseline="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baseline="0">
                <a:solidFill>
                  <a:schemeClr val="tx1"/>
                </a:solidFill>
                <a:effectLst/>
                <a:latin typeface="+mn-lt"/>
                <a:ea typeface="+mn-ea"/>
                <a:cs typeface="+mn-cs"/>
              </a:rPr>
              <a:t>5) </a:t>
            </a:r>
            <a:r>
              <a:rPr lang="zh-CN" altLang="en-US" sz="1200" b="0" i="0" kern="1200" baseline="0">
                <a:solidFill>
                  <a:schemeClr val="tx1"/>
                </a:solidFill>
                <a:effectLst/>
                <a:latin typeface="+mn-lt"/>
                <a:ea typeface="+mn-ea"/>
                <a:cs typeface="+mn-cs"/>
              </a:rPr>
              <a:t>实现</a:t>
            </a:r>
            <a:r>
              <a:rPr lang="en-US" altLang="zh-CN" sz="1200" b="0" i="0" kern="1200" baseline="0">
                <a:solidFill>
                  <a:schemeClr val="tx1"/>
                </a:solidFill>
                <a:effectLst/>
                <a:latin typeface="+mn-lt"/>
                <a:ea typeface="+mn-ea"/>
                <a:cs typeface="+mn-cs"/>
              </a:rPr>
              <a:t>List </a:t>
            </a:r>
            <a:r>
              <a:rPr lang="zh-CN" altLang="en-US" sz="1200" b="0" i="0" kern="1200" baseline="0">
                <a:solidFill>
                  <a:schemeClr val="tx1"/>
                </a:solidFill>
                <a:effectLst/>
                <a:latin typeface="+mn-lt"/>
                <a:ea typeface="+mn-ea"/>
                <a:cs typeface="+mn-cs"/>
              </a:rPr>
              <a:t>聚合接口的实现类， 也有很多</a:t>
            </a:r>
            <a:r>
              <a:rPr lang="en-US" altLang="zh-CN" sz="1200" b="0" i="0" kern="1200" baseline="0">
                <a:solidFill>
                  <a:schemeClr val="tx1"/>
                </a:solidFill>
                <a:effectLst/>
                <a:latin typeface="+mn-lt"/>
                <a:ea typeface="+mn-ea"/>
                <a:cs typeface="+mn-cs"/>
              </a:rPr>
              <a:t>, </a:t>
            </a:r>
            <a:r>
              <a:rPr lang="zh-CN" altLang="en-US" sz="1200" b="0" i="0" kern="1200" baseline="0">
                <a:solidFill>
                  <a:schemeClr val="tx1"/>
                </a:solidFill>
                <a:effectLst/>
                <a:latin typeface="+mn-lt"/>
                <a:ea typeface="+mn-ea"/>
                <a:cs typeface="+mn-cs"/>
              </a:rPr>
              <a:t>比如 </a:t>
            </a:r>
            <a:r>
              <a:rPr lang="en-US" altLang="zh-CN" sz="1200" b="0" i="0" kern="1200" baseline="0">
                <a:solidFill>
                  <a:schemeClr val="tx1"/>
                </a:solidFill>
                <a:effectLst/>
                <a:latin typeface="+mn-lt"/>
                <a:ea typeface="+mn-ea"/>
                <a:cs typeface="+mn-cs"/>
              </a:rPr>
              <a:t>LinkedList, ctrl + 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baseline="0">
                <a:solidFill>
                  <a:schemeClr val="tx1"/>
                </a:solidFill>
                <a:effectLst/>
                <a:latin typeface="+mn-lt"/>
                <a:ea typeface="+mn-ea"/>
                <a:cs typeface="+mn-cs"/>
              </a:rPr>
              <a:t>6</a:t>
            </a:r>
            <a:r>
              <a:rPr lang="zh-CN" altLang="en-US" sz="1200" b="0" i="0" kern="1200" baseline="0">
                <a:solidFill>
                  <a:schemeClr val="tx1"/>
                </a:solidFill>
                <a:effectLst/>
                <a:latin typeface="+mn-lt"/>
                <a:ea typeface="+mn-ea"/>
                <a:cs typeface="+mn-cs"/>
              </a:rPr>
              <a:t>）迭代器模式就解决了，不同集合</a:t>
            </a:r>
            <a:r>
              <a:rPr lang="en-US" altLang="zh-CN" sz="1200" b="0" i="0" kern="1200" baseline="0">
                <a:solidFill>
                  <a:schemeClr val="tx1"/>
                </a:solidFill>
                <a:effectLst/>
                <a:latin typeface="+mn-lt"/>
                <a:ea typeface="+mn-ea"/>
                <a:cs typeface="+mn-cs"/>
              </a:rPr>
              <a:t>(</a:t>
            </a:r>
            <a:r>
              <a:rPr lang="zh-CN" altLang="en-US" sz="1200" b="0" i="0" kern="1200" baseline="0">
                <a:solidFill>
                  <a:schemeClr val="tx1"/>
                </a:solidFill>
                <a:effectLst/>
                <a:latin typeface="+mn-lt"/>
                <a:ea typeface="+mn-ea"/>
                <a:cs typeface="+mn-cs"/>
              </a:rPr>
              <a:t>数组，</a:t>
            </a:r>
            <a:r>
              <a:rPr lang="en-US" altLang="zh-CN" sz="1200" b="0" i="0" kern="1200" baseline="0">
                <a:solidFill>
                  <a:schemeClr val="tx1"/>
                </a:solidFill>
                <a:effectLst/>
                <a:latin typeface="+mn-lt"/>
                <a:ea typeface="+mn-ea"/>
                <a:cs typeface="+mn-cs"/>
              </a:rPr>
              <a:t>ArrayList, linkedList</a:t>
            </a:r>
            <a:r>
              <a:rPr lang="zh-CN" altLang="en-US" sz="1200" b="0" i="0" kern="1200" baseline="0">
                <a:solidFill>
                  <a:schemeClr val="tx1"/>
                </a:solidFill>
                <a:effectLst/>
                <a:latin typeface="+mn-lt"/>
                <a:ea typeface="+mn-ea"/>
                <a:cs typeface="+mn-cs"/>
              </a:rPr>
              <a:t>的）统一遍历问题</a:t>
            </a:r>
            <a:endParaRPr lang="en-US" altLang="zh-CN" sz="1200" b="0" i="0" kern="1200" baseline="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baseline="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baseline="0">
                <a:solidFill>
                  <a:schemeClr val="tx1"/>
                </a:solidFill>
                <a:effectLst/>
                <a:latin typeface="+mn-lt"/>
                <a:ea typeface="+mn-ea"/>
                <a:cs typeface="+mn-cs"/>
              </a:rPr>
              <a:t>//</a:t>
            </a:r>
            <a:r>
              <a:rPr lang="zh-CN" altLang="en-US" sz="1200" b="0" i="0" kern="1200" baseline="0">
                <a:solidFill>
                  <a:schemeClr val="tx1"/>
                </a:solidFill>
                <a:effectLst/>
                <a:latin typeface="+mn-lt"/>
                <a:ea typeface="+mn-ea"/>
                <a:cs typeface="+mn-cs"/>
              </a:rPr>
              <a:t>说明：类示意图中的</a:t>
            </a:r>
            <a:r>
              <a:rPr lang="en-US" altLang="zh-CN" sz="1200" b="0" i="0" kern="1200" baseline="0">
                <a:solidFill>
                  <a:schemeClr val="tx1"/>
                </a:solidFill>
                <a:effectLst/>
                <a:latin typeface="+mn-lt"/>
                <a:ea typeface="+mn-ea"/>
                <a:cs typeface="+mn-cs"/>
              </a:rPr>
              <a:t>LinkedList </a:t>
            </a:r>
            <a:r>
              <a:rPr lang="zh-CN" altLang="en-US" sz="1200" b="0" i="0" kern="1200" baseline="0">
                <a:solidFill>
                  <a:schemeClr val="tx1"/>
                </a:solidFill>
                <a:effectLst/>
                <a:latin typeface="+mn-lt"/>
                <a:ea typeface="+mn-ea"/>
                <a:cs typeface="+mn-cs"/>
              </a:rPr>
              <a:t>实现了 </a:t>
            </a:r>
            <a:r>
              <a:rPr lang="en-US" altLang="zh-CN" sz="1200" b="0" i="0" kern="1200" baseline="0">
                <a:solidFill>
                  <a:schemeClr val="tx1"/>
                </a:solidFill>
                <a:effectLst/>
                <a:latin typeface="+mn-lt"/>
                <a:ea typeface="+mn-ea"/>
                <a:cs typeface="+mn-cs"/>
              </a:rPr>
              <a:t>List </a:t>
            </a:r>
            <a:r>
              <a:rPr lang="zh-CN" altLang="en-US" sz="1200" b="0" i="0" kern="1200" baseline="0">
                <a:solidFill>
                  <a:schemeClr val="tx1"/>
                </a:solidFill>
                <a:effectLst/>
                <a:latin typeface="+mn-lt"/>
                <a:ea typeface="+mn-ea"/>
                <a:cs typeface="+mn-cs"/>
              </a:rPr>
              <a:t>， 但是其中的</a:t>
            </a:r>
            <a:r>
              <a:rPr lang="en-US" altLang="zh-CN" sz="1200" b="0" i="0" kern="1200" baseline="0">
                <a:solidFill>
                  <a:schemeClr val="tx1"/>
                </a:solidFill>
                <a:effectLst/>
                <a:latin typeface="+mn-lt"/>
                <a:ea typeface="+mn-ea"/>
                <a:cs typeface="+mn-cs"/>
              </a:rPr>
              <a:t>iterator</a:t>
            </a:r>
            <a:r>
              <a:rPr lang="zh-CN" altLang="en-US" sz="1200" b="0" i="0" kern="1200" baseline="0">
                <a:solidFill>
                  <a:schemeClr val="tx1"/>
                </a:solidFill>
                <a:effectLst/>
                <a:latin typeface="+mn-lt"/>
                <a:ea typeface="+mn-ea"/>
                <a:cs typeface="+mn-cs"/>
              </a:rPr>
              <a:t>方法是 </a:t>
            </a:r>
            <a:r>
              <a:rPr lang="en-US" altLang="zh-CN" sz="1200" b="0" i="0" kern="1200" baseline="0">
                <a:solidFill>
                  <a:schemeClr val="tx1"/>
                </a:solidFill>
                <a:effectLst/>
                <a:latin typeface="+mn-lt"/>
                <a:ea typeface="+mn-ea"/>
                <a:cs typeface="+mn-cs"/>
              </a:rPr>
              <a:t>LinkedList </a:t>
            </a:r>
            <a:r>
              <a:rPr lang="zh-CN" altLang="en-US" sz="1200" b="0" i="0" kern="1200" baseline="0">
                <a:solidFill>
                  <a:schemeClr val="tx1"/>
                </a:solidFill>
                <a:effectLst/>
                <a:latin typeface="+mn-lt"/>
                <a:ea typeface="+mn-ea"/>
                <a:cs typeface="+mn-cs"/>
              </a:rPr>
              <a:t>的 </a:t>
            </a:r>
            <a:r>
              <a:rPr lang="en-US" altLang="zh-CN" sz="1200" b="1" kern="1200">
                <a:solidFill>
                  <a:schemeClr val="tx1"/>
                </a:solidFill>
                <a:latin typeface="+mn-lt"/>
                <a:ea typeface="+mn-ea"/>
                <a:cs typeface="+mn-cs"/>
              </a:rPr>
              <a:t>AbstractSequentialList</a:t>
            </a:r>
            <a:r>
              <a:rPr lang="en-US" altLang="zh-CN" sz="1200" b="1" kern="1200" baseline="0">
                <a:solidFill>
                  <a:schemeClr val="tx1"/>
                </a:solidFill>
                <a:latin typeface="+mn-lt"/>
                <a:ea typeface="+mn-ea"/>
                <a:cs typeface="+mn-cs"/>
              </a:rPr>
              <a:t> </a:t>
            </a:r>
            <a:r>
              <a:rPr lang="zh-CN" altLang="en-US" sz="1200" b="1" kern="1200" baseline="0">
                <a:solidFill>
                  <a:schemeClr val="tx1"/>
                </a:solidFill>
                <a:latin typeface="+mn-lt"/>
                <a:ea typeface="+mn-ea"/>
                <a:cs typeface="+mn-cs"/>
              </a:rPr>
              <a:t>父类实现来的</a:t>
            </a:r>
            <a:endParaRPr lang="en-US" altLang="zh-CN" sz="1200" b="0" i="0" kern="1200" baseline="0">
              <a:solidFill>
                <a:schemeClr val="tx1"/>
              </a:solidFill>
              <a:effectLst/>
              <a:latin typeface="+mn-lt"/>
              <a:ea typeface="+mn-ea"/>
              <a:cs typeface="+mn-cs"/>
            </a:endParaRPr>
          </a:p>
          <a:p>
            <a:r>
              <a:rPr lang="en-US" altLang="zh-CN" sz="1200" b="1" kern="1200">
                <a:solidFill>
                  <a:schemeClr val="tx1"/>
                </a:solidFill>
                <a:latin typeface="+mn-lt"/>
                <a:ea typeface="+mn-ea"/>
                <a:cs typeface="+mn-cs"/>
              </a:rPr>
              <a:t>public class LinkedList&lt;E&gt;</a:t>
            </a:r>
          </a:p>
          <a:p>
            <a:r>
              <a:rPr lang="en-US" altLang="zh-CN" sz="1200" kern="1200">
                <a:solidFill>
                  <a:schemeClr val="tx1"/>
                </a:solidFill>
                <a:latin typeface="+mn-lt"/>
                <a:ea typeface="+mn-ea"/>
                <a:cs typeface="+mn-cs"/>
              </a:rPr>
              <a:t>    </a:t>
            </a:r>
            <a:r>
              <a:rPr lang="en-US" altLang="zh-CN" sz="1200" b="1" kern="1200">
                <a:solidFill>
                  <a:schemeClr val="tx1"/>
                </a:solidFill>
                <a:latin typeface="+mn-lt"/>
                <a:ea typeface="+mn-ea"/>
                <a:cs typeface="+mn-cs"/>
              </a:rPr>
              <a:t>extends AbstractSequentialList&lt;E&gt; ....} </a:t>
            </a: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228</a:t>
            </a:fld>
            <a:endParaRPr lang="zh-CN" altLang="en-US"/>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a:t>1</a:t>
            </a:r>
            <a:r>
              <a:rPr lang="zh-CN" altLang="en-US"/>
              <a:t>）内部类</a:t>
            </a:r>
            <a:r>
              <a:rPr lang="zh-CN" altLang="en-US" baseline="0"/>
              <a:t> </a:t>
            </a:r>
            <a:r>
              <a:rPr lang="en-US" altLang="zh-CN" baseline="0"/>
              <a:t>Itr </a:t>
            </a:r>
            <a:r>
              <a:rPr lang="zh-CN" altLang="en-US" baseline="0"/>
              <a:t>充当</a:t>
            </a:r>
            <a:r>
              <a:rPr lang="zh-CN" altLang="en-US" sz="1200" b="0" i="0" kern="1200">
                <a:solidFill>
                  <a:schemeClr val="tx1"/>
                </a:solidFill>
                <a:effectLst/>
                <a:latin typeface="+mn-lt"/>
                <a:ea typeface="+mn-ea"/>
                <a:cs typeface="+mn-cs"/>
              </a:rPr>
              <a:t>具体实现迭代器</a:t>
            </a:r>
            <a:r>
              <a:rPr lang="en-US" altLang="zh-CN" sz="1200" b="0" i="0" kern="1200">
                <a:solidFill>
                  <a:schemeClr val="tx1"/>
                </a:solidFill>
                <a:effectLst/>
                <a:latin typeface="+mn-lt"/>
                <a:ea typeface="+mn-ea"/>
                <a:cs typeface="+mn-cs"/>
              </a:rPr>
              <a:t>Iterator </a:t>
            </a:r>
            <a:r>
              <a:rPr lang="zh-CN" altLang="en-US" sz="1200" b="0" i="0" kern="1200">
                <a:solidFill>
                  <a:schemeClr val="tx1"/>
                </a:solidFill>
                <a:effectLst/>
                <a:latin typeface="+mn-lt"/>
                <a:ea typeface="+mn-ea"/>
                <a:cs typeface="+mn-cs"/>
              </a:rPr>
              <a:t>的类， 作为</a:t>
            </a:r>
            <a:r>
              <a:rPr lang="en-US" altLang="zh-CN" sz="1200" b="0" i="0" kern="1200">
                <a:solidFill>
                  <a:schemeClr val="tx1"/>
                </a:solidFill>
                <a:effectLst/>
                <a:latin typeface="+mn-lt"/>
                <a:ea typeface="+mn-ea"/>
                <a:cs typeface="+mn-cs"/>
              </a:rPr>
              <a:t>ArrayList</a:t>
            </a:r>
            <a:r>
              <a:rPr lang="zh-CN" altLang="en-US" sz="1200" b="0" i="0" kern="1200">
                <a:solidFill>
                  <a:schemeClr val="tx1"/>
                </a:solidFill>
                <a:effectLst/>
                <a:latin typeface="+mn-lt"/>
                <a:ea typeface="+mn-ea"/>
                <a:cs typeface="+mn-cs"/>
              </a:rPr>
              <a:t>内部类存在</a:t>
            </a:r>
            <a:endParaRPr lang="en-US" altLang="zh-CN" sz="1200" b="0" i="0"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a:solidFill>
                  <a:schemeClr val="tx1"/>
                </a:solidFill>
                <a:effectLst/>
                <a:latin typeface="+mn-lt"/>
                <a:ea typeface="+mn-ea"/>
                <a:cs typeface="+mn-cs"/>
              </a:rPr>
              <a:t>2)</a:t>
            </a:r>
            <a:r>
              <a:rPr lang="en-US" altLang="zh-CN" sz="1200" b="0" i="0" kern="1200" baseline="0">
                <a:solidFill>
                  <a:schemeClr val="tx1"/>
                </a:solidFill>
                <a:effectLst/>
                <a:latin typeface="+mn-lt"/>
                <a:ea typeface="+mn-ea"/>
                <a:cs typeface="+mn-cs"/>
              </a:rPr>
              <a:t> </a:t>
            </a:r>
            <a:r>
              <a:rPr lang="en-US" altLang="zh-CN"/>
              <a:t>List </a:t>
            </a:r>
            <a:r>
              <a:rPr lang="zh-CN" altLang="en-US"/>
              <a:t>就是</a:t>
            </a:r>
            <a:r>
              <a:rPr lang="zh-CN" altLang="en-US" sz="1200" b="0" i="0" kern="1200">
                <a:solidFill>
                  <a:schemeClr val="tx1"/>
                </a:solidFill>
                <a:effectLst/>
                <a:latin typeface="+mn-lt"/>
                <a:ea typeface="+mn-ea"/>
                <a:cs typeface="+mn-cs"/>
              </a:rPr>
              <a:t>充当的是聚合接口</a:t>
            </a:r>
            <a:r>
              <a:rPr lang="en-US" altLang="zh-CN" sz="1200" b="0" i="0" kern="1200">
                <a:solidFill>
                  <a:schemeClr val="tx1"/>
                </a:solidFill>
                <a:effectLst/>
                <a:latin typeface="+mn-lt"/>
                <a:ea typeface="+mn-ea"/>
                <a:cs typeface="+mn-cs"/>
              </a:rPr>
              <a:t>, </a:t>
            </a:r>
            <a:r>
              <a:rPr lang="zh-CN" altLang="en-US" sz="1200" b="0" i="0" kern="1200">
                <a:solidFill>
                  <a:schemeClr val="tx1"/>
                </a:solidFill>
                <a:effectLst/>
                <a:latin typeface="+mn-lt"/>
                <a:ea typeface="+mn-ea"/>
                <a:cs typeface="+mn-cs"/>
              </a:rPr>
              <a:t>含义一个 </a:t>
            </a:r>
            <a:r>
              <a:rPr lang="en-US" altLang="zh-CN" sz="1200" b="0" i="0" kern="1200">
                <a:solidFill>
                  <a:schemeClr val="tx1"/>
                </a:solidFill>
                <a:effectLst/>
                <a:latin typeface="+mn-lt"/>
                <a:ea typeface="+mn-ea"/>
                <a:cs typeface="+mn-cs"/>
              </a:rPr>
              <a:t>itertor</a:t>
            </a:r>
            <a:r>
              <a:rPr lang="en-US" altLang="zh-CN" sz="1200" b="0" i="0" kern="1200" baseline="0">
                <a:solidFill>
                  <a:schemeClr val="tx1"/>
                </a:solidFill>
                <a:effectLst/>
                <a:latin typeface="+mn-lt"/>
                <a:ea typeface="+mn-ea"/>
                <a:cs typeface="+mn-cs"/>
              </a:rPr>
              <a:t> </a:t>
            </a:r>
            <a:r>
              <a:rPr lang="zh-CN" altLang="en-US" sz="1200" b="0" i="0" kern="1200" baseline="0">
                <a:solidFill>
                  <a:schemeClr val="tx1"/>
                </a:solidFill>
                <a:effectLst/>
                <a:latin typeface="+mn-lt"/>
                <a:ea typeface="+mn-ea"/>
                <a:cs typeface="+mn-cs"/>
              </a:rPr>
              <a:t>方法，要求返回一个迭代器</a:t>
            </a:r>
            <a:endParaRPr lang="en-US" altLang="zh-CN" sz="1200" b="0" i="0"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a:solidFill>
                  <a:schemeClr val="tx1"/>
                </a:solidFill>
                <a:effectLst/>
                <a:latin typeface="+mn-lt"/>
                <a:ea typeface="+mn-ea"/>
                <a:cs typeface="+mn-cs"/>
              </a:rPr>
              <a:t>3) ArrayList </a:t>
            </a:r>
            <a:r>
              <a:rPr lang="zh-CN" altLang="en-US" sz="1200" b="0" i="0" kern="1200">
                <a:solidFill>
                  <a:schemeClr val="tx1"/>
                </a:solidFill>
                <a:effectLst/>
                <a:latin typeface="+mn-lt"/>
                <a:ea typeface="+mn-ea"/>
                <a:cs typeface="+mn-cs"/>
              </a:rPr>
              <a:t>类是 聚合接口 </a:t>
            </a:r>
            <a:r>
              <a:rPr lang="en-US" altLang="zh-CN" sz="1200" b="0" i="0" kern="1200">
                <a:solidFill>
                  <a:schemeClr val="tx1"/>
                </a:solidFill>
                <a:effectLst/>
                <a:latin typeface="+mn-lt"/>
                <a:ea typeface="+mn-ea"/>
                <a:cs typeface="+mn-cs"/>
              </a:rPr>
              <a:t>List </a:t>
            </a:r>
            <a:r>
              <a:rPr lang="zh-CN" altLang="en-US" sz="1200" b="0" i="0" kern="1200">
                <a:solidFill>
                  <a:schemeClr val="tx1"/>
                </a:solidFill>
                <a:effectLst/>
                <a:latin typeface="+mn-lt"/>
                <a:ea typeface="+mn-ea"/>
                <a:cs typeface="+mn-cs"/>
              </a:rPr>
              <a:t>具体实现了，实现了 </a:t>
            </a:r>
            <a:r>
              <a:rPr lang="en-US" altLang="zh-CN" sz="1200" b="0" i="0" kern="1200">
                <a:solidFill>
                  <a:schemeClr val="tx1"/>
                </a:solidFill>
                <a:effectLst/>
                <a:latin typeface="+mn-lt"/>
                <a:ea typeface="+mn-ea"/>
                <a:cs typeface="+mn-cs"/>
              </a:rPr>
              <a:t>iterator</a:t>
            </a:r>
            <a:r>
              <a:rPr lang="zh-CN" altLang="en-US" sz="1200" b="0" i="0" kern="1200">
                <a:solidFill>
                  <a:schemeClr val="tx1"/>
                </a:solidFill>
                <a:effectLst/>
                <a:latin typeface="+mn-lt"/>
                <a:ea typeface="+mn-ea"/>
                <a:cs typeface="+mn-cs"/>
              </a:rPr>
              <a:t>方法，得到一个迭代器对象</a:t>
            </a:r>
            <a:endParaRPr lang="en-US" altLang="zh-CN" sz="1200" b="0" i="0"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a:solidFill>
                  <a:schemeClr val="tx1"/>
                </a:solidFill>
                <a:effectLst/>
                <a:latin typeface="+mn-lt"/>
                <a:ea typeface="+mn-ea"/>
                <a:cs typeface="+mn-cs"/>
              </a:rPr>
              <a:t>4) </a:t>
            </a:r>
            <a:r>
              <a:rPr lang="zh-CN" altLang="en-US" sz="1200" b="0" i="0" kern="1200">
                <a:solidFill>
                  <a:schemeClr val="tx1"/>
                </a:solidFill>
                <a:effectLst/>
                <a:latin typeface="+mn-lt"/>
                <a:ea typeface="+mn-ea"/>
                <a:cs typeface="+mn-cs"/>
              </a:rPr>
              <a:t>实现</a:t>
            </a:r>
            <a:r>
              <a:rPr lang="en-US" altLang="zh-CN" sz="1200" b="0" i="0" kern="1200">
                <a:solidFill>
                  <a:schemeClr val="tx1"/>
                </a:solidFill>
                <a:effectLst/>
                <a:latin typeface="+mn-lt"/>
                <a:ea typeface="+mn-ea"/>
                <a:cs typeface="+mn-cs"/>
              </a:rPr>
              <a:t>Iterator</a:t>
            </a:r>
            <a:r>
              <a:rPr lang="en-US" altLang="zh-CN" sz="1200" b="0" i="0" kern="1200" baseline="0">
                <a:solidFill>
                  <a:schemeClr val="tx1"/>
                </a:solidFill>
                <a:effectLst/>
                <a:latin typeface="+mn-lt"/>
                <a:ea typeface="+mn-ea"/>
                <a:cs typeface="+mn-cs"/>
              </a:rPr>
              <a:t> </a:t>
            </a:r>
            <a:r>
              <a:rPr lang="zh-CN" altLang="en-US" sz="1200" b="0" i="0" kern="1200" baseline="0">
                <a:solidFill>
                  <a:schemeClr val="tx1"/>
                </a:solidFill>
                <a:effectLst/>
                <a:latin typeface="+mn-lt"/>
                <a:ea typeface="+mn-ea"/>
                <a:cs typeface="+mn-cs"/>
              </a:rPr>
              <a:t>接口的实现类，还有很多 比如 </a:t>
            </a:r>
            <a:r>
              <a:rPr lang="en-US" altLang="zh-CN" sz="1200" kern="1200">
                <a:solidFill>
                  <a:schemeClr val="tx1"/>
                </a:solidFill>
                <a:latin typeface="+mn-lt"/>
                <a:ea typeface="+mn-ea"/>
                <a:cs typeface="+mn-cs"/>
              </a:rPr>
              <a:t>Enumerator </a:t>
            </a:r>
            <a:r>
              <a:rPr lang="zh-CN" altLang="en-US" sz="1200" kern="1200">
                <a:solidFill>
                  <a:schemeClr val="tx1"/>
                </a:solidFill>
                <a:latin typeface="+mn-lt"/>
                <a:ea typeface="+mn-ea"/>
                <a:cs typeface="+mn-cs"/>
              </a:rPr>
              <a:t>，</a:t>
            </a:r>
            <a:r>
              <a:rPr lang="en-US" altLang="zh-CN" sz="1200" kern="1200">
                <a:solidFill>
                  <a:schemeClr val="tx1"/>
                </a:solidFill>
                <a:latin typeface="+mn-lt"/>
                <a:ea typeface="+mn-ea"/>
                <a:cs typeface="+mn-cs"/>
              </a:rPr>
              <a:t>ctrl + t</a:t>
            </a:r>
            <a:endParaRPr lang="en-US" altLang="zh-CN" sz="1200" b="0" i="0" kern="1200" baseline="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baseline="0">
                <a:solidFill>
                  <a:schemeClr val="tx1"/>
                </a:solidFill>
                <a:effectLst/>
                <a:latin typeface="+mn-lt"/>
                <a:ea typeface="+mn-ea"/>
                <a:cs typeface="+mn-cs"/>
              </a:rPr>
              <a:t>5) </a:t>
            </a:r>
            <a:r>
              <a:rPr lang="zh-CN" altLang="en-US" sz="1200" b="0" i="0" kern="1200" baseline="0">
                <a:solidFill>
                  <a:schemeClr val="tx1"/>
                </a:solidFill>
                <a:effectLst/>
                <a:latin typeface="+mn-lt"/>
                <a:ea typeface="+mn-ea"/>
                <a:cs typeface="+mn-cs"/>
              </a:rPr>
              <a:t>实现</a:t>
            </a:r>
            <a:r>
              <a:rPr lang="en-US" altLang="zh-CN" sz="1200" b="0" i="0" kern="1200" baseline="0">
                <a:solidFill>
                  <a:schemeClr val="tx1"/>
                </a:solidFill>
                <a:effectLst/>
                <a:latin typeface="+mn-lt"/>
                <a:ea typeface="+mn-ea"/>
                <a:cs typeface="+mn-cs"/>
              </a:rPr>
              <a:t>List </a:t>
            </a:r>
            <a:r>
              <a:rPr lang="zh-CN" altLang="en-US" sz="1200" b="0" i="0" kern="1200" baseline="0">
                <a:solidFill>
                  <a:schemeClr val="tx1"/>
                </a:solidFill>
                <a:effectLst/>
                <a:latin typeface="+mn-lt"/>
                <a:ea typeface="+mn-ea"/>
                <a:cs typeface="+mn-cs"/>
              </a:rPr>
              <a:t>聚合接口的实现类， 也有很多</a:t>
            </a:r>
            <a:r>
              <a:rPr lang="en-US" altLang="zh-CN" sz="1200" b="0" i="0" kern="1200" baseline="0">
                <a:solidFill>
                  <a:schemeClr val="tx1"/>
                </a:solidFill>
                <a:effectLst/>
                <a:latin typeface="+mn-lt"/>
                <a:ea typeface="+mn-ea"/>
                <a:cs typeface="+mn-cs"/>
              </a:rPr>
              <a:t>, </a:t>
            </a:r>
            <a:r>
              <a:rPr lang="zh-CN" altLang="en-US" sz="1200" b="0" i="0" kern="1200" baseline="0">
                <a:solidFill>
                  <a:schemeClr val="tx1"/>
                </a:solidFill>
                <a:effectLst/>
                <a:latin typeface="+mn-lt"/>
                <a:ea typeface="+mn-ea"/>
                <a:cs typeface="+mn-cs"/>
              </a:rPr>
              <a:t>比如 </a:t>
            </a:r>
            <a:r>
              <a:rPr lang="en-US" altLang="zh-CN" sz="1200" b="0" i="0" kern="1200" baseline="0">
                <a:solidFill>
                  <a:schemeClr val="tx1"/>
                </a:solidFill>
                <a:effectLst/>
                <a:latin typeface="+mn-lt"/>
                <a:ea typeface="+mn-ea"/>
                <a:cs typeface="+mn-cs"/>
              </a:rPr>
              <a:t>LinkedList, ctrl + 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baseline="0">
                <a:solidFill>
                  <a:schemeClr val="tx1"/>
                </a:solidFill>
                <a:effectLst/>
                <a:latin typeface="+mn-lt"/>
                <a:ea typeface="+mn-ea"/>
                <a:cs typeface="+mn-cs"/>
              </a:rPr>
              <a:t>6</a:t>
            </a:r>
            <a:r>
              <a:rPr lang="zh-CN" altLang="en-US" sz="1200" b="0" i="0" kern="1200" baseline="0">
                <a:solidFill>
                  <a:schemeClr val="tx1"/>
                </a:solidFill>
                <a:effectLst/>
                <a:latin typeface="+mn-lt"/>
                <a:ea typeface="+mn-ea"/>
                <a:cs typeface="+mn-cs"/>
              </a:rPr>
              <a:t>）迭代器模式就解决了，不同集合</a:t>
            </a:r>
            <a:r>
              <a:rPr lang="en-US" altLang="zh-CN" sz="1200" b="0" i="0" kern="1200" baseline="0">
                <a:solidFill>
                  <a:schemeClr val="tx1"/>
                </a:solidFill>
                <a:effectLst/>
                <a:latin typeface="+mn-lt"/>
                <a:ea typeface="+mn-ea"/>
                <a:cs typeface="+mn-cs"/>
              </a:rPr>
              <a:t>(</a:t>
            </a:r>
            <a:r>
              <a:rPr lang="zh-CN" altLang="en-US" sz="1200" b="0" i="0" kern="1200" baseline="0">
                <a:solidFill>
                  <a:schemeClr val="tx1"/>
                </a:solidFill>
                <a:effectLst/>
                <a:latin typeface="+mn-lt"/>
                <a:ea typeface="+mn-ea"/>
                <a:cs typeface="+mn-cs"/>
              </a:rPr>
              <a:t>数组，</a:t>
            </a:r>
            <a:r>
              <a:rPr lang="en-US" altLang="zh-CN" sz="1200" b="0" i="0" kern="1200" baseline="0">
                <a:solidFill>
                  <a:schemeClr val="tx1"/>
                </a:solidFill>
                <a:effectLst/>
                <a:latin typeface="+mn-lt"/>
                <a:ea typeface="+mn-ea"/>
                <a:cs typeface="+mn-cs"/>
              </a:rPr>
              <a:t>ArrayList, linkedList</a:t>
            </a:r>
            <a:r>
              <a:rPr lang="zh-CN" altLang="en-US" sz="1200" b="0" i="0" kern="1200" baseline="0">
                <a:solidFill>
                  <a:schemeClr val="tx1"/>
                </a:solidFill>
                <a:effectLst/>
                <a:latin typeface="+mn-lt"/>
                <a:ea typeface="+mn-ea"/>
                <a:cs typeface="+mn-cs"/>
              </a:rPr>
              <a:t>的）统一遍历问题</a:t>
            </a:r>
            <a:endParaRPr lang="en-US" altLang="zh-CN" sz="1200" b="0" i="0" kern="1200" baseline="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baseline="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baseline="0">
                <a:solidFill>
                  <a:schemeClr val="tx1"/>
                </a:solidFill>
                <a:effectLst/>
                <a:latin typeface="+mn-lt"/>
                <a:ea typeface="+mn-ea"/>
                <a:cs typeface="+mn-cs"/>
              </a:rPr>
              <a:t>//</a:t>
            </a:r>
            <a:r>
              <a:rPr lang="zh-CN" altLang="en-US" sz="1200" b="0" i="0" kern="1200" baseline="0">
                <a:solidFill>
                  <a:schemeClr val="tx1"/>
                </a:solidFill>
                <a:effectLst/>
                <a:latin typeface="+mn-lt"/>
                <a:ea typeface="+mn-ea"/>
                <a:cs typeface="+mn-cs"/>
              </a:rPr>
              <a:t>说明：类示意图中的</a:t>
            </a:r>
            <a:r>
              <a:rPr lang="en-US" altLang="zh-CN" sz="1200" b="0" i="0" kern="1200" baseline="0">
                <a:solidFill>
                  <a:schemeClr val="tx1"/>
                </a:solidFill>
                <a:effectLst/>
                <a:latin typeface="+mn-lt"/>
                <a:ea typeface="+mn-ea"/>
                <a:cs typeface="+mn-cs"/>
              </a:rPr>
              <a:t>LinkedList </a:t>
            </a:r>
            <a:r>
              <a:rPr lang="zh-CN" altLang="en-US" sz="1200" b="0" i="0" kern="1200" baseline="0">
                <a:solidFill>
                  <a:schemeClr val="tx1"/>
                </a:solidFill>
                <a:effectLst/>
                <a:latin typeface="+mn-lt"/>
                <a:ea typeface="+mn-ea"/>
                <a:cs typeface="+mn-cs"/>
              </a:rPr>
              <a:t>实现了 </a:t>
            </a:r>
            <a:r>
              <a:rPr lang="en-US" altLang="zh-CN" sz="1200" b="0" i="0" kern="1200" baseline="0">
                <a:solidFill>
                  <a:schemeClr val="tx1"/>
                </a:solidFill>
                <a:effectLst/>
                <a:latin typeface="+mn-lt"/>
                <a:ea typeface="+mn-ea"/>
                <a:cs typeface="+mn-cs"/>
              </a:rPr>
              <a:t>List </a:t>
            </a:r>
            <a:r>
              <a:rPr lang="zh-CN" altLang="en-US" sz="1200" b="0" i="0" kern="1200" baseline="0">
                <a:solidFill>
                  <a:schemeClr val="tx1"/>
                </a:solidFill>
                <a:effectLst/>
                <a:latin typeface="+mn-lt"/>
                <a:ea typeface="+mn-ea"/>
                <a:cs typeface="+mn-cs"/>
              </a:rPr>
              <a:t>， 但是其中的</a:t>
            </a:r>
            <a:r>
              <a:rPr lang="en-US" altLang="zh-CN" sz="1200" b="0" i="0" kern="1200" baseline="0">
                <a:solidFill>
                  <a:schemeClr val="tx1"/>
                </a:solidFill>
                <a:effectLst/>
                <a:latin typeface="+mn-lt"/>
                <a:ea typeface="+mn-ea"/>
                <a:cs typeface="+mn-cs"/>
              </a:rPr>
              <a:t>iterator</a:t>
            </a:r>
            <a:r>
              <a:rPr lang="zh-CN" altLang="en-US" sz="1200" b="0" i="0" kern="1200" baseline="0">
                <a:solidFill>
                  <a:schemeClr val="tx1"/>
                </a:solidFill>
                <a:effectLst/>
                <a:latin typeface="+mn-lt"/>
                <a:ea typeface="+mn-ea"/>
                <a:cs typeface="+mn-cs"/>
              </a:rPr>
              <a:t>方法是 </a:t>
            </a:r>
            <a:r>
              <a:rPr lang="en-US" altLang="zh-CN" sz="1200" b="0" i="0" kern="1200" baseline="0">
                <a:solidFill>
                  <a:schemeClr val="tx1"/>
                </a:solidFill>
                <a:effectLst/>
                <a:latin typeface="+mn-lt"/>
                <a:ea typeface="+mn-ea"/>
                <a:cs typeface="+mn-cs"/>
              </a:rPr>
              <a:t>LinkedList </a:t>
            </a:r>
            <a:r>
              <a:rPr lang="zh-CN" altLang="en-US" sz="1200" b="0" i="0" kern="1200" baseline="0">
                <a:solidFill>
                  <a:schemeClr val="tx1"/>
                </a:solidFill>
                <a:effectLst/>
                <a:latin typeface="+mn-lt"/>
                <a:ea typeface="+mn-ea"/>
                <a:cs typeface="+mn-cs"/>
              </a:rPr>
              <a:t>的 </a:t>
            </a:r>
            <a:r>
              <a:rPr lang="en-US" altLang="zh-CN" sz="1200" b="1" kern="1200">
                <a:solidFill>
                  <a:schemeClr val="tx1"/>
                </a:solidFill>
                <a:latin typeface="+mn-lt"/>
                <a:ea typeface="+mn-ea"/>
                <a:cs typeface="+mn-cs"/>
              </a:rPr>
              <a:t>AbstractSequentialList</a:t>
            </a:r>
            <a:r>
              <a:rPr lang="en-US" altLang="zh-CN" sz="1200" b="1" kern="1200" baseline="0">
                <a:solidFill>
                  <a:schemeClr val="tx1"/>
                </a:solidFill>
                <a:latin typeface="+mn-lt"/>
                <a:ea typeface="+mn-ea"/>
                <a:cs typeface="+mn-cs"/>
              </a:rPr>
              <a:t> </a:t>
            </a:r>
            <a:r>
              <a:rPr lang="zh-CN" altLang="en-US" sz="1200" b="1" kern="1200" baseline="0">
                <a:solidFill>
                  <a:schemeClr val="tx1"/>
                </a:solidFill>
                <a:latin typeface="+mn-lt"/>
                <a:ea typeface="+mn-ea"/>
                <a:cs typeface="+mn-cs"/>
              </a:rPr>
              <a:t>父类实现来的</a:t>
            </a:r>
            <a:endParaRPr lang="en-US" altLang="zh-CN" sz="1200" b="0" i="0" kern="1200" baseline="0">
              <a:solidFill>
                <a:schemeClr val="tx1"/>
              </a:solidFill>
              <a:effectLst/>
              <a:latin typeface="+mn-lt"/>
              <a:ea typeface="+mn-ea"/>
              <a:cs typeface="+mn-cs"/>
            </a:endParaRPr>
          </a:p>
          <a:p>
            <a:r>
              <a:rPr lang="en-US" altLang="zh-CN" sz="1200" b="1" kern="1200">
                <a:solidFill>
                  <a:schemeClr val="tx1"/>
                </a:solidFill>
                <a:latin typeface="+mn-lt"/>
                <a:ea typeface="+mn-ea"/>
                <a:cs typeface="+mn-cs"/>
              </a:rPr>
              <a:t>public class LinkedList&lt;E&gt;</a:t>
            </a:r>
          </a:p>
          <a:p>
            <a:r>
              <a:rPr lang="en-US" altLang="zh-CN" sz="1200" kern="1200">
                <a:solidFill>
                  <a:schemeClr val="tx1"/>
                </a:solidFill>
                <a:latin typeface="+mn-lt"/>
                <a:ea typeface="+mn-ea"/>
                <a:cs typeface="+mn-cs"/>
              </a:rPr>
              <a:t>    </a:t>
            </a:r>
            <a:r>
              <a:rPr lang="en-US" altLang="zh-CN" sz="1200" b="1" kern="1200">
                <a:solidFill>
                  <a:schemeClr val="tx1"/>
                </a:solidFill>
                <a:latin typeface="+mn-lt"/>
                <a:ea typeface="+mn-ea"/>
                <a:cs typeface="+mn-cs"/>
              </a:rPr>
              <a:t>extends AbstractSequentialList&lt;E&gt; ....} </a:t>
            </a: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229</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a:t>//</a:t>
            </a:r>
            <a:r>
              <a:rPr lang="zh-CN" altLang="en-US"/>
              <a:t>里氏替换原则，后面会讲到</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t>23</a:t>
            </a:fld>
            <a:endParaRPr lang="zh-CN" altLang="en-US"/>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230</a:t>
            </a:fld>
            <a:endParaRPr lang="zh-CN" altLang="en-US"/>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231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232</a:t>
            </a:fld>
            <a:endParaRPr lang="zh-CN" altLang="en-US"/>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233</a:t>
            </a:fld>
            <a:endParaRPr lang="zh-CN" altLang="en-US"/>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234</a:t>
            </a:fld>
            <a:endParaRPr lang="zh-CN" altLang="en-US"/>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235</a:t>
            </a:fld>
            <a:endParaRPr lang="zh-CN" altLang="en-US"/>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236</a:t>
            </a:fld>
            <a:endParaRPr lang="zh-CN" altLang="en-US"/>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237</a:t>
            </a:fld>
            <a:endParaRPr lang="zh-CN" altLang="en-US"/>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238</a:t>
            </a:fld>
            <a:endParaRPr lang="zh-CN" altLang="en-US"/>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239</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24</a:t>
            </a:fld>
            <a:endParaRPr lang="zh-CN" altLang="en-US"/>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240</a:t>
            </a:fld>
            <a:endParaRPr lang="zh-CN" altLang="en-US"/>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a:t>//trait Subject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t>//Subject trait</a:t>
            </a:r>
            <a:r>
              <a:rPr lang="zh-CN" altLang="en-US"/>
              <a:t>（接口）</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t>trait Subject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t>  //</a:t>
            </a:r>
            <a:r>
              <a:rPr lang="zh-CN" altLang="en-US"/>
              <a:t>让</a:t>
            </a:r>
            <a:r>
              <a:rPr lang="en-US" altLang="zh-CN"/>
              <a:t>WeatherDataSt</a:t>
            </a:r>
            <a:r>
              <a:rPr lang="zh-CN" altLang="en-US"/>
              <a:t>实现下面的抽象方法</a:t>
            </a:r>
            <a:r>
              <a:rPr lang="en-US" altLang="zh-CN"/>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t>  def registerObserver(o: ObServer)</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t>  def removeObserver(o: ObServer)</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t>  def notifyObservers()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a:t>//trait ObServer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t>package com.atguigu.chapter88.designpattern.observer.internetweather.myobserver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t>//</a:t>
            </a:r>
            <a:r>
              <a:rPr lang="zh-CN" altLang="en-US"/>
              <a:t>观察者</a:t>
            </a:r>
            <a:r>
              <a:rPr lang="en-US" altLang="zh-CN"/>
              <a:t>trait(</a:t>
            </a:r>
            <a:r>
              <a:rPr lang="zh-CN" altLang="en-US"/>
              <a:t>接口</a:t>
            </a:r>
            <a:r>
              <a:rPr lang="en-US" altLang="zh-CN"/>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t>trait ObServer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t>  def update(mTemperatrue: Float, mPressure: Float, mHumidity: Float)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241</a:t>
            </a:fld>
            <a:endParaRPr lang="zh-CN" altLang="en-US"/>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a:t>说明：</a:t>
            </a:r>
            <a:endParaRPr lang="en-US" altLang="zh-CN"/>
          </a:p>
          <a:p>
            <a:pPr marL="342900" indent="-342900">
              <a:buAutoNum type="arabicParenR"/>
              <a:defRPr/>
            </a:pPr>
            <a:r>
              <a:rPr lang="en-US" altLang="zh-CN">
                <a:latin typeface="Arial" pitchFamily="34" charset="0"/>
                <a:cs typeface="Arial" pitchFamily="34" charset="0"/>
              </a:rPr>
              <a:t>Observable </a:t>
            </a:r>
            <a:r>
              <a:rPr lang="zh-CN" altLang="en-US">
                <a:latin typeface="Arial" pitchFamily="34" charset="0"/>
                <a:cs typeface="Arial" pitchFamily="34" charset="0"/>
              </a:rPr>
              <a:t>的作用和地位等价于，我们讲的</a:t>
            </a:r>
            <a:r>
              <a:rPr lang="en-US" altLang="zh-CN">
                <a:latin typeface="Arial" pitchFamily="34" charset="0"/>
                <a:cs typeface="Arial" pitchFamily="34" charset="0"/>
              </a:rPr>
              <a:t>Subject</a:t>
            </a:r>
          </a:p>
          <a:p>
            <a:pPr marL="342900" indent="-342900">
              <a:buAutoNum type="arabicParenR"/>
              <a:defRPr/>
            </a:pPr>
            <a:r>
              <a:rPr lang="en-US" altLang="zh-CN">
                <a:latin typeface="Arial" pitchFamily="34" charset="0"/>
                <a:cs typeface="Arial" pitchFamily="34" charset="0"/>
              </a:rPr>
              <a:t>Observable </a:t>
            </a:r>
            <a:r>
              <a:rPr lang="zh-CN" altLang="en-US">
                <a:latin typeface="Arial" pitchFamily="34" charset="0"/>
                <a:cs typeface="Arial" pitchFamily="34" charset="0"/>
              </a:rPr>
              <a:t>是类，不是接口，已经实现了核心的方法</a:t>
            </a:r>
            <a:r>
              <a:rPr lang="en-US" altLang="zh-CN">
                <a:latin typeface="Arial" pitchFamily="34" charset="0"/>
                <a:cs typeface="Arial" pitchFamily="34" charset="0"/>
              </a:rPr>
              <a:t> </a:t>
            </a:r>
            <a:r>
              <a:rPr lang="zh-CN" altLang="en-US">
                <a:latin typeface="Arial" pitchFamily="34" charset="0"/>
                <a:cs typeface="Arial" pitchFamily="34" charset="0"/>
              </a:rPr>
              <a:t>注册，移除和通知</a:t>
            </a:r>
            <a:endParaRPr lang="en-US" altLang="zh-CN">
              <a:latin typeface="Arial" pitchFamily="34" charset="0"/>
              <a:cs typeface="Arial" pitchFamily="34" charset="0"/>
            </a:endParaRPr>
          </a:p>
          <a:p>
            <a:pPr marL="342900" indent="-342900">
              <a:buAutoNum type="arabicParenR"/>
              <a:defRPr/>
            </a:pPr>
            <a:r>
              <a:rPr lang="en-US" altLang="zh-CN">
                <a:solidFill>
                  <a:prstClr val="black"/>
                </a:solidFill>
                <a:latin typeface="Arial" pitchFamily="34" charset="0"/>
                <a:cs typeface="Arial" pitchFamily="34" charset="0"/>
              </a:rPr>
              <a:t>Observer </a:t>
            </a:r>
            <a:r>
              <a:rPr lang="zh-CN" altLang="en-US">
                <a:solidFill>
                  <a:prstClr val="black"/>
                </a:solidFill>
                <a:latin typeface="Arial" pitchFamily="34" charset="0"/>
                <a:cs typeface="Arial" pitchFamily="34" charset="0"/>
              </a:rPr>
              <a:t>的作用和地位等价于我们讲的</a:t>
            </a:r>
            <a:r>
              <a:rPr lang="en-US" altLang="zh-CN">
                <a:solidFill>
                  <a:prstClr val="black"/>
                </a:solidFill>
                <a:latin typeface="Arial" pitchFamily="34" charset="0"/>
                <a:cs typeface="Arial" pitchFamily="34" charset="0"/>
              </a:rPr>
              <a:t>Observer</a:t>
            </a:r>
          </a:p>
          <a:p>
            <a:pPr marL="342900" marR="0" indent="-342900" algn="l" defTabSz="914400" rtl="0" eaLnBrk="1" fontAlgn="auto" latinLnBrk="0" hangingPunct="1">
              <a:lnSpc>
                <a:spcPct val="100000"/>
              </a:lnSpc>
              <a:spcBef>
                <a:spcPts val="0"/>
              </a:spcBef>
              <a:spcAft>
                <a:spcPts val="0"/>
              </a:spcAft>
              <a:buClrTx/>
              <a:buSzTx/>
              <a:buFontTx/>
              <a:buAutoNum type="arabicParenR"/>
              <a:tabLst/>
              <a:defRPr/>
            </a:pPr>
            <a:r>
              <a:rPr lang="en-US" altLang="zh-CN">
                <a:latin typeface="Arial" pitchFamily="34" charset="0"/>
                <a:cs typeface="Arial" pitchFamily="34" charset="0"/>
              </a:rPr>
              <a:t>Observable</a:t>
            </a:r>
            <a:r>
              <a:rPr lang="zh-CN" altLang="en-US">
                <a:latin typeface="Arial" pitchFamily="34" charset="0"/>
                <a:cs typeface="Arial" pitchFamily="34" charset="0"/>
              </a:rPr>
              <a:t>和</a:t>
            </a:r>
            <a:r>
              <a:rPr lang="en-US" altLang="zh-CN">
                <a:latin typeface="Arial" pitchFamily="34" charset="0"/>
                <a:cs typeface="Arial" pitchFamily="34" charset="0"/>
              </a:rPr>
              <a:t>Observer </a:t>
            </a:r>
            <a:r>
              <a:rPr lang="zh-CN" altLang="en-US">
                <a:latin typeface="Arial" pitchFamily="34" charset="0"/>
                <a:cs typeface="Arial" pitchFamily="34" charset="0"/>
              </a:rPr>
              <a:t>的使用方法和前面讲的案例基本一样，只是</a:t>
            </a:r>
            <a:r>
              <a:rPr lang="en-US" altLang="zh-CN">
                <a:latin typeface="Arial" pitchFamily="34" charset="0"/>
                <a:cs typeface="Arial" pitchFamily="34" charset="0"/>
              </a:rPr>
              <a:t>Observable</a:t>
            </a:r>
            <a:r>
              <a:rPr lang="zh-CN" altLang="en-US">
                <a:latin typeface="Arial" pitchFamily="34" charset="0"/>
                <a:cs typeface="Arial" pitchFamily="34" charset="0"/>
              </a:rPr>
              <a:t>是类，通过继承来实现观察者模式。</a:t>
            </a:r>
            <a:endParaRPr lang="en-US" altLang="zh-CN">
              <a:latin typeface="Arial" pitchFamily="34" charset="0"/>
              <a:cs typeface="Arial" pitchFamily="34" charset="0"/>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t>242</a:t>
            </a:fld>
            <a:endParaRPr lang="zh-CN" altLang="en-US"/>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a:t>说明：</a:t>
            </a:r>
            <a:endParaRPr lang="en-US" altLang="zh-CN"/>
          </a:p>
          <a:p>
            <a:pPr marL="342900" indent="-342900">
              <a:buAutoNum type="arabicParenR"/>
              <a:defRPr/>
            </a:pPr>
            <a:r>
              <a:rPr lang="en-US" altLang="zh-CN">
                <a:latin typeface="Arial" pitchFamily="34" charset="0"/>
                <a:cs typeface="Arial" pitchFamily="34" charset="0"/>
              </a:rPr>
              <a:t>Observable </a:t>
            </a:r>
            <a:r>
              <a:rPr lang="zh-CN" altLang="en-US">
                <a:latin typeface="Arial" pitchFamily="34" charset="0"/>
                <a:cs typeface="Arial" pitchFamily="34" charset="0"/>
              </a:rPr>
              <a:t>的作用和地位等价于，我们讲的</a:t>
            </a:r>
            <a:r>
              <a:rPr lang="en-US" altLang="zh-CN">
                <a:latin typeface="Arial" pitchFamily="34" charset="0"/>
                <a:cs typeface="Arial" pitchFamily="34" charset="0"/>
              </a:rPr>
              <a:t>Subject</a:t>
            </a:r>
          </a:p>
          <a:p>
            <a:pPr marL="342900" indent="-342900">
              <a:buAutoNum type="arabicParenR"/>
              <a:defRPr/>
            </a:pPr>
            <a:r>
              <a:rPr lang="en-US" altLang="zh-CN">
                <a:latin typeface="Arial" pitchFamily="34" charset="0"/>
                <a:cs typeface="Arial" pitchFamily="34" charset="0"/>
              </a:rPr>
              <a:t>Observable </a:t>
            </a:r>
            <a:r>
              <a:rPr lang="zh-CN" altLang="en-US">
                <a:latin typeface="Arial" pitchFamily="34" charset="0"/>
                <a:cs typeface="Arial" pitchFamily="34" charset="0"/>
              </a:rPr>
              <a:t>是类，不是接口，已经实现了核心的方法</a:t>
            </a:r>
            <a:r>
              <a:rPr lang="en-US" altLang="zh-CN">
                <a:latin typeface="Arial" pitchFamily="34" charset="0"/>
                <a:cs typeface="Arial" pitchFamily="34" charset="0"/>
              </a:rPr>
              <a:t> </a:t>
            </a:r>
            <a:r>
              <a:rPr lang="zh-CN" altLang="en-US">
                <a:latin typeface="Arial" pitchFamily="34" charset="0"/>
                <a:cs typeface="Arial" pitchFamily="34" charset="0"/>
              </a:rPr>
              <a:t>注册，移除和通知</a:t>
            </a:r>
            <a:endParaRPr lang="en-US" altLang="zh-CN">
              <a:latin typeface="Arial" pitchFamily="34" charset="0"/>
              <a:cs typeface="Arial" pitchFamily="34" charset="0"/>
            </a:endParaRPr>
          </a:p>
          <a:p>
            <a:pPr marL="342900" indent="-342900">
              <a:buAutoNum type="arabicParenR"/>
              <a:defRPr/>
            </a:pPr>
            <a:r>
              <a:rPr lang="en-US" altLang="zh-CN">
                <a:solidFill>
                  <a:prstClr val="black"/>
                </a:solidFill>
                <a:latin typeface="Arial" pitchFamily="34" charset="0"/>
                <a:cs typeface="Arial" pitchFamily="34" charset="0"/>
              </a:rPr>
              <a:t>Observer </a:t>
            </a:r>
            <a:r>
              <a:rPr lang="zh-CN" altLang="en-US">
                <a:solidFill>
                  <a:prstClr val="black"/>
                </a:solidFill>
                <a:latin typeface="Arial" pitchFamily="34" charset="0"/>
                <a:cs typeface="Arial" pitchFamily="34" charset="0"/>
              </a:rPr>
              <a:t>的作用和地位等价于我们讲的</a:t>
            </a:r>
            <a:r>
              <a:rPr lang="en-US" altLang="zh-CN">
                <a:solidFill>
                  <a:prstClr val="black"/>
                </a:solidFill>
                <a:latin typeface="Arial" pitchFamily="34" charset="0"/>
                <a:cs typeface="Arial" pitchFamily="34" charset="0"/>
              </a:rPr>
              <a:t>Observer</a:t>
            </a:r>
          </a:p>
          <a:p>
            <a:pPr marL="342900" marR="0" indent="-342900" algn="l" defTabSz="914400" rtl="0" eaLnBrk="1" fontAlgn="auto" latinLnBrk="0" hangingPunct="1">
              <a:lnSpc>
                <a:spcPct val="100000"/>
              </a:lnSpc>
              <a:spcBef>
                <a:spcPts val="0"/>
              </a:spcBef>
              <a:spcAft>
                <a:spcPts val="0"/>
              </a:spcAft>
              <a:buClrTx/>
              <a:buSzTx/>
              <a:buFontTx/>
              <a:buAutoNum type="arabicParenR"/>
              <a:tabLst/>
              <a:defRPr/>
            </a:pPr>
            <a:r>
              <a:rPr lang="en-US" altLang="zh-CN">
                <a:latin typeface="Arial" pitchFamily="34" charset="0"/>
                <a:cs typeface="Arial" pitchFamily="34" charset="0"/>
              </a:rPr>
              <a:t>Observable</a:t>
            </a:r>
            <a:r>
              <a:rPr lang="zh-CN" altLang="en-US">
                <a:latin typeface="Arial" pitchFamily="34" charset="0"/>
                <a:cs typeface="Arial" pitchFamily="34" charset="0"/>
              </a:rPr>
              <a:t>和</a:t>
            </a:r>
            <a:r>
              <a:rPr lang="en-US" altLang="zh-CN">
                <a:latin typeface="Arial" pitchFamily="34" charset="0"/>
                <a:cs typeface="Arial" pitchFamily="34" charset="0"/>
              </a:rPr>
              <a:t>Observer </a:t>
            </a:r>
            <a:r>
              <a:rPr lang="zh-CN" altLang="en-US">
                <a:latin typeface="Arial" pitchFamily="34" charset="0"/>
                <a:cs typeface="Arial" pitchFamily="34" charset="0"/>
              </a:rPr>
              <a:t>的使用方法和前面讲的案例基本一样，只是</a:t>
            </a:r>
            <a:r>
              <a:rPr lang="en-US" altLang="zh-CN">
                <a:latin typeface="Arial" pitchFamily="34" charset="0"/>
                <a:cs typeface="Arial" pitchFamily="34" charset="0"/>
              </a:rPr>
              <a:t>Observable</a:t>
            </a:r>
            <a:r>
              <a:rPr lang="zh-CN" altLang="en-US">
                <a:latin typeface="Arial" pitchFamily="34" charset="0"/>
                <a:cs typeface="Arial" pitchFamily="34" charset="0"/>
              </a:rPr>
              <a:t>是类，通过继承来实现观察者模式。</a:t>
            </a:r>
            <a:endParaRPr lang="en-US" altLang="zh-CN">
              <a:latin typeface="Arial" pitchFamily="34" charset="0"/>
              <a:cs typeface="Arial" pitchFamily="34" charset="0"/>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t>243</a:t>
            </a:fld>
            <a:endParaRPr lang="zh-CN" altLang="en-US"/>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244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a:t>//</a:t>
            </a:r>
            <a:r>
              <a:rPr lang="zh-CN" altLang="en-US"/>
              <a:t>前面我们使用外观模式</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t>245</a:t>
            </a:fld>
            <a:endParaRPr lang="zh-CN" altLang="en-US"/>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246</a:t>
            </a:fld>
            <a:endParaRPr lang="zh-CN" altLang="en-US"/>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247</a:t>
            </a:fld>
            <a:endParaRPr lang="zh-CN" altLang="en-US"/>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248</a:t>
            </a:fld>
            <a:endParaRPr lang="zh-CN" altLang="en-US"/>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228600" indent="-228600">
              <a:buAutoNum type="arabicParenR"/>
            </a:pPr>
            <a:r>
              <a:rPr lang="en-US" altLang="zh-CN" sz="1200" b="0" i="0" kern="1200">
                <a:solidFill>
                  <a:schemeClr val="tx1"/>
                </a:solidFill>
                <a:effectLst/>
                <a:latin typeface="+mn-lt"/>
                <a:ea typeface="+mn-ea"/>
                <a:cs typeface="+mn-cs"/>
              </a:rPr>
              <a:t>Mediator</a:t>
            </a:r>
            <a:r>
              <a:rPr lang="zh-CN" altLang="en-US" sz="1200" b="0" i="0" kern="1200">
                <a:solidFill>
                  <a:schemeClr val="tx1"/>
                </a:solidFill>
                <a:effectLst/>
                <a:latin typeface="+mn-lt"/>
                <a:ea typeface="+mn-ea"/>
                <a:cs typeface="+mn-cs"/>
              </a:rPr>
              <a:t>是抽象中介者，定义了同事对象到中介者对象的接口；</a:t>
            </a:r>
            <a:endParaRPr lang="en-US" altLang="zh-CN" sz="1200" b="0" i="0" kern="1200">
              <a:solidFill>
                <a:schemeClr val="tx1"/>
              </a:solidFill>
              <a:effectLst/>
              <a:latin typeface="+mn-lt"/>
              <a:ea typeface="+mn-ea"/>
              <a:cs typeface="+mn-cs"/>
            </a:endParaRPr>
          </a:p>
          <a:p>
            <a:pPr marL="228600" indent="-228600">
              <a:buAutoNum type="arabicParenR"/>
            </a:pPr>
            <a:r>
              <a:rPr lang="en-US" altLang="zh-CN" sz="1200" b="0" i="0" kern="1200">
                <a:solidFill>
                  <a:schemeClr val="tx1"/>
                </a:solidFill>
                <a:effectLst/>
                <a:latin typeface="+mn-lt"/>
                <a:ea typeface="+mn-ea"/>
                <a:cs typeface="+mn-cs"/>
              </a:rPr>
              <a:t>Colleague</a:t>
            </a:r>
            <a:r>
              <a:rPr lang="zh-CN" altLang="en-US" sz="1200" b="0" i="0" kern="1200">
                <a:solidFill>
                  <a:schemeClr val="tx1"/>
                </a:solidFill>
                <a:effectLst/>
                <a:latin typeface="+mn-lt"/>
                <a:ea typeface="+mn-ea"/>
                <a:cs typeface="+mn-cs"/>
              </a:rPr>
              <a:t>是抽象同事类；</a:t>
            </a:r>
            <a:endParaRPr lang="en-US" altLang="zh-CN" sz="1200" b="0" i="0" kern="1200">
              <a:solidFill>
                <a:schemeClr val="tx1"/>
              </a:solidFill>
              <a:effectLst/>
              <a:latin typeface="+mn-lt"/>
              <a:ea typeface="+mn-ea"/>
              <a:cs typeface="+mn-cs"/>
            </a:endParaRPr>
          </a:p>
          <a:p>
            <a:pPr marL="228600" indent="-228600">
              <a:buAutoNum type="arabicParenR"/>
            </a:pPr>
            <a:r>
              <a:rPr lang="en-US" altLang="zh-CN" sz="1200" b="0" i="0" kern="1200">
                <a:solidFill>
                  <a:schemeClr val="tx1"/>
                </a:solidFill>
                <a:effectLst/>
                <a:latin typeface="+mn-lt"/>
                <a:ea typeface="+mn-ea"/>
                <a:cs typeface="+mn-cs"/>
              </a:rPr>
              <a:t>ConcreteMediator</a:t>
            </a:r>
            <a:r>
              <a:rPr lang="zh-CN" altLang="en-US" sz="1200" b="0" i="0" kern="1200">
                <a:solidFill>
                  <a:schemeClr val="tx1"/>
                </a:solidFill>
                <a:effectLst/>
                <a:latin typeface="+mn-lt"/>
                <a:ea typeface="+mn-ea"/>
                <a:cs typeface="+mn-cs"/>
              </a:rPr>
              <a:t>是具体中介者对象，实现抽象类的方法，它需要知道所有具体同事类，并从具体同事接收消息，向具体同事对象发出命令；</a:t>
            </a:r>
            <a:endParaRPr lang="en-US" altLang="zh-CN" sz="1200" b="0" i="0" kern="1200">
              <a:solidFill>
                <a:schemeClr val="tx1"/>
              </a:solidFill>
              <a:effectLst/>
              <a:latin typeface="+mn-lt"/>
              <a:ea typeface="+mn-ea"/>
              <a:cs typeface="+mn-cs"/>
            </a:endParaRPr>
          </a:p>
          <a:p>
            <a:pPr marL="228600" indent="-228600">
              <a:buAutoNum type="arabicParenR"/>
            </a:pPr>
            <a:r>
              <a:rPr lang="en-US" altLang="zh-CN" sz="1200" b="0" i="0" kern="1200">
                <a:solidFill>
                  <a:schemeClr val="tx1"/>
                </a:solidFill>
                <a:effectLst/>
                <a:latin typeface="+mn-lt"/>
                <a:ea typeface="+mn-ea"/>
                <a:cs typeface="+mn-cs"/>
              </a:rPr>
              <a:t>ConcreteColleague</a:t>
            </a:r>
            <a:r>
              <a:rPr lang="zh-CN" altLang="en-US" sz="1200" b="0" i="0" kern="1200">
                <a:solidFill>
                  <a:schemeClr val="tx1"/>
                </a:solidFill>
                <a:effectLst/>
                <a:latin typeface="+mn-lt"/>
                <a:ea typeface="+mn-ea"/>
                <a:cs typeface="+mn-cs"/>
              </a:rPr>
              <a:t>是具体同事类，每个具体同事只知道自己的行为，而不了解其它同事类的情况，但它们却都认识中介者对象。</a:t>
            </a: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249</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a:t>//</a:t>
            </a:r>
            <a:r>
              <a:rPr lang="zh-CN" altLang="en-US"/>
              <a:t>子类中尽量不要重写和重载父类的方法</a:t>
            </a:r>
            <a:r>
              <a:rPr lang="en-US" altLang="zh-CN"/>
              <a:t>, </a:t>
            </a:r>
            <a:r>
              <a:rPr lang="zh-CN" altLang="en-US"/>
              <a:t>如何理解，我们考虑一个极端的情况，如果子类把父类的所有的方法都重写或者重载了，那么继承也就失去了意义</a:t>
            </a:r>
            <a:r>
              <a:rPr lang="en-US" altLang="zh-CN"/>
              <a:t>.</a:t>
            </a: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25</a:t>
            </a:fld>
            <a:endParaRPr lang="zh-CN" altLang="en-US"/>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a:t>//</a:t>
            </a:r>
            <a:r>
              <a:rPr lang="zh-CN" altLang="en-US"/>
              <a:t>说明：</a:t>
            </a:r>
            <a:endParaRPr lang="en-US" altLang="zh-CN"/>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latin typeface="Arial" pitchFamily="34" charset="0"/>
                <a:cs typeface="Arial" pitchFamily="34" charset="0"/>
              </a:rPr>
              <a:t>思路分析和图解</a:t>
            </a:r>
            <a:r>
              <a:rPr lang="en-US" altLang="zh-CN">
                <a:latin typeface="Arial" pitchFamily="34" charset="0"/>
                <a:cs typeface="Arial" pitchFamily="34" charset="0"/>
              </a:rPr>
              <a:t>(</a:t>
            </a:r>
            <a:r>
              <a:rPr lang="zh-CN" altLang="en-US">
                <a:latin typeface="Arial" pitchFamily="34" charset="0"/>
                <a:cs typeface="Arial" pitchFamily="34" charset="0"/>
              </a:rPr>
              <a:t>类图</a:t>
            </a:r>
            <a:r>
              <a:rPr lang="en-US" altLang="zh-CN">
                <a:latin typeface="Arial" pitchFamily="34" charset="0"/>
                <a:cs typeface="Arial" pitchFamily="34" charset="0"/>
              </a:rPr>
              <a:t>)</a:t>
            </a:r>
            <a:r>
              <a:rPr lang="zh-CN" altLang="en-US" baseline="0">
                <a:latin typeface="+mn-lt"/>
                <a:cs typeface="+mn-cs"/>
              </a:rPr>
              <a:t> 是一个基本示意图，不是完全的，给学员说一下即可</a:t>
            </a:r>
            <a:r>
              <a:rPr lang="en-US" altLang="zh-CN" baseline="0">
                <a:latin typeface="+mn-lt"/>
                <a:cs typeface="+mn-cs"/>
              </a:rPr>
              <a:t>.</a:t>
            </a:r>
            <a:endParaRPr lang="en-US" altLang="zh-CN">
              <a:latin typeface="Arial" pitchFamily="34" charset="0"/>
              <a:cs typeface="Arial" pitchFamily="34" charset="0"/>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t>250</a:t>
            </a:fld>
            <a:endParaRPr lang="zh-CN" altLang="en-US"/>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251</a:t>
            </a:fld>
            <a:endParaRPr lang="zh-CN" altLang="en-US"/>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252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253</a:t>
            </a:fld>
            <a:endParaRPr lang="zh-CN" altLang="en-US"/>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a:t>//</a:t>
            </a:r>
            <a:r>
              <a:rPr lang="zh-CN" altLang="en-US"/>
              <a:t>一个对象，就对应一个保存对象状态的对象</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t>254</a:t>
            </a:fld>
            <a:endParaRPr lang="zh-CN" altLang="en-US"/>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255</a:t>
            </a:fld>
            <a:endParaRPr lang="zh-CN" altLang="en-US"/>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256</a:t>
            </a:fld>
            <a:endParaRPr lang="zh-CN" altLang="en-US"/>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228600" indent="-228600">
              <a:buAutoNum type="arabicParenR"/>
            </a:pPr>
            <a:r>
              <a:rPr lang="en-US" altLang="zh-CN"/>
              <a:t>Caretaker : </a:t>
            </a:r>
            <a:r>
              <a:rPr lang="zh-CN" altLang="en-US"/>
              <a:t>守护者对象，负责保存好备忘录</a:t>
            </a:r>
            <a:r>
              <a:rPr lang="en-US" altLang="zh-CN"/>
              <a:t> </a:t>
            </a:r>
            <a:r>
              <a:rPr lang="zh-CN" altLang="en-US"/>
              <a:t>可以是多个（集合形式），解决保存多个对象问题</a:t>
            </a:r>
            <a:r>
              <a:rPr lang="en-US" altLang="zh-CN"/>
              <a:t>,</a:t>
            </a:r>
            <a:r>
              <a:rPr lang="zh-CN" altLang="en-US"/>
              <a:t>利于管理，提高效率</a:t>
            </a:r>
          </a:p>
          <a:p>
            <a:pPr marL="228600" indent="-228600">
              <a:buAutoNum type="arabicParenR"/>
            </a:pPr>
            <a:endParaRPr lang="en-US" altLang="zh-CN"/>
          </a:p>
          <a:p>
            <a:pPr marL="228600" indent="-228600">
              <a:buAutoNum type="arabicParenR"/>
            </a:pPr>
            <a:r>
              <a:rPr lang="en-US" altLang="zh-CN"/>
              <a:t>Memento : </a:t>
            </a:r>
            <a:r>
              <a:rPr lang="zh-CN" altLang="en-US"/>
              <a:t>备忘录对象，负责保护好</a:t>
            </a:r>
            <a:r>
              <a:rPr lang="en-US" altLang="zh-CN"/>
              <a:t>(</a:t>
            </a:r>
            <a:r>
              <a:rPr lang="zh-CN" altLang="en-US"/>
              <a:t>记录</a:t>
            </a:r>
            <a:r>
              <a:rPr lang="en-US" altLang="zh-CN"/>
              <a:t>)</a:t>
            </a:r>
            <a:r>
              <a:rPr lang="en-US" altLang="zh-CN" baseline="0"/>
              <a:t> </a:t>
            </a:r>
            <a:r>
              <a:rPr lang="zh-CN" altLang="en-US" baseline="0"/>
              <a:t>原先对象的内部状态</a:t>
            </a:r>
            <a:endParaRPr lang="en-US" altLang="zh-CN"/>
          </a:p>
          <a:p>
            <a:pPr marL="228600" indent="-228600">
              <a:buAutoNum type="arabicParenR"/>
            </a:pPr>
            <a:r>
              <a:rPr lang="en-US" altLang="zh-CN"/>
              <a:t>Originator : </a:t>
            </a:r>
            <a:r>
              <a:rPr lang="zh-CN" altLang="en-US"/>
              <a:t>原先的对象，负责创建好一个备忘录</a:t>
            </a:r>
            <a:r>
              <a:rPr lang="en-US" altLang="zh-CN"/>
              <a:t>,</a:t>
            </a:r>
            <a:r>
              <a:rPr lang="zh-CN" altLang="en-US"/>
              <a:t>用以保存当前内部状态</a:t>
            </a:r>
            <a:r>
              <a:rPr lang="en-US" altLang="zh-CN"/>
              <a:t>,</a:t>
            </a:r>
            <a:r>
              <a:rPr lang="zh-CN" altLang="en-US"/>
              <a:t>并可使用备忘录恢复内部状态</a:t>
            </a:r>
            <a:r>
              <a:rPr lang="en-US" altLang="zh-CN"/>
              <a:t>,</a:t>
            </a:r>
          </a:p>
          <a:p>
            <a:pPr marL="228600" indent="-228600">
              <a:buAutoNum type="arabicParenR"/>
            </a:pPr>
            <a:r>
              <a:rPr lang="en-US" altLang="zh-CN" sz="1200" b="0" i="1" kern="1200">
                <a:solidFill>
                  <a:schemeClr val="tx1"/>
                </a:solidFill>
                <a:effectLst/>
                <a:latin typeface="+mn-lt"/>
                <a:ea typeface="+mn-ea"/>
                <a:cs typeface="+mn-cs"/>
              </a:rPr>
              <a:t>MementoPatternDemo</a:t>
            </a:r>
            <a:r>
              <a:rPr lang="zh-CN" altLang="en-US" sz="1200" b="0" i="0" kern="1200">
                <a:solidFill>
                  <a:schemeClr val="tx1"/>
                </a:solidFill>
                <a:effectLst/>
                <a:latin typeface="+mn-lt"/>
                <a:ea typeface="+mn-ea"/>
                <a:cs typeface="+mn-cs"/>
              </a:rPr>
              <a:t>，我们的演示类使用 </a:t>
            </a:r>
            <a:r>
              <a:rPr lang="en-US" altLang="zh-CN" sz="1200" b="0" i="1" kern="1200">
                <a:solidFill>
                  <a:schemeClr val="tx1"/>
                </a:solidFill>
                <a:effectLst/>
                <a:latin typeface="+mn-lt"/>
                <a:ea typeface="+mn-ea"/>
                <a:cs typeface="+mn-cs"/>
              </a:rPr>
              <a:t>CareTaker</a:t>
            </a:r>
            <a:r>
              <a:rPr lang="en-US" altLang="zh-CN" sz="1200" b="0" i="0" kern="1200">
                <a:solidFill>
                  <a:schemeClr val="tx1"/>
                </a:solidFill>
                <a:effectLst/>
                <a:latin typeface="+mn-lt"/>
                <a:ea typeface="+mn-ea"/>
                <a:cs typeface="+mn-cs"/>
              </a:rPr>
              <a:t> </a:t>
            </a:r>
            <a:r>
              <a:rPr lang="zh-CN" altLang="en-US" sz="1200" b="0" i="0" kern="1200">
                <a:solidFill>
                  <a:schemeClr val="tx1"/>
                </a:solidFill>
                <a:effectLst/>
                <a:latin typeface="+mn-lt"/>
                <a:ea typeface="+mn-ea"/>
                <a:cs typeface="+mn-cs"/>
              </a:rPr>
              <a:t>和 </a:t>
            </a:r>
            <a:r>
              <a:rPr lang="en-US" altLang="zh-CN" sz="1200" b="0" i="1" kern="1200">
                <a:solidFill>
                  <a:schemeClr val="tx1"/>
                </a:solidFill>
                <a:effectLst/>
                <a:latin typeface="+mn-lt"/>
                <a:ea typeface="+mn-ea"/>
                <a:cs typeface="+mn-cs"/>
              </a:rPr>
              <a:t>Originator</a:t>
            </a:r>
            <a:r>
              <a:rPr lang="en-US" altLang="zh-CN" sz="1200" b="0" i="0" kern="1200">
                <a:solidFill>
                  <a:schemeClr val="tx1"/>
                </a:solidFill>
                <a:effectLst/>
                <a:latin typeface="+mn-lt"/>
                <a:ea typeface="+mn-ea"/>
                <a:cs typeface="+mn-cs"/>
              </a:rPr>
              <a:t> </a:t>
            </a:r>
            <a:r>
              <a:rPr lang="zh-CN" altLang="en-US" sz="1200" b="0" i="0" kern="1200">
                <a:solidFill>
                  <a:schemeClr val="tx1"/>
                </a:solidFill>
                <a:effectLst/>
                <a:latin typeface="+mn-lt"/>
                <a:ea typeface="+mn-ea"/>
                <a:cs typeface="+mn-cs"/>
              </a:rPr>
              <a:t>对象来显示对象的状态恢复</a:t>
            </a: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257</a:t>
            </a:fld>
            <a:endParaRPr lang="zh-CN" altLang="en-US"/>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a:t>//</a:t>
            </a:r>
            <a:r>
              <a:rPr lang="zh-CN" altLang="en-US"/>
              <a:t>主要体现出</a:t>
            </a:r>
            <a:r>
              <a:rPr lang="en-US" altLang="zh-CN"/>
              <a:t>Caretaker</a:t>
            </a:r>
            <a:r>
              <a:rPr lang="en-US" altLang="zh-CN" baseline="0"/>
              <a:t> </a:t>
            </a:r>
            <a:r>
              <a:rPr lang="zh-CN" altLang="en-US" baseline="0"/>
              <a:t>可以保存多个备忘录对象</a:t>
            </a:r>
            <a:r>
              <a:rPr lang="en-US" altLang="zh-CN" baseline="0"/>
              <a:t>, </a:t>
            </a:r>
            <a:r>
              <a:rPr lang="zh-CN" altLang="en-US" baseline="0"/>
              <a:t>这样可以降低海量对象，占用过多内存的问题</a:t>
            </a: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258</a:t>
            </a:fld>
            <a:endParaRPr lang="zh-CN" altLang="en-US"/>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259</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26</a:t>
            </a:fld>
            <a:endParaRPr lang="zh-CN" altLang="en-US"/>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a:t>6</a:t>
            </a:r>
            <a:r>
              <a:rPr lang="zh-CN" altLang="en-US"/>
              <a:t>）</a:t>
            </a:r>
            <a:r>
              <a:rPr lang="zh-CN" altLang="en-US">
                <a:latin typeface="Arial" pitchFamily="34" charset="0"/>
                <a:cs typeface="Arial" pitchFamily="34" charset="0"/>
              </a:rPr>
              <a:t>备忘录模式在</a:t>
            </a:r>
            <a:r>
              <a:rPr lang="en-US" altLang="zh-CN">
                <a:latin typeface="Arial" pitchFamily="34" charset="0"/>
                <a:cs typeface="Arial" pitchFamily="34" charset="0"/>
              </a:rPr>
              <a:t>JDK,Spring,SpringMVC, MyBatis </a:t>
            </a:r>
            <a:r>
              <a:rPr lang="zh-CN" altLang="en-US">
                <a:latin typeface="Arial" pitchFamily="34" charset="0"/>
                <a:cs typeface="Arial" pitchFamily="34" charset="0"/>
              </a:rPr>
              <a:t>使用很少，源码看了一遍，没找到</a:t>
            </a: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260</a:t>
            </a:fld>
            <a:endParaRPr lang="zh-CN" altLang="en-US"/>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261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262</a:t>
            </a:fld>
            <a:endParaRPr lang="zh-CN" altLang="en-US"/>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263</a:t>
            </a:fld>
            <a:endParaRPr lang="zh-CN" altLang="en-US"/>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264</a:t>
            </a:fld>
            <a:endParaRPr lang="zh-CN" altLang="en-US"/>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a:solidFill>
                  <a:schemeClr val="tx1"/>
                </a:solidFill>
                <a:effectLst/>
                <a:latin typeface="+mn-lt"/>
                <a:ea typeface="+mn-ea"/>
                <a:cs typeface="+mn-cs"/>
              </a:rPr>
              <a:t>//</a:t>
            </a:r>
            <a:r>
              <a:rPr lang="zh-CN" altLang="en-US" b="1">
                <a:latin typeface="+mn-ea"/>
              </a:rPr>
              <a:t>对原理结构图的说明</a:t>
            </a:r>
            <a:r>
              <a:rPr lang="en-US" altLang="zh-CN" b="1">
                <a:latin typeface="+mn-ea"/>
              </a:rPr>
              <a:t>-</a:t>
            </a:r>
            <a:r>
              <a:rPr lang="zh-CN" altLang="en-US" b="1">
                <a:latin typeface="+mn-ea"/>
              </a:rPr>
              <a:t>即</a:t>
            </a:r>
            <a:r>
              <a:rPr lang="en-US" altLang="zh-CN" b="1">
                <a:latin typeface="+mn-ea"/>
              </a:rPr>
              <a:t>(</a:t>
            </a:r>
            <a:r>
              <a:rPr lang="zh-CN" altLang="en-US" b="1"/>
              <a:t>解释器模式的角色及职责</a:t>
            </a:r>
            <a:r>
              <a:rPr lang="en-US" altLang="zh-CN" b="1"/>
              <a:t>)</a:t>
            </a:r>
            <a:endParaRPr lang="en-US" altLang="zh-CN" b="1">
              <a:latin typeface="+mn-ea"/>
            </a:endParaRPr>
          </a:p>
          <a:p>
            <a:pPr marL="0" indent="0">
              <a:buNone/>
            </a:pPr>
            <a:endParaRPr lang="en-US" altLang="zh-CN" sz="1200" b="0" i="0" kern="1200">
              <a:solidFill>
                <a:schemeClr val="tx1"/>
              </a:solidFill>
              <a:effectLst/>
              <a:latin typeface="+mn-lt"/>
              <a:ea typeface="+mn-ea"/>
              <a:cs typeface="+mn-cs"/>
            </a:endParaRPr>
          </a:p>
          <a:p>
            <a:pPr marL="228600" indent="-228600">
              <a:buAutoNum type="arabicParenR"/>
            </a:pPr>
            <a:r>
              <a:rPr lang="en-US" altLang="zh-CN" sz="1200" b="0" i="0" kern="1200">
                <a:solidFill>
                  <a:schemeClr val="tx1"/>
                </a:solidFill>
                <a:effectLst/>
                <a:latin typeface="+mn-lt"/>
                <a:ea typeface="+mn-ea"/>
                <a:cs typeface="+mn-cs"/>
              </a:rPr>
              <a:t>Context</a:t>
            </a:r>
            <a:r>
              <a:rPr lang="zh-CN" altLang="en-US" sz="1200" b="0" i="0" kern="1200">
                <a:solidFill>
                  <a:schemeClr val="tx1"/>
                </a:solidFill>
                <a:effectLst/>
                <a:latin typeface="+mn-lt"/>
                <a:ea typeface="+mn-ea"/>
                <a:cs typeface="+mn-cs"/>
              </a:rPr>
              <a:t>是环境角色，包含解释器之外的一些全局信息；</a:t>
            </a:r>
            <a:endParaRPr lang="en-US" altLang="zh-CN" sz="1200" b="0" i="0" kern="1200">
              <a:solidFill>
                <a:schemeClr val="tx1"/>
              </a:solidFill>
              <a:effectLst/>
              <a:latin typeface="+mn-lt"/>
              <a:ea typeface="+mn-ea"/>
              <a:cs typeface="+mn-cs"/>
            </a:endParaRPr>
          </a:p>
          <a:p>
            <a:pPr marL="228600" indent="-228600">
              <a:buAutoNum type="arabicParenR"/>
            </a:pPr>
            <a:r>
              <a:rPr lang="en-US" altLang="zh-CN" sz="1200" b="0" i="0" kern="1200">
                <a:solidFill>
                  <a:schemeClr val="tx1"/>
                </a:solidFill>
                <a:effectLst/>
                <a:latin typeface="+mn-lt"/>
                <a:ea typeface="+mn-ea"/>
                <a:cs typeface="+mn-cs"/>
              </a:rPr>
              <a:t>AbstractExpression</a:t>
            </a:r>
            <a:r>
              <a:rPr lang="zh-CN" altLang="en-US" sz="1200" b="0" i="0" kern="1200">
                <a:solidFill>
                  <a:schemeClr val="tx1"/>
                </a:solidFill>
                <a:effectLst/>
                <a:latin typeface="+mn-lt"/>
                <a:ea typeface="+mn-ea"/>
                <a:cs typeface="+mn-cs"/>
              </a:rPr>
              <a:t>为抽象表达式，声明一个抽象的解释操作，这个接口为抽象语法树中所有的节点所共享；</a:t>
            </a:r>
            <a:endParaRPr lang="en-US" altLang="zh-CN" sz="1200" b="0" i="0" kern="1200">
              <a:solidFill>
                <a:schemeClr val="tx1"/>
              </a:solidFill>
              <a:effectLst/>
              <a:latin typeface="+mn-lt"/>
              <a:ea typeface="+mn-ea"/>
              <a:cs typeface="+mn-cs"/>
            </a:endParaRPr>
          </a:p>
          <a:p>
            <a:pPr marL="228600" indent="-228600">
              <a:buAutoNum type="arabicParenR"/>
            </a:pPr>
            <a:r>
              <a:rPr lang="en-US" altLang="zh-CN" sz="1200" b="0" i="0" kern="1200">
                <a:solidFill>
                  <a:schemeClr val="tx1"/>
                </a:solidFill>
                <a:effectLst/>
                <a:latin typeface="+mn-lt"/>
                <a:ea typeface="+mn-ea"/>
                <a:cs typeface="+mn-cs"/>
              </a:rPr>
              <a:t>TerminalExression</a:t>
            </a:r>
            <a:r>
              <a:rPr lang="zh-CN" altLang="en-US" sz="1200" b="0" i="0" kern="1200">
                <a:solidFill>
                  <a:schemeClr val="tx1"/>
                </a:solidFill>
                <a:effectLst/>
                <a:latin typeface="+mn-lt"/>
                <a:ea typeface="+mn-ea"/>
                <a:cs typeface="+mn-cs"/>
              </a:rPr>
              <a:t>为终结符表达式，实现与文法中的终结符相关联的解释操作；</a:t>
            </a:r>
            <a:endParaRPr lang="en-US" altLang="zh-CN" sz="1200" b="0" i="0" kern="1200">
              <a:solidFill>
                <a:schemeClr val="tx1"/>
              </a:solidFill>
              <a:effectLst/>
              <a:latin typeface="+mn-lt"/>
              <a:ea typeface="+mn-ea"/>
              <a:cs typeface="+mn-cs"/>
            </a:endParaRPr>
          </a:p>
          <a:p>
            <a:pPr marL="228600" indent="-228600">
              <a:buAutoNum type="arabicParenR"/>
            </a:pPr>
            <a:r>
              <a:rPr lang="en-US" altLang="zh-CN" sz="1200" b="0" i="0" kern="1200">
                <a:solidFill>
                  <a:schemeClr val="tx1"/>
                </a:solidFill>
                <a:effectLst/>
                <a:latin typeface="+mn-lt"/>
                <a:ea typeface="+mn-ea"/>
                <a:cs typeface="+mn-cs"/>
              </a:rPr>
              <a:t>NonterminalExpression</a:t>
            </a:r>
            <a:r>
              <a:rPr lang="zh-CN" altLang="en-US" sz="1200" b="0" i="0" kern="1200">
                <a:solidFill>
                  <a:schemeClr val="tx1"/>
                </a:solidFill>
                <a:effectLst/>
                <a:latin typeface="+mn-lt"/>
                <a:ea typeface="+mn-ea"/>
                <a:cs typeface="+mn-cs"/>
              </a:rPr>
              <a:t>为非终结符表达式，为文法中的非终结符实现解释操作，对文法中每一条规则</a:t>
            </a:r>
            <a:r>
              <a:rPr lang="en-US" altLang="zh-CN" sz="1200" b="0" i="0" kern="1200">
                <a:solidFill>
                  <a:schemeClr val="tx1"/>
                </a:solidFill>
                <a:effectLst/>
                <a:latin typeface="+mn-lt"/>
                <a:ea typeface="+mn-ea"/>
                <a:cs typeface="+mn-cs"/>
              </a:rPr>
              <a:t>R1</a:t>
            </a:r>
            <a:r>
              <a:rPr lang="zh-CN" altLang="en-US" sz="1200" b="0" i="0" kern="1200">
                <a:solidFill>
                  <a:schemeClr val="tx1"/>
                </a:solidFill>
                <a:effectLst/>
                <a:latin typeface="+mn-lt"/>
                <a:ea typeface="+mn-ea"/>
                <a:cs typeface="+mn-cs"/>
              </a:rPr>
              <a:t>、</a:t>
            </a:r>
            <a:r>
              <a:rPr lang="en-US" altLang="zh-CN" sz="1200" b="0" i="0" kern="1200">
                <a:solidFill>
                  <a:schemeClr val="tx1"/>
                </a:solidFill>
                <a:effectLst/>
                <a:latin typeface="+mn-lt"/>
                <a:ea typeface="+mn-ea"/>
                <a:cs typeface="+mn-cs"/>
              </a:rPr>
              <a:t>R2……Rn</a:t>
            </a:r>
            <a:r>
              <a:rPr lang="zh-CN" altLang="en-US" sz="1200" b="0" i="0" kern="1200">
                <a:solidFill>
                  <a:schemeClr val="tx1"/>
                </a:solidFill>
                <a:effectLst/>
                <a:latin typeface="+mn-lt"/>
                <a:ea typeface="+mn-ea"/>
                <a:cs typeface="+mn-cs"/>
              </a:rPr>
              <a:t>都需要一个具体的非终结符表达式类。</a:t>
            </a:r>
            <a:endParaRPr lang="en-US" altLang="zh-CN" sz="1200" b="0" i="0" kern="1200">
              <a:solidFill>
                <a:schemeClr val="tx1"/>
              </a:solidFill>
              <a:effectLst/>
              <a:latin typeface="+mn-lt"/>
              <a:ea typeface="+mn-ea"/>
              <a:cs typeface="+mn-cs"/>
            </a:endParaRPr>
          </a:p>
          <a:p>
            <a:pPr marL="228600" indent="-228600">
              <a:buAutoNum type="arabicParenR"/>
            </a:pPr>
            <a:r>
              <a:rPr lang="zh-CN" altLang="en-US" sz="1200" b="0" i="0" kern="1200">
                <a:solidFill>
                  <a:schemeClr val="tx1"/>
                </a:solidFill>
                <a:effectLst/>
                <a:latin typeface="+mn-lt"/>
                <a:ea typeface="+mn-ea"/>
                <a:cs typeface="+mn-cs"/>
              </a:rPr>
              <a:t>说明 输入</a:t>
            </a:r>
            <a:r>
              <a:rPr lang="en-US" altLang="zh-CN" sz="1200" b="0" i="0" kern="1200">
                <a:solidFill>
                  <a:schemeClr val="tx1"/>
                </a:solidFill>
                <a:effectLst/>
                <a:latin typeface="+mn-lt"/>
                <a:ea typeface="+mn-ea"/>
                <a:cs typeface="+mn-cs"/>
              </a:rPr>
              <a:t>Context</a:t>
            </a:r>
            <a:r>
              <a:rPr lang="en-US" altLang="zh-CN" sz="1200" b="0" i="0" kern="1200" baseline="0">
                <a:solidFill>
                  <a:schemeClr val="tx1"/>
                </a:solidFill>
                <a:effectLst/>
                <a:latin typeface="+mn-lt"/>
                <a:ea typeface="+mn-ea"/>
                <a:cs typeface="+mn-cs"/>
              </a:rPr>
              <a:t> </a:t>
            </a:r>
            <a:r>
              <a:rPr lang="zh-CN" altLang="en-US" sz="1200" b="0" i="0" kern="1200" baseline="0">
                <a:solidFill>
                  <a:schemeClr val="tx1"/>
                </a:solidFill>
                <a:effectLst/>
                <a:latin typeface="+mn-lt"/>
                <a:ea typeface="+mn-ea"/>
                <a:cs typeface="+mn-cs"/>
              </a:rPr>
              <a:t>和 </a:t>
            </a:r>
            <a:r>
              <a:rPr lang="en-US" altLang="zh-CN" sz="1200" b="0" i="0" kern="1200" baseline="0">
                <a:solidFill>
                  <a:schemeClr val="tx1"/>
                </a:solidFill>
                <a:effectLst/>
                <a:latin typeface="+mn-lt"/>
                <a:ea typeface="+mn-ea"/>
                <a:cs typeface="+mn-cs"/>
              </a:rPr>
              <a:t>TermianlExpression </a:t>
            </a:r>
            <a:r>
              <a:rPr lang="zh-CN" altLang="en-US" sz="1200" b="0" i="0" kern="1200" baseline="0">
                <a:solidFill>
                  <a:schemeClr val="tx1"/>
                </a:solidFill>
                <a:effectLst/>
                <a:latin typeface="+mn-lt"/>
                <a:ea typeface="+mn-ea"/>
                <a:cs typeface="+mn-cs"/>
              </a:rPr>
              <a:t>也可以通过</a:t>
            </a:r>
            <a:r>
              <a:rPr lang="en-US" altLang="zh-CN" sz="1200" b="0" i="0" kern="1200" baseline="0">
                <a:solidFill>
                  <a:schemeClr val="tx1"/>
                </a:solidFill>
                <a:effectLst/>
                <a:latin typeface="+mn-lt"/>
                <a:ea typeface="+mn-ea"/>
                <a:cs typeface="+mn-cs"/>
              </a:rPr>
              <a:t>Client </a:t>
            </a:r>
            <a:r>
              <a:rPr lang="zh-CN" altLang="en-US" sz="1200" b="0" i="0" kern="1200" baseline="0">
                <a:solidFill>
                  <a:schemeClr val="tx1"/>
                </a:solidFill>
                <a:effectLst/>
                <a:latin typeface="+mn-lt"/>
                <a:ea typeface="+mn-ea"/>
                <a:cs typeface="+mn-cs"/>
              </a:rPr>
              <a:t>来获取</a:t>
            </a:r>
            <a:r>
              <a:rPr lang="en-US" altLang="zh-CN" sz="1200" b="0" i="0" kern="1200" baseline="0">
                <a:solidFill>
                  <a:schemeClr val="tx1"/>
                </a:solidFill>
                <a:effectLst/>
                <a:latin typeface="+mn-lt"/>
                <a:ea typeface="+mn-ea"/>
                <a:cs typeface="+mn-cs"/>
              </a:rPr>
              <a:t>, </a:t>
            </a:r>
            <a:r>
              <a:rPr lang="zh-CN" altLang="en-US" sz="1200" b="0" i="0" kern="1200" baseline="0">
                <a:solidFill>
                  <a:schemeClr val="tx1"/>
                </a:solidFill>
                <a:effectLst/>
                <a:latin typeface="+mn-lt"/>
                <a:ea typeface="+mn-ea"/>
                <a:cs typeface="+mn-cs"/>
              </a:rPr>
              <a:t>这样 他们之间的依赖关系就没有了</a:t>
            </a:r>
            <a:r>
              <a:rPr lang="en-US" altLang="zh-CN" sz="1200" b="0" i="0" kern="1200" baseline="0">
                <a:solidFill>
                  <a:schemeClr val="tx1"/>
                </a:solidFill>
                <a:effectLst/>
                <a:latin typeface="+mn-lt"/>
                <a:ea typeface="+mn-ea"/>
                <a:cs typeface="+mn-cs"/>
              </a:rPr>
              <a:t>.</a:t>
            </a: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265</a:t>
            </a:fld>
            <a:endParaRPr lang="zh-CN" altLang="en-US"/>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266</a:t>
            </a:fld>
            <a:endParaRPr lang="zh-CN" altLang="en-US"/>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a:t>说明：</a:t>
            </a:r>
            <a:endParaRPr lang="en-US" altLang="zh-CN"/>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a:t>Express </a:t>
            </a:r>
            <a:r>
              <a:rPr lang="zh-CN" altLang="en-US"/>
              <a:t>是表达式接口</a:t>
            </a:r>
            <a:endParaRPr lang="en-US" altLang="zh-CN"/>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zh-CN" altLang="en-US"/>
              <a:t>下面有不同的实现类比如 </a:t>
            </a:r>
            <a:r>
              <a:rPr lang="en-US" altLang="zh-CN"/>
              <a:t>SpellExpression, CompositeStringExpress</a:t>
            </a:r>
            <a:r>
              <a:rPr lang="en-US" altLang="zh-CN" baseline="0"/>
              <a:t> </a:t>
            </a:r>
            <a:r>
              <a:rPr lang="zh-CN" altLang="en-US" baseline="0"/>
              <a:t>等等</a:t>
            </a:r>
            <a:endParaRPr lang="en-US" altLang="zh-CN" baseline="0"/>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zh-CN" altLang="en-US" baseline="0"/>
              <a:t>根据你创建的解析器对象不同，， 然后返回 对应的表达式进行解析</a:t>
            </a:r>
            <a:r>
              <a:rPr lang="en-US" altLang="zh-CN" baseline="0"/>
              <a:t>.</a:t>
            </a: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267</a:t>
            </a:fld>
            <a:endParaRPr lang="zh-CN" altLang="en-US"/>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a:t>说明：</a:t>
            </a:r>
            <a:endParaRPr lang="en-US" altLang="zh-CN"/>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a:t>Express </a:t>
            </a:r>
            <a:r>
              <a:rPr lang="zh-CN" altLang="en-US"/>
              <a:t>是表达式接口</a:t>
            </a:r>
            <a:endParaRPr lang="en-US" altLang="zh-CN"/>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zh-CN" altLang="en-US"/>
              <a:t>下面有不同的实现类比如 </a:t>
            </a:r>
            <a:r>
              <a:rPr lang="en-US" altLang="zh-CN"/>
              <a:t>SpellExpression, CompositeStringExpress</a:t>
            </a:r>
            <a:r>
              <a:rPr lang="en-US" altLang="zh-CN" baseline="0"/>
              <a:t> </a:t>
            </a:r>
            <a:r>
              <a:rPr lang="zh-CN" altLang="en-US" baseline="0"/>
              <a:t>等等</a:t>
            </a:r>
            <a:endParaRPr lang="en-US" altLang="zh-CN" baseline="0"/>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zh-CN" altLang="en-US" baseline="0"/>
              <a:t>根据你创建的解析器对象不同，， 然后返回 对应的表达式进行解析</a:t>
            </a:r>
            <a:r>
              <a:rPr lang="en-US" altLang="zh-CN" baseline="0"/>
              <a:t>.</a:t>
            </a: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268</a:t>
            </a:fld>
            <a:endParaRPr lang="zh-CN" altLang="en-US"/>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269</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a:t>//</a:t>
            </a:r>
            <a:r>
              <a:rPr lang="zh-CN" altLang="en-US"/>
              <a:t>写下代码，讲解下即可</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t>27</a:t>
            </a:fld>
            <a:endParaRPr lang="zh-CN" altLang="en-US"/>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270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271</a:t>
            </a:fld>
            <a:endParaRPr lang="zh-CN" altLang="en-US"/>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272</a:t>
            </a:fld>
            <a:endParaRPr lang="zh-CN" altLang="en-US"/>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228600" indent="-228600">
              <a:buAutoNum type="arabicParenR"/>
            </a:pPr>
            <a:r>
              <a:rPr lang="en-US" altLang="zh-CN" sz="1200" b="0" i="0" kern="1200">
                <a:solidFill>
                  <a:schemeClr val="tx1"/>
                </a:solidFill>
                <a:effectLst/>
                <a:latin typeface="+mn-lt"/>
                <a:ea typeface="+mn-ea"/>
                <a:cs typeface="+mn-cs"/>
              </a:rPr>
              <a:t>Context</a:t>
            </a:r>
            <a:r>
              <a:rPr lang="zh-CN" altLang="en-US" sz="1200" b="0" i="0" kern="1200">
                <a:solidFill>
                  <a:schemeClr val="tx1"/>
                </a:solidFill>
                <a:effectLst/>
                <a:latin typeface="+mn-lt"/>
                <a:ea typeface="+mn-ea"/>
                <a:cs typeface="+mn-cs"/>
              </a:rPr>
              <a:t>类为环境角色，用于维护一个</a:t>
            </a:r>
            <a:r>
              <a:rPr lang="en-US" altLang="zh-CN" sz="1200" b="0" i="0" kern="1200">
                <a:solidFill>
                  <a:schemeClr val="tx1"/>
                </a:solidFill>
                <a:effectLst/>
                <a:latin typeface="+mn-lt"/>
                <a:ea typeface="+mn-ea"/>
                <a:cs typeface="+mn-cs"/>
              </a:rPr>
              <a:t>ConcreteState</a:t>
            </a:r>
            <a:r>
              <a:rPr lang="zh-CN" altLang="en-US" sz="1200" b="0" i="0" kern="1200">
                <a:solidFill>
                  <a:schemeClr val="tx1"/>
                </a:solidFill>
                <a:effectLst/>
                <a:latin typeface="+mn-lt"/>
                <a:ea typeface="+mn-ea"/>
                <a:cs typeface="+mn-cs"/>
              </a:rPr>
              <a:t>子类的实例，这个实例定义当前的状态；</a:t>
            </a:r>
            <a:endParaRPr lang="en-US" altLang="zh-CN" sz="1200" b="0" i="0" kern="1200">
              <a:solidFill>
                <a:schemeClr val="tx1"/>
              </a:solidFill>
              <a:effectLst/>
              <a:latin typeface="+mn-lt"/>
              <a:ea typeface="+mn-ea"/>
              <a:cs typeface="+mn-cs"/>
            </a:endParaRPr>
          </a:p>
          <a:p>
            <a:pPr marL="228600" indent="-228600">
              <a:buAutoNum type="arabicParenR"/>
            </a:pPr>
            <a:r>
              <a:rPr lang="en-US" altLang="zh-CN" sz="1200" b="0" i="0" kern="1200">
                <a:solidFill>
                  <a:schemeClr val="tx1"/>
                </a:solidFill>
                <a:effectLst/>
                <a:latin typeface="+mn-lt"/>
                <a:ea typeface="+mn-ea"/>
                <a:cs typeface="+mn-cs"/>
              </a:rPr>
              <a:t>State</a:t>
            </a:r>
            <a:r>
              <a:rPr lang="zh-CN" altLang="en-US" sz="1200" b="0" i="0" kern="1200">
                <a:solidFill>
                  <a:schemeClr val="tx1"/>
                </a:solidFill>
                <a:effectLst/>
                <a:latin typeface="+mn-lt"/>
                <a:ea typeface="+mn-ea"/>
                <a:cs typeface="+mn-cs"/>
              </a:rPr>
              <a:t>为抽象状态角色，定义一个接口以封装与</a:t>
            </a:r>
            <a:r>
              <a:rPr lang="en-US" altLang="zh-CN" sz="1200" b="0" i="0" kern="1200">
                <a:solidFill>
                  <a:schemeClr val="tx1"/>
                </a:solidFill>
                <a:effectLst/>
                <a:latin typeface="+mn-lt"/>
                <a:ea typeface="+mn-ea"/>
                <a:cs typeface="+mn-cs"/>
              </a:rPr>
              <a:t>Context</a:t>
            </a:r>
            <a:r>
              <a:rPr lang="zh-CN" altLang="en-US" sz="1200" b="0" i="0" kern="1200">
                <a:solidFill>
                  <a:schemeClr val="tx1"/>
                </a:solidFill>
                <a:effectLst/>
                <a:latin typeface="+mn-lt"/>
                <a:ea typeface="+mn-ea"/>
                <a:cs typeface="+mn-cs"/>
              </a:rPr>
              <a:t>的一个特定接口状态相关的行为；</a:t>
            </a:r>
            <a:endParaRPr lang="en-US" altLang="zh-CN" sz="1200" b="0" i="0" kern="1200">
              <a:solidFill>
                <a:schemeClr val="tx1"/>
              </a:solidFill>
              <a:effectLst/>
              <a:latin typeface="+mn-lt"/>
              <a:ea typeface="+mn-ea"/>
              <a:cs typeface="+mn-cs"/>
            </a:endParaRPr>
          </a:p>
          <a:p>
            <a:pPr marL="228600" indent="-228600">
              <a:buAutoNum type="arabicParenR"/>
            </a:pPr>
            <a:r>
              <a:rPr lang="en-US" altLang="zh-CN" sz="1200" b="0" i="0" kern="1200">
                <a:solidFill>
                  <a:schemeClr val="tx1"/>
                </a:solidFill>
                <a:effectLst/>
                <a:latin typeface="+mn-lt"/>
                <a:ea typeface="+mn-ea"/>
                <a:cs typeface="+mn-cs"/>
              </a:rPr>
              <a:t>ConcreteState</a:t>
            </a:r>
            <a:r>
              <a:rPr lang="zh-CN" altLang="en-US" sz="1200" b="0" i="0" kern="1200">
                <a:solidFill>
                  <a:schemeClr val="tx1"/>
                </a:solidFill>
                <a:effectLst/>
                <a:latin typeface="+mn-lt"/>
                <a:ea typeface="+mn-ea"/>
                <a:cs typeface="+mn-cs"/>
              </a:rPr>
              <a:t>是具体状态角色，每一个子类实现一个与</a:t>
            </a:r>
            <a:r>
              <a:rPr lang="en-US" altLang="zh-CN" sz="1200" b="0" i="0" kern="1200">
                <a:solidFill>
                  <a:schemeClr val="tx1"/>
                </a:solidFill>
                <a:effectLst/>
                <a:latin typeface="+mn-lt"/>
                <a:ea typeface="+mn-ea"/>
                <a:cs typeface="+mn-cs"/>
              </a:rPr>
              <a:t>Context</a:t>
            </a:r>
            <a:r>
              <a:rPr lang="zh-CN" altLang="en-US" sz="1200" b="0" i="0" kern="1200">
                <a:solidFill>
                  <a:schemeClr val="tx1"/>
                </a:solidFill>
                <a:effectLst/>
                <a:latin typeface="+mn-lt"/>
                <a:ea typeface="+mn-ea"/>
                <a:cs typeface="+mn-cs"/>
              </a:rPr>
              <a:t>的一个状态相关的行为</a:t>
            </a: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273</a:t>
            </a:fld>
            <a:endParaRPr lang="zh-CN" altLang="en-US"/>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274</a:t>
            </a:fld>
            <a:endParaRPr lang="zh-CN" altLang="en-US"/>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275</a:t>
            </a:fld>
            <a:endParaRPr lang="zh-CN" altLang="en-US"/>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a:t>//</a:t>
            </a: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276</a:t>
            </a:fld>
            <a:endParaRPr lang="zh-CN" altLang="en-US"/>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277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278</a:t>
            </a:fld>
            <a:endParaRPr lang="zh-CN" altLang="en-US"/>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a:t>代码实现步骤</a:t>
            </a:r>
            <a:endParaRPr lang="en-US" altLang="zh-CN"/>
          </a:p>
          <a:p>
            <a:pPr marL="228600" indent="-228600">
              <a:buAutoNum type="arabicParenR"/>
            </a:pPr>
            <a:r>
              <a:rPr lang="zh-CN" altLang="en-US" baseline="0"/>
              <a:t>完成 </a:t>
            </a:r>
            <a:r>
              <a:rPr lang="en-US" altLang="zh-CN" baseline="0"/>
              <a:t>Duck , WildDuck, WaterDuck</a:t>
            </a:r>
          </a:p>
          <a:p>
            <a:pPr marL="228600" indent="-228600">
              <a:buAutoNum type="arabicParenR"/>
            </a:pPr>
            <a:r>
              <a:rPr lang="zh-CN" altLang="en-US" baseline="0"/>
              <a:t>完成 </a:t>
            </a:r>
            <a:r>
              <a:rPr lang="en-US" altLang="zh-CN" baseline="0"/>
              <a:t>PekingDuck ,</a:t>
            </a:r>
            <a:r>
              <a:rPr lang="zh-CN" altLang="en-US" baseline="0"/>
              <a:t>需要覆盖 </a:t>
            </a:r>
            <a:r>
              <a:rPr lang="en-US" altLang="zh-CN" baseline="0"/>
              <a:t>fly</a:t>
            </a:r>
          </a:p>
          <a:p>
            <a:pPr marL="228600" indent="-228600">
              <a:buAutoNum type="arabicParenR"/>
            </a:pPr>
            <a:r>
              <a:rPr lang="zh-CN" altLang="en-US" baseline="0"/>
              <a:t>完成 </a:t>
            </a:r>
            <a:r>
              <a:rPr lang="en-US" altLang="zh-CN" baseline="0"/>
              <a:t>ToyDuck , </a:t>
            </a:r>
            <a:r>
              <a:rPr lang="zh-CN" altLang="en-US" baseline="0"/>
              <a:t>需要覆盖</a:t>
            </a:r>
            <a:r>
              <a:rPr lang="en-US" altLang="zh-CN" baseline="0"/>
              <a:t>Duck </a:t>
            </a:r>
            <a:r>
              <a:rPr lang="zh-CN" altLang="en-US" baseline="0"/>
              <a:t>的所有方法 </a:t>
            </a:r>
            <a:r>
              <a:rPr lang="en-US" altLang="zh-CN" baseline="0"/>
              <a:t>, </a:t>
            </a:r>
            <a:r>
              <a:rPr lang="zh-CN" altLang="en-US" baseline="0"/>
              <a:t>这里就可以引出策略模式</a:t>
            </a:r>
            <a:endParaRPr lang="en-US" altLang="zh-CN" baseline="0"/>
          </a:p>
        </p:txBody>
      </p:sp>
      <p:sp>
        <p:nvSpPr>
          <p:cNvPr id="4" name="灯片编号占位符 3"/>
          <p:cNvSpPr>
            <a:spLocks noGrp="1"/>
          </p:cNvSpPr>
          <p:nvPr>
            <p:ph type="sldNum" sz="quarter" idx="10"/>
          </p:nvPr>
        </p:nvSpPr>
        <p:spPr/>
        <p:txBody>
          <a:bodyPr/>
          <a:lstStyle/>
          <a:p>
            <a:fld id="{50640B4E-3909-4A33-A460-3E537D343403}" type="slidenum">
              <a:rPr lang="zh-CN" altLang="en-US" smtClean="0"/>
              <a:t>279</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28</a:t>
            </a:fld>
            <a:endParaRPr lang="zh-CN" altLang="en-US"/>
          </a:p>
        </p:txBody>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280</a:t>
            </a:fld>
            <a:endParaRPr lang="zh-CN" altLang="en-US"/>
          </a:p>
        </p:txBody>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281</a:t>
            </a:fld>
            <a:endParaRPr lang="zh-CN" altLang="en-US"/>
          </a:p>
        </p:txBody>
      </p:sp>
    </p:spTree>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a:t>说明：</a:t>
            </a:r>
            <a:endParaRPr lang="en-US" altLang="zh-CN"/>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t>从图中我们看到，客户</a:t>
            </a:r>
            <a:r>
              <a:rPr lang="en-US" altLang="zh-CN"/>
              <a:t>context</a:t>
            </a:r>
            <a:r>
              <a:rPr lang="zh-CN" altLang="en-US"/>
              <a:t>拥有成员变量</a:t>
            </a:r>
            <a:r>
              <a:rPr lang="en-US" altLang="zh-CN"/>
              <a:t>strategy</a:t>
            </a:r>
            <a:r>
              <a:rPr lang="zh-CN" altLang="en-US"/>
              <a:t>（策略），至于需要用到那种策略，我们可以在构造器中指定， </a:t>
            </a:r>
            <a:endParaRPr lang="en-US" altLang="zh-CN">
              <a:latin typeface="Arial" pitchFamily="34" charset="0"/>
              <a:cs typeface="Arial" pitchFamily="34" charset="0"/>
            </a:endParaRPr>
          </a:p>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282</a:t>
            </a:fld>
            <a:endParaRPr lang="zh-CN" altLang="en-US"/>
          </a:p>
        </p:txBody>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283</a:t>
            </a:fld>
            <a:endParaRPr lang="zh-CN" altLang="en-US"/>
          </a:p>
        </p:txBody>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55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a:t>说明</a:t>
            </a:r>
            <a:r>
              <a:rPr lang="en-US" altLang="zh-CN"/>
              <a:t>:</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sz="1200" b="0" i="0" kern="1200">
                <a:solidFill>
                  <a:schemeClr val="tx1"/>
                </a:solidFill>
                <a:effectLst/>
                <a:latin typeface="+mn-lt"/>
                <a:ea typeface="+mn-ea"/>
                <a:cs typeface="+mn-cs"/>
              </a:rPr>
              <a:t>Arrays</a:t>
            </a:r>
            <a:r>
              <a:rPr lang="zh-CN" altLang="en-US" sz="1200" b="0" i="0" kern="1200">
                <a:solidFill>
                  <a:schemeClr val="tx1"/>
                </a:solidFill>
                <a:effectLst/>
                <a:latin typeface="+mn-lt"/>
                <a:ea typeface="+mn-ea"/>
                <a:cs typeface="+mn-cs"/>
              </a:rPr>
              <a:t>就是一个环境角色类</a:t>
            </a:r>
            <a:endParaRPr lang="en-US" altLang="zh-CN" sz="1200" b="0" i="0" kern="120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sz="1200" b="0" i="0" kern="1200">
                <a:solidFill>
                  <a:schemeClr val="tx1"/>
                </a:solidFill>
                <a:effectLst/>
                <a:latin typeface="+mn-lt"/>
                <a:ea typeface="+mn-ea"/>
                <a:cs typeface="+mn-cs"/>
              </a:rPr>
              <a:t>Comparator</a:t>
            </a:r>
            <a:r>
              <a:rPr lang="zh-CN" altLang="en-US" sz="1200" b="0" i="0" kern="1200">
                <a:solidFill>
                  <a:schemeClr val="tx1"/>
                </a:solidFill>
                <a:effectLst/>
                <a:latin typeface="+mn-lt"/>
                <a:ea typeface="+mn-ea"/>
                <a:cs typeface="+mn-cs"/>
              </a:rPr>
              <a:t>充当的就是策略接口</a:t>
            </a:r>
            <a:endParaRPr lang="en-US" altLang="zh-CN" sz="1200" b="0" i="0" kern="120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zh-CN" altLang="en-US" sz="1200"/>
              <a:t>方式</a:t>
            </a:r>
            <a:r>
              <a:rPr lang="en-US" altLang="zh-CN" sz="1200"/>
              <a:t>1</a:t>
            </a:r>
            <a:r>
              <a:rPr lang="zh-CN" altLang="en-US" sz="1200"/>
              <a:t>中的：</a:t>
            </a:r>
            <a:r>
              <a:rPr lang="en-US" altLang="zh-CN" sz="1200"/>
              <a:t>Comparator&lt;Integer&gt; comparator  </a:t>
            </a:r>
            <a:r>
              <a:rPr lang="zh-CN" altLang="en-US" sz="1200"/>
              <a:t>就是具体的实现了</a:t>
            </a:r>
            <a:r>
              <a:rPr lang="en-US" altLang="zh-CN" sz="1200" b="0" i="0" kern="1200">
                <a:solidFill>
                  <a:schemeClr val="tx1"/>
                </a:solidFill>
                <a:effectLst/>
                <a:latin typeface="+mn-lt"/>
                <a:ea typeface="+mn-ea"/>
                <a:cs typeface="+mn-cs"/>
              </a:rPr>
              <a:t>Comparator </a:t>
            </a:r>
            <a:r>
              <a:rPr lang="zh-CN" altLang="en-US" sz="1200" b="0" i="0" kern="1200">
                <a:solidFill>
                  <a:schemeClr val="tx1"/>
                </a:solidFill>
                <a:effectLst/>
                <a:latin typeface="+mn-lt"/>
                <a:ea typeface="+mn-ea"/>
                <a:cs typeface="+mn-cs"/>
              </a:rPr>
              <a:t>接口的对象</a:t>
            </a:r>
            <a:r>
              <a:rPr lang="en-US" altLang="zh-CN" sz="1200" b="0" i="0" kern="1200">
                <a:solidFill>
                  <a:schemeClr val="tx1"/>
                </a:solidFill>
                <a:effectLst/>
                <a:latin typeface="+mn-lt"/>
                <a:ea typeface="+mn-ea"/>
                <a:cs typeface="+mn-cs"/>
              </a:rPr>
              <a:t>,</a:t>
            </a:r>
            <a:r>
              <a:rPr lang="zh-CN" altLang="en-US" sz="1200" b="0" i="0" kern="1200">
                <a:solidFill>
                  <a:schemeClr val="tx1"/>
                </a:solidFill>
                <a:effectLst/>
                <a:latin typeface="+mn-lt"/>
                <a:ea typeface="+mn-ea"/>
                <a:cs typeface="+mn-cs"/>
              </a:rPr>
              <a:t>可以认为是一个具体的策略对象，注意</a:t>
            </a:r>
            <a:r>
              <a:rPr lang="zh-CN" altLang="en-US" sz="1200" b="1" i="0" kern="1200">
                <a:solidFill>
                  <a:schemeClr val="tx1"/>
                </a:solidFill>
                <a:effectLst/>
                <a:latin typeface="+mn-lt"/>
                <a:ea typeface="+mn-ea"/>
                <a:cs typeface="+mn-cs"/>
              </a:rPr>
              <a:t>我们这里使用匿名类</a:t>
            </a:r>
            <a:r>
              <a:rPr lang="zh-CN" altLang="en-US" sz="1200" b="0" i="0" kern="1200">
                <a:solidFill>
                  <a:schemeClr val="tx1"/>
                </a:solidFill>
                <a:effectLst/>
                <a:latin typeface="+mn-lt"/>
                <a:ea typeface="+mn-ea"/>
                <a:cs typeface="+mn-cs"/>
              </a:rPr>
              <a:t>完成，当然如果，在</a:t>
            </a:r>
            <a:r>
              <a:rPr lang="en-US" altLang="zh-CN" sz="1200" b="0" i="0" kern="1200">
                <a:solidFill>
                  <a:schemeClr val="tx1"/>
                </a:solidFill>
                <a:effectLst/>
                <a:latin typeface="+mn-lt"/>
                <a:ea typeface="+mn-ea"/>
                <a:cs typeface="+mn-cs"/>
              </a:rPr>
              <a:t>Compator</a:t>
            </a:r>
            <a:r>
              <a:rPr lang="en-US" altLang="zh-CN" sz="1200" b="0" i="0" kern="1200" baseline="0">
                <a:solidFill>
                  <a:schemeClr val="tx1"/>
                </a:solidFill>
                <a:effectLst/>
                <a:latin typeface="+mn-lt"/>
                <a:ea typeface="+mn-ea"/>
                <a:cs typeface="+mn-cs"/>
              </a:rPr>
              <a:t> </a:t>
            </a:r>
            <a:r>
              <a:rPr lang="zh-CN" altLang="en-US" sz="1200" b="0" i="0" kern="1200" baseline="0">
                <a:solidFill>
                  <a:schemeClr val="tx1"/>
                </a:solidFill>
                <a:effectLst/>
                <a:latin typeface="+mn-lt"/>
                <a:ea typeface="+mn-ea"/>
                <a:cs typeface="+mn-cs"/>
              </a:rPr>
              <a:t>接口处使用</a:t>
            </a:r>
            <a:r>
              <a:rPr lang="en-US" altLang="zh-CN" sz="1200" b="0" i="0" kern="1200" baseline="0">
                <a:solidFill>
                  <a:schemeClr val="tx1"/>
                </a:solidFill>
                <a:effectLst/>
                <a:latin typeface="+mn-lt"/>
                <a:ea typeface="+mn-ea"/>
                <a:cs typeface="+mn-cs"/>
              </a:rPr>
              <a:t>ctrl+T </a:t>
            </a:r>
            <a:r>
              <a:rPr lang="zh-CN" altLang="en-US" sz="1200" b="0" i="0" kern="1200" baseline="0">
                <a:solidFill>
                  <a:schemeClr val="tx1"/>
                </a:solidFill>
                <a:effectLst/>
                <a:latin typeface="+mn-lt"/>
                <a:ea typeface="+mn-ea"/>
                <a:cs typeface="+mn-cs"/>
              </a:rPr>
              <a:t>你会看到</a:t>
            </a:r>
            <a:r>
              <a:rPr lang="en-US" altLang="zh-CN" sz="1200" b="0" i="0" kern="1200" baseline="0">
                <a:solidFill>
                  <a:schemeClr val="tx1"/>
                </a:solidFill>
                <a:effectLst/>
                <a:latin typeface="+mn-lt"/>
                <a:ea typeface="+mn-ea"/>
                <a:cs typeface="+mn-cs"/>
              </a:rPr>
              <a:t>Compartor </a:t>
            </a:r>
            <a:r>
              <a:rPr lang="zh-CN" altLang="en-US" sz="1200" b="0" i="0" kern="1200" baseline="0">
                <a:solidFill>
                  <a:schemeClr val="tx1"/>
                </a:solidFill>
                <a:effectLst/>
                <a:latin typeface="+mn-lt"/>
                <a:ea typeface="+mn-ea"/>
                <a:cs typeface="+mn-cs"/>
              </a:rPr>
              <a:t>还是有很多实现类的</a:t>
            </a:r>
            <a:r>
              <a:rPr lang="en-US" altLang="zh-CN" sz="1200" b="0" i="0" kern="1200" baseline="0">
                <a:solidFill>
                  <a:schemeClr val="tx1"/>
                </a:solidFill>
                <a:effectLst/>
                <a:latin typeface="+mn-lt"/>
                <a:ea typeface="+mn-ea"/>
                <a:cs typeface="+mn-cs"/>
              </a:rPr>
              <a:t>.</a:t>
            </a:r>
            <a:endParaRPr lang="en-US" altLang="zh-CN" sz="1200" b="0" i="0" kern="120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zh-CN" altLang="en-US" sz="1200" b="0" i="0" kern="1200">
                <a:solidFill>
                  <a:schemeClr val="tx1"/>
                </a:solidFill>
                <a:effectLst/>
                <a:latin typeface="+mn-lt"/>
                <a:ea typeface="+mn-ea"/>
                <a:cs typeface="+mn-cs"/>
              </a:rPr>
              <a:t>方式</a:t>
            </a:r>
            <a:r>
              <a:rPr lang="en-US" altLang="zh-CN" sz="1200" b="0" i="0" kern="1200">
                <a:solidFill>
                  <a:schemeClr val="tx1"/>
                </a:solidFill>
                <a:effectLst/>
                <a:latin typeface="+mn-lt"/>
                <a:ea typeface="+mn-ea"/>
                <a:cs typeface="+mn-cs"/>
              </a:rPr>
              <a:t>2</a:t>
            </a:r>
            <a:r>
              <a:rPr lang="zh-CN" altLang="en-US" sz="1200" b="0" i="0" kern="1200">
                <a:solidFill>
                  <a:schemeClr val="tx1"/>
                </a:solidFill>
                <a:effectLst/>
                <a:latin typeface="+mn-lt"/>
                <a:ea typeface="+mn-ea"/>
                <a:cs typeface="+mn-cs"/>
              </a:rPr>
              <a:t>中的：这个</a:t>
            </a:r>
            <a:r>
              <a:rPr lang="en-US" altLang="zh-CN" sz="1200" b="0" i="0" kern="1200">
                <a:solidFill>
                  <a:schemeClr val="tx1"/>
                </a:solidFill>
                <a:effectLst/>
                <a:latin typeface="+mn-lt"/>
                <a:ea typeface="+mn-ea"/>
                <a:cs typeface="+mn-cs"/>
              </a:rPr>
              <a:t>sort</a:t>
            </a:r>
            <a:r>
              <a:rPr lang="zh-CN" altLang="en-US" sz="1200" b="0" i="0" kern="1200">
                <a:solidFill>
                  <a:schemeClr val="tx1"/>
                </a:solidFill>
                <a:effectLst/>
                <a:latin typeface="+mn-lt"/>
                <a:ea typeface="+mn-ea"/>
                <a:cs typeface="+mn-cs"/>
              </a:rPr>
              <a:t>方法你可以传一个新策略</a:t>
            </a:r>
            <a:r>
              <a:rPr lang="en-US" altLang="zh-CN" sz="1200" b="0" i="0" kern="1200">
                <a:solidFill>
                  <a:schemeClr val="tx1"/>
                </a:solidFill>
                <a:effectLst/>
                <a:latin typeface="+mn-lt"/>
                <a:ea typeface="+mn-ea"/>
                <a:cs typeface="+mn-cs"/>
              </a:rPr>
              <a:t>(</a:t>
            </a:r>
            <a:r>
              <a:rPr lang="zh-CN" altLang="en-US" sz="1200" b="0" i="0" kern="1200">
                <a:solidFill>
                  <a:schemeClr val="tx1"/>
                </a:solidFill>
                <a:effectLst/>
                <a:latin typeface="+mn-lt"/>
                <a:ea typeface="+mn-ea"/>
                <a:cs typeface="+mn-cs"/>
              </a:rPr>
              <a:t>具体策略的实现</a:t>
            </a:r>
            <a:r>
              <a:rPr lang="en-US" altLang="zh-CN" sz="1200" b="0" i="0" kern="1200">
                <a:solidFill>
                  <a:schemeClr val="tx1"/>
                </a:solidFill>
                <a:effectLst/>
                <a:latin typeface="+mn-lt"/>
                <a:ea typeface="+mn-ea"/>
                <a:cs typeface="+mn-cs"/>
              </a:rPr>
              <a:t>,</a:t>
            </a:r>
            <a:r>
              <a:rPr lang="zh-CN" altLang="en-US" sz="1200" b="0" i="0" kern="1200">
                <a:solidFill>
                  <a:schemeClr val="tx1"/>
                </a:solidFill>
                <a:effectLst/>
                <a:latin typeface="+mn-lt"/>
                <a:ea typeface="+mn-ea"/>
                <a:cs typeface="+mn-cs"/>
              </a:rPr>
              <a:t>注意是重写</a:t>
            </a:r>
            <a:r>
              <a:rPr lang="en-US" altLang="zh-CN" sz="1200" b="0" i="0" kern="1200">
                <a:solidFill>
                  <a:schemeClr val="tx1"/>
                </a:solidFill>
                <a:effectLst/>
                <a:latin typeface="+mn-lt"/>
                <a:ea typeface="+mn-ea"/>
                <a:cs typeface="+mn-cs"/>
              </a:rPr>
              <a:t>compare</a:t>
            </a:r>
            <a:r>
              <a:rPr lang="zh-CN" altLang="en-US" sz="1200" b="0" i="0" kern="1200">
                <a:solidFill>
                  <a:schemeClr val="tx1"/>
                </a:solidFill>
                <a:effectLst/>
                <a:latin typeface="+mn-lt"/>
                <a:ea typeface="+mn-ea"/>
                <a:cs typeface="+mn-cs"/>
              </a:rPr>
              <a:t>方法</a:t>
            </a:r>
            <a:r>
              <a:rPr lang="en-US" altLang="zh-CN" sz="1200" b="0" i="0" kern="1200">
                <a:solidFill>
                  <a:schemeClr val="tx1"/>
                </a:solidFill>
                <a:effectLst/>
                <a:latin typeface="+mn-lt"/>
                <a:ea typeface="+mn-ea"/>
                <a:cs typeface="+mn-cs"/>
              </a:rPr>
              <a:t>)</a:t>
            </a:r>
            <a:r>
              <a:rPr lang="zh-CN" altLang="en-US" sz="1200" b="0" i="0" kern="1200">
                <a:solidFill>
                  <a:schemeClr val="tx1"/>
                </a:solidFill>
                <a:effectLst/>
                <a:latin typeface="+mn-lt"/>
                <a:ea typeface="+mn-ea"/>
                <a:cs typeface="+mn-cs"/>
              </a:rPr>
              <a:t>让</a:t>
            </a:r>
            <a:r>
              <a:rPr lang="en-US" altLang="zh-CN" sz="1200" b="0" i="0" kern="1200">
                <a:solidFill>
                  <a:schemeClr val="tx1"/>
                </a:solidFill>
                <a:effectLst/>
                <a:latin typeface="+mn-lt"/>
                <a:ea typeface="+mn-ea"/>
                <a:cs typeface="+mn-cs"/>
              </a:rPr>
              <a:t>Arrays</a:t>
            </a:r>
            <a:r>
              <a:rPr lang="zh-CN" altLang="en-US" sz="1200" b="0" i="0" kern="1200">
                <a:solidFill>
                  <a:schemeClr val="tx1"/>
                </a:solidFill>
                <a:effectLst/>
                <a:latin typeface="+mn-lt"/>
                <a:ea typeface="+mn-ea"/>
                <a:cs typeface="+mn-cs"/>
              </a:rPr>
              <a:t>根据这个方法来进行排序处理</a:t>
            </a:r>
            <a:endParaRPr lang="en-US" altLang="zh-CN" sz="1200" b="0" i="0"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a:solidFill>
                  <a:schemeClr val="tx1"/>
                </a:solidFill>
                <a:effectLst/>
                <a:latin typeface="+mn-lt"/>
                <a:ea typeface="+mn-ea"/>
                <a:cs typeface="+mn-cs"/>
              </a:rPr>
              <a:t>//</a:t>
            </a:r>
            <a:r>
              <a:rPr lang="zh-CN" altLang="en-US" sz="1200" b="0" i="0" kern="1200">
                <a:solidFill>
                  <a:schemeClr val="tx1"/>
                </a:solidFill>
                <a:effectLst/>
                <a:latin typeface="+mn-lt"/>
                <a:ea typeface="+mn-ea"/>
                <a:cs typeface="+mn-cs"/>
              </a:rPr>
              <a:t>完整的代码</a:t>
            </a:r>
            <a:r>
              <a:rPr lang="en-US" altLang="zh-CN" sz="1200" b="0" i="0" kern="1200">
                <a:solidFill>
                  <a:schemeClr val="tx1"/>
                </a:solidFill>
                <a:effectLst/>
                <a:latin typeface="+mn-lt"/>
                <a:ea typeface="+mn-ea"/>
                <a:cs typeface="+mn-cs"/>
              </a:rPr>
              <a:t>+</a:t>
            </a:r>
            <a:r>
              <a:rPr lang="zh-CN" altLang="en-US" sz="1200" b="0" i="0" kern="1200">
                <a:solidFill>
                  <a:schemeClr val="tx1"/>
                </a:solidFill>
                <a:effectLst/>
                <a:latin typeface="+mn-lt"/>
                <a:ea typeface="+mn-ea"/>
                <a:cs typeface="+mn-cs"/>
              </a:rPr>
              <a:t>注释说明版</a:t>
            </a:r>
            <a:endParaRPr lang="en-US" altLang="zh-CN" sz="1200" b="0" i="0" kern="1200">
              <a:solidFill>
                <a:schemeClr val="tx1"/>
              </a:solidFill>
              <a:effectLst/>
              <a:latin typeface="+mn-lt"/>
              <a:ea typeface="+mn-ea"/>
              <a:cs typeface="+mn-cs"/>
            </a:endParaRPr>
          </a:p>
          <a:p>
            <a:r>
              <a:rPr lang="en-US" altLang="zh-CN" sz="1200" b="1" kern="1200">
                <a:solidFill>
                  <a:schemeClr val="tx1"/>
                </a:solidFill>
                <a:latin typeface="+mn-lt"/>
                <a:ea typeface="+mn-ea"/>
                <a:cs typeface="+mn-cs"/>
              </a:rPr>
              <a:t>public class Strategy {</a:t>
            </a:r>
          </a:p>
          <a:p>
            <a:endParaRPr lang="zh-CN" altLang="en-US" sz="1200" kern="1200">
              <a:solidFill>
                <a:schemeClr val="tx1"/>
              </a:solidFill>
              <a:latin typeface="+mn-lt"/>
              <a:ea typeface="+mn-ea"/>
              <a:cs typeface="+mn-cs"/>
            </a:endParaRPr>
          </a:p>
          <a:p>
            <a:r>
              <a:rPr lang="en-US" altLang="zh-CN" sz="1200" b="1" kern="1200">
                <a:solidFill>
                  <a:schemeClr val="tx1"/>
                </a:solidFill>
                <a:latin typeface="+mn-lt"/>
                <a:ea typeface="+mn-ea"/>
                <a:cs typeface="+mn-cs"/>
              </a:rPr>
              <a:t>public static void main(String[] args) {</a:t>
            </a:r>
          </a:p>
          <a:p>
            <a:r>
              <a:rPr lang="en-US" altLang="zh-CN" sz="1200" kern="1200">
                <a:solidFill>
                  <a:schemeClr val="tx1"/>
                </a:solidFill>
                <a:latin typeface="+mn-lt"/>
                <a:ea typeface="+mn-ea"/>
                <a:cs typeface="+mn-cs"/>
              </a:rPr>
              <a:t>// </a:t>
            </a:r>
            <a:r>
              <a:rPr lang="en-US" altLang="zh-CN" sz="1200" b="1" kern="1200">
                <a:solidFill>
                  <a:schemeClr val="tx1"/>
                </a:solidFill>
                <a:latin typeface="+mn-lt"/>
                <a:ea typeface="+mn-ea"/>
                <a:cs typeface="+mn-cs"/>
              </a:rPr>
              <a:t>TODO Auto-generated method stub</a:t>
            </a:r>
          </a:p>
          <a:p>
            <a:r>
              <a:rPr lang="en-US" altLang="zh-CN" sz="1200" kern="1200">
                <a:solidFill>
                  <a:schemeClr val="tx1"/>
                </a:solidFill>
                <a:latin typeface="+mn-lt"/>
                <a:ea typeface="+mn-ea"/>
                <a:cs typeface="+mn-cs"/>
              </a:rPr>
              <a:t>Integer[] data = { 9,1,2,8,4,3 };</a:t>
            </a:r>
          </a:p>
          <a:p>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实现升序排序，返回</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放左边，</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放右边，</a:t>
            </a:r>
            <a:r>
              <a:rPr lang="en-US" altLang="zh-CN" sz="1200" kern="1200">
                <a:solidFill>
                  <a:schemeClr val="tx1"/>
                </a:solidFill>
                <a:latin typeface="+mn-lt"/>
                <a:ea typeface="+mn-ea"/>
                <a:cs typeface="+mn-cs"/>
              </a:rPr>
              <a:t>0</a:t>
            </a:r>
            <a:r>
              <a:rPr lang="zh-CN" altLang="en-US" sz="1200" kern="1200">
                <a:solidFill>
                  <a:schemeClr val="tx1"/>
                </a:solidFill>
                <a:latin typeface="+mn-lt"/>
                <a:ea typeface="+mn-ea"/>
                <a:cs typeface="+mn-cs"/>
              </a:rPr>
              <a:t>保持不变</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Comparator&lt;Integer&gt; comparator = </a:t>
            </a:r>
            <a:r>
              <a:rPr lang="en-US" altLang="zh-CN" sz="1200" b="1" kern="1200">
                <a:solidFill>
                  <a:schemeClr val="tx1"/>
                </a:solidFill>
                <a:latin typeface="+mn-lt"/>
                <a:ea typeface="+mn-ea"/>
                <a:cs typeface="+mn-cs"/>
              </a:rPr>
              <a:t>new Comparator&lt;Integer&gt;() {</a:t>
            </a:r>
          </a:p>
          <a:p>
            <a:r>
              <a:rPr lang="en-US" altLang="zh-CN" sz="1200" b="1" kern="1200">
                <a:solidFill>
                  <a:schemeClr val="tx1"/>
                </a:solidFill>
                <a:latin typeface="+mn-lt"/>
                <a:ea typeface="+mn-ea"/>
                <a:cs typeface="+mn-cs"/>
              </a:rPr>
              <a:t>public int compare(Integer o1, Integer o2) {</a:t>
            </a:r>
          </a:p>
          <a:p>
            <a:r>
              <a:rPr lang="en-US" altLang="zh-CN" sz="1200" b="1" kern="1200">
                <a:solidFill>
                  <a:schemeClr val="tx1"/>
                </a:solidFill>
                <a:latin typeface="+mn-lt"/>
                <a:ea typeface="+mn-ea"/>
                <a:cs typeface="+mn-cs"/>
              </a:rPr>
              <a:t>if(o1 &gt; o2) {</a:t>
            </a:r>
          </a:p>
          <a:p>
            <a:r>
              <a:rPr lang="en-US" altLang="zh-CN" sz="1200" b="1" kern="1200">
                <a:solidFill>
                  <a:schemeClr val="tx1"/>
                </a:solidFill>
                <a:latin typeface="+mn-lt"/>
                <a:ea typeface="+mn-ea"/>
                <a:cs typeface="+mn-cs"/>
              </a:rPr>
              <a:t>return 1;</a:t>
            </a:r>
          </a:p>
          <a:p>
            <a:r>
              <a:rPr lang="en-US" altLang="zh-CN" sz="1200" kern="1200">
                <a:solidFill>
                  <a:schemeClr val="tx1"/>
                </a:solidFill>
                <a:latin typeface="+mn-lt"/>
                <a:ea typeface="+mn-ea"/>
                <a:cs typeface="+mn-cs"/>
              </a:rPr>
              <a:t>}</a:t>
            </a:r>
            <a:r>
              <a:rPr lang="en-US" altLang="zh-CN" sz="1200" b="1" kern="1200">
                <a:solidFill>
                  <a:schemeClr val="tx1"/>
                </a:solidFill>
                <a:latin typeface="+mn-lt"/>
                <a:ea typeface="+mn-ea"/>
                <a:cs typeface="+mn-cs"/>
              </a:rPr>
              <a:t>else{</a:t>
            </a:r>
          </a:p>
          <a:p>
            <a:r>
              <a:rPr lang="en-US" altLang="zh-CN" sz="1200" b="1" kern="1200">
                <a:solidFill>
                  <a:schemeClr val="tx1"/>
                </a:solidFill>
                <a:latin typeface="+mn-lt"/>
                <a:ea typeface="+mn-ea"/>
                <a:cs typeface="+mn-cs"/>
              </a:rPr>
              <a:t>return -1;</a:t>
            </a:r>
          </a:p>
          <a:p>
            <a:r>
              <a:rPr lang="en-US" altLang="zh-CN" sz="1200" kern="1200">
                <a:solidFill>
                  <a:schemeClr val="tx1"/>
                </a:solidFill>
                <a:latin typeface="+mn-lt"/>
                <a:ea typeface="+mn-ea"/>
                <a:cs typeface="+mn-cs"/>
              </a:rPr>
              <a:t>}</a:t>
            </a:r>
          </a:p>
          <a:p>
            <a:r>
              <a:rPr lang="en-US" altLang="zh-CN" sz="1200" kern="1200">
                <a:solidFill>
                  <a:schemeClr val="tx1"/>
                </a:solidFill>
                <a:latin typeface="+mn-lt"/>
                <a:ea typeface="+mn-ea"/>
                <a:cs typeface="+mn-cs"/>
              </a:rPr>
              <a:t>};</a:t>
            </a:r>
          </a:p>
          <a:p>
            <a:r>
              <a:rPr lang="en-US" altLang="zh-CN" sz="1200" kern="1200">
                <a:solidFill>
                  <a:schemeClr val="tx1"/>
                </a:solidFill>
                <a:latin typeface="+mn-lt"/>
                <a:ea typeface="+mn-ea"/>
                <a:cs typeface="+mn-cs"/>
              </a:rPr>
              <a:t>};</a:t>
            </a:r>
          </a:p>
          <a:p>
            <a:r>
              <a:rPr lang="en-US" altLang="zh-CN" sz="1200" kern="1200">
                <a:solidFill>
                  <a:schemeClr val="tx1"/>
                </a:solidFill>
                <a:latin typeface="+mn-lt"/>
                <a:ea typeface="+mn-ea"/>
                <a:cs typeface="+mn-cs"/>
              </a:rPr>
              <a:t>//</a:t>
            </a:r>
            <a:r>
              <a:rPr lang="zh-CN" altLang="en-US" sz="1200" kern="1200">
                <a:solidFill>
                  <a:schemeClr val="tx1"/>
                </a:solidFill>
                <a:latin typeface="+mn-lt"/>
                <a:ea typeface="+mn-ea"/>
                <a:cs typeface="+mn-cs"/>
              </a:rPr>
              <a:t>方式</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 传入一个新的比较器</a:t>
            </a:r>
          </a:p>
          <a:p>
            <a:r>
              <a:rPr lang="en-US" altLang="zh-CN" sz="1200" kern="1200">
                <a:solidFill>
                  <a:schemeClr val="tx1"/>
                </a:solidFill>
                <a:latin typeface="+mn-lt"/>
                <a:ea typeface="+mn-ea"/>
                <a:cs typeface="+mn-cs"/>
              </a:rPr>
              <a:t>Arrays.</a:t>
            </a:r>
            <a:r>
              <a:rPr lang="en-US" altLang="zh-CN" sz="1200" i="1" kern="1200">
                <a:solidFill>
                  <a:schemeClr val="tx1"/>
                </a:solidFill>
                <a:latin typeface="+mn-lt"/>
                <a:ea typeface="+mn-ea"/>
                <a:cs typeface="+mn-cs"/>
              </a:rPr>
              <a:t>sort(data, comparator);</a:t>
            </a:r>
          </a:p>
          <a:p>
            <a:r>
              <a:rPr lang="en-US" altLang="zh-CN" sz="1200" kern="1200">
                <a:solidFill>
                  <a:schemeClr val="tx1"/>
                </a:solidFill>
                <a:latin typeface="+mn-lt"/>
                <a:ea typeface="+mn-ea"/>
                <a:cs typeface="+mn-cs"/>
              </a:rPr>
              <a:t>//</a:t>
            </a:r>
            <a:r>
              <a:rPr lang="zh-CN" altLang="en-US" sz="1200" kern="1200">
                <a:solidFill>
                  <a:schemeClr val="tx1"/>
                </a:solidFill>
                <a:latin typeface="+mn-lt"/>
                <a:ea typeface="+mn-ea"/>
                <a:cs typeface="+mn-cs"/>
              </a:rPr>
              <a:t>方式</a:t>
            </a:r>
            <a:r>
              <a:rPr lang="en-US" altLang="zh-CN" sz="1200" kern="1200">
                <a:solidFill>
                  <a:schemeClr val="tx1"/>
                </a:solidFill>
                <a:latin typeface="+mn-lt"/>
                <a:ea typeface="+mn-ea"/>
                <a:cs typeface="+mn-cs"/>
              </a:rPr>
              <a:t>2: </a:t>
            </a:r>
            <a:r>
              <a:rPr lang="zh-CN" altLang="en-US" sz="1200" kern="1200">
                <a:solidFill>
                  <a:schemeClr val="tx1"/>
                </a:solidFill>
                <a:latin typeface="+mn-lt"/>
                <a:ea typeface="+mn-ea"/>
                <a:cs typeface="+mn-cs"/>
              </a:rPr>
              <a:t>这里是直接用</a:t>
            </a:r>
            <a:r>
              <a:rPr lang="en-US" altLang="zh-CN" sz="1200" kern="1200">
                <a:solidFill>
                  <a:schemeClr val="tx1"/>
                </a:solidFill>
                <a:latin typeface="+mn-lt"/>
                <a:ea typeface="+mn-ea"/>
                <a:cs typeface="+mn-cs"/>
              </a:rPr>
              <a:t>lambda</a:t>
            </a:r>
            <a:r>
              <a:rPr lang="zh-CN" altLang="en-US" sz="1200" kern="1200">
                <a:solidFill>
                  <a:schemeClr val="tx1"/>
                </a:solidFill>
                <a:latin typeface="+mn-lt"/>
                <a:ea typeface="+mn-ea"/>
                <a:cs typeface="+mn-cs"/>
              </a:rPr>
              <a:t>表达式进行重写</a:t>
            </a:r>
            <a:r>
              <a:rPr lang="en-US" altLang="zh-CN" sz="1200" kern="1200">
                <a:solidFill>
                  <a:schemeClr val="tx1"/>
                </a:solidFill>
                <a:latin typeface="+mn-lt"/>
                <a:ea typeface="+mn-ea"/>
                <a:cs typeface="+mn-cs"/>
              </a:rPr>
              <a:t>Comparator</a:t>
            </a:r>
            <a:r>
              <a:rPr lang="zh-CN" altLang="en-US" sz="1200" kern="1200">
                <a:solidFill>
                  <a:schemeClr val="tx1"/>
                </a:solidFill>
                <a:latin typeface="+mn-lt"/>
                <a:ea typeface="+mn-ea"/>
                <a:cs typeface="+mn-cs"/>
              </a:rPr>
              <a:t>接口中的</a:t>
            </a:r>
            <a:r>
              <a:rPr lang="en-US" altLang="zh-CN" sz="1200" kern="1200">
                <a:solidFill>
                  <a:schemeClr val="tx1"/>
                </a:solidFill>
                <a:latin typeface="+mn-lt"/>
                <a:ea typeface="+mn-ea"/>
                <a:cs typeface="+mn-cs"/>
              </a:rPr>
              <a:t>compare</a:t>
            </a:r>
            <a:r>
              <a:rPr lang="zh-CN" altLang="en-US" sz="1200" kern="1200">
                <a:solidFill>
                  <a:schemeClr val="tx1"/>
                </a:solidFill>
                <a:latin typeface="+mn-lt"/>
                <a:ea typeface="+mn-ea"/>
                <a:cs typeface="+mn-cs"/>
              </a:rPr>
              <a:t>方法，可以认为这里的</a:t>
            </a:r>
            <a:r>
              <a:rPr lang="en-US" altLang="zh-CN" sz="1200" kern="1200">
                <a:solidFill>
                  <a:schemeClr val="tx1"/>
                </a:solidFill>
                <a:latin typeface="+mn-lt"/>
                <a:ea typeface="+mn-ea"/>
                <a:cs typeface="+mn-cs"/>
              </a:rPr>
              <a:t>lambda</a:t>
            </a:r>
            <a:r>
              <a:rPr lang="zh-CN" altLang="en-US" sz="1200" kern="1200">
                <a:solidFill>
                  <a:schemeClr val="tx1"/>
                </a:solidFill>
                <a:latin typeface="+mn-lt"/>
                <a:ea typeface="+mn-ea"/>
                <a:cs typeface="+mn-cs"/>
              </a:rPr>
              <a:t>表达式就是具体的算法，</a:t>
            </a:r>
          </a:p>
          <a:p>
            <a:r>
              <a:rPr lang="en-US" altLang="zh-CN" sz="1200" kern="1200">
                <a:solidFill>
                  <a:schemeClr val="tx1"/>
                </a:solidFill>
                <a:latin typeface="+mn-lt"/>
                <a:ea typeface="+mn-ea"/>
                <a:cs typeface="+mn-cs"/>
              </a:rPr>
              <a:t>//       Comparator</a:t>
            </a:r>
            <a:r>
              <a:rPr lang="zh-CN" altLang="en-US" sz="1200" kern="1200">
                <a:solidFill>
                  <a:schemeClr val="tx1"/>
                </a:solidFill>
                <a:latin typeface="+mn-lt"/>
                <a:ea typeface="+mn-ea"/>
                <a:cs typeface="+mn-cs"/>
              </a:rPr>
              <a:t>充当的就是抽象策略角色</a:t>
            </a:r>
          </a:p>
          <a:p>
            <a:r>
              <a:rPr lang="en-US" altLang="zh-CN" sz="1200" kern="1200">
                <a:solidFill>
                  <a:schemeClr val="tx1"/>
                </a:solidFill>
                <a:latin typeface="+mn-lt"/>
                <a:ea typeface="+mn-ea"/>
                <a:cs typeface="+mn-cs"/>
              </a:rPr>
              <a:t>//Arrays.sort(data, (str1, str2) -&gt; {</a:t>
            </a:r>
          </a:p>
          <a:p>
            <a:r>
              <a:rPr lang="en-US" altLang="zh-CN" sz="1200" kern="1200">
                <a:solidFill>
                  <a:schemeClr val="tx1"/>
                </a:solidFill>
                <a:latin typeface="+mn-lt"/>
                <a:ea typeface="+mn-ea"/>
                <a:cs typeface="+mn-cs"/>
              </a:rPr>
              <a:t>//if (str1.compareTo(str2) &gt; 0) {</a:t>
            </a:r>
          </a:p>
          <a:p>
            <a:r>
              <a:rPr lang="en-US" altLang="zh-CN" sz="1200" kern="1200">
                <a:solidFill>
                  <a:schemeClr val="tx1"/>
                </a:solidFill>
                <a:latin typeface="+mn-lt"/>
                <a:ea typeface="+mn-ea"/>
                <a:cs typeface="+mn-cs"/>
              </a:rPr>
              <a:t>//return 1;</a:t>
            </a:r>
          </a:p>
          <a:p>
            <a:r>
              <a:rPr lang="en-US" altLang="zh-CN" sz="1200" kern="1200">
                <a:solidFill>
                  <a:schemeClr val="tx1"/>
                </a:solidFill>
                <a:latin typeface="+mn-lt"/>
                <a:ea typeface="+mn-ea"/>
                <a:cs typeface="+mn-cs"/>
              </a:rPr>
              <a:t>//} else {</a:t>
            </a:r>
          </a:p>
          <a:p>
            <a:r>
              <a:rPr lang="en-US" altLang="zh-CN" sz="1200" kern="1200">
                <a:solidFill>
                  <a:schemeClr val="tx1"/>
                </a:solidFill>
                <a:latin typeface="+mn-lt"/>
                <a:ea typeface="+mn-ea"/>
                <a:cs typeface="+mn-cs"/>
              </a:rPr>
              <a:t>//return -1;</a:t>
            </a:r>
          </a:p>
          <a:p>
            <a:r>
              <a:rPr lang="en-US" altLang="zh-CN" sz="1200" kern="1200">
                <a:solidFill>
                  <a:schemeClr val="tx1"/>
                </a:solidFill>
                <a:latin typeface="+mn-lt"/>
                <a:ea typeface="+mn-ea"/>
                <a:cs typeface="+mn-cs"/>
              </a:rPr>
              <a:t>//}</a:t>
            </a:r>
          </a:p>
          <a:p>
            <a:r>
              <a:rPr lang="en-US" altLang="zh-CN" sz="1200" kern="1200">
                <a:solidFill>
                  <a:schemeClr val="tx1"/>
                </a:solidFill>
                <a:latin typeface="+mn-lt"/>
                <a:ea typeface="+mn-ea"/>
                <a:cs typeface="+mn-cs"/>
              </a:rPr>
              <a:t>//});</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System.</a:t>
            </a:r>
            <a:r>
              <a:rPr lang="en-US" altLang="zh-CN" sz="1200" b="1" i="1" kern="1200">
                <a:solidFill>
                  <a:schemeClr val="tx1"/>
                </a:solidFill>
                <a:latin typeface="+mn-lt"/>
                <a:ea typeface="+mn-ea"/>
                <a:cs typeface="+mn-cs"/>
              </a:rPr>
              <a:t>out.println(Arrays.toString(data)); // </a:t>
            </a:r>
          </a:p>
          <a:p>
            <a:r>
              <a:rPr lang="en-US" altLang="zh-CN" sz="1200" kern="1200">
                <a:solidFill>
                  <a:schemeClr val="tx1"/>
                </a:solidFill>
                <a:latin typeface="+mn-lt"/>
                <a:ea typeface="+mn-ea"/>
                <a:cs typeface="+mn-cs"/>
              </a:rPr>
              <a:t>}</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284</a:t>
            </a:fld>
            <a:endParaRPr lang="zh-CN" altLang="en-US"/>
          </a:p>
        </p:txBody>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285</a:t>
            </a:fld>
            <a:endParaRPr lang="zh-CN" altLang="en-US"/>
          </a:p>
        </p:txBody>
      </p:sp>
    </p:spTree>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286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287</a:t>
            </a:fld>
            <a:endParaRPr lang="zh-CN" altLang="en-US"/>
          </a:p>
        </p:txBody>
      </p:sp>
    </p:spTree>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288</a:t>
            </a:fld>
            <a:endParaRPr lang="zh-CN" altLang="en-US"/>
          </a:p>
        </p:txBody>
      </p:sp>
    </p:spTree>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289</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29</a:t>
            </a:fld>
            <a:endParaRPr lang="zh-CN" altLang="en-US"/>
          </a:p>
        </p:txBody>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290</a:t>
            </a:fld>
            <a:endParaRPr lang="zh-CN" altLang="en-US"/>
          </a:p>
        </p:txBody>
      </p:sp>
    </p:spTree>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a:solidFill>
                  <a:schemeClr val="tx1"/>
                </a:solidFill>
                <a:effectLst/>
                <a:latin typeface="+mn-lt"/>
                <a:ea typeface="+mn-ea"/>
                <a:cs typeface="+mn-cs"/>
              </a:rPr>
              <a:t>//</a:t>
            </a:r>
            <a:r>
              <a:rPr lang="zh-CN" altLang="en-US" b="1">
                <a:latin typeface="+mn-ea"/>
              </a:rPr>
              <a:t>对原理结构图的说明</a:t>
            </a:r>
            <a:r>
              <a:rPr lang="en-US" altLang="zh-CN" b="1">
                <a:latin typeface="+mn-ea"/>
              </a:rPr>
              <a:t>-</a:t>
            </a:r>
            <a:r>
              <a:rPr lang="zh-CN" altLang="en-US" b="1">
                <a:latin typeface="+mn-ea"/>
              </a:rPr>
              <a:t>即</a:t>
            </a:r>
            <a:r>
              <a:rPr lang="en-US" altLang="zh-CN" b="1">
                <a:latin typeface="+mn-ea"/>
              </a:rPr>
              <a:t>(</a:t>
            </a:r>
            <a:r>
              <a:rPr lang="zh-CN" altLang="en-US" b="1"/>
              <a:t>职责链模式的角色及职责</a:t>
            </a:r>
            <a:r>
              <a:rPr lang="en-US" altLang="zh-CN" b="1"/>
              <a:t>)</a:t>
            </a:r>
            <a:endParaRPr lang="en-US" altLang="zh-CN" b="1">
              <a:latin typeface="+mn-ea"/>
            </a:endParaRPr>
          </a:p>
          <a:p>
            <a:pPr marL="0" indent="0">
              <a:buNone/>
            </a:pPr>
            <a:endParaRPr lang="en-US" altLang="zh-CN" sz="1200" b="0" i="0" kern="1200">
              <a:solidFill>
                <a:schemeClr val="tx1"/>
              </a:solidFill>
              <a:effectLst/>
              <a:latin typeface="+mn-lt"/>
              <a:ea typeface="+mn-ea"/>
              <a:cs typeface="+mn-cs"/>
            </a:endParaRPr>
          </a:p>
          <a:p>
            <a:pPr marL="228600" indent="-228600">
              <a:buAutoNum type="arabicParenR"/>
            </a:pPr>
            <a:r>
              <a:rPr lang="en-US" altLang="zh-CN" sz="1200" b="0" i="0" kern="1200">
                <a:solidFill>
                  <a:schemeClr val="tx1"/>
                </a:solidFill>
                <a:effectLst/>
                <a:latin typeface="+mn-lt"/>
                <a:ea typeface="+mn-ea"/>
                <a:cs typeface="+mn-cs"/>
              </a:rPr>
              <a:t>Handler</a:t>
            </a:r>
            <a:r>
              <a:rPr lang="zh-CN" altLang="en-US" sz="1200" b="0" i="0" kern="1200">
                <a:solidFill>
                  <a:schemeClr val="tx1"/>
                </a:solidFill>
                <a:effectLst/>
                <a:latin typeface="+mn-lt"/>
                <a:ea typeface="+mn-ea"/>
                <a:cs typeface="+mn-cs"/>
              </a:rPr>
              <a:t>是抽象处理者，定义了一个处理请求的接口；</a:t>
            </a:r>
            <a:endParaRPr lang="en-US" altLang="zh-CN" sz="1200" b="0" i="0" kern="1200">
              <a:solidFill>
                <a:schemeClr val="tx1"/>
              </a:solidFill>
              <a:effectLst/>
              <a:latin typeface="+mn-lt"/>
              <a:ea typeface="+mn-ea"/>
              <a:cs typeface="+mn-cs"/>
            </a:endParaRPr>
          </a:p>
          <a:p>
            <a:pPr marL="228600" indent="-228600">
              <a:buAutoNum type="arabicParenR"/>
            </a:pPr>
            <a:r>
              <a:rPr lang="en-US" altLang="zh-CN" sz="1200" b="0" i="0" kern="1200">
                <a:solidFill>
                  <a:schemeClr val="tx1"/>
                </a:solidFill>
                <a:effectLst/>
                <a:latin typeface="+mn-lt"/>
                <a:ea typeface="+mn-ea"/>
                <a:cs typeface="+mn-cs"/>
              </a:rPr>
              <a:t>ConcreteHandler</a:t>
            </a:r>
            <a:r>
              <a:rPr lang="zh-CN" altLang="en-US" sz="1200" b="0" i="0" kern="1200">
                <a:solidFill>
                  <a:schemeClr val="tx1"/>
                </a:solidFill>
                <a:effectLst/>
                <a:latin typeface="+mn-lt"/>
                <a:ea typeface="+mn-ea"/>
                <a:cs typeface="+mn-cs"/>
              </a:rPr>
              <a:t>是具体处理者，处理它所负责的请求，可访问它的后继者，如果可处理该请求就处理，否则就将该请求转发给它的后继者</a:t>
            </a: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291</a:t>
            </a:fld>
            <a:endParaRPr lang="zh-CN" altLang="en-US"/>
          </a:p>
        </p:txBody>
      </p:sp>
    </p:spTree>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292</a:t>
            </a:fld>
            <a:endParaRPr lang="zh-CN" altLang="en-US"/>
          </a:p>
        </p:txBody>
      </p:sp>
    </p:spTree>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775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a:t>//</a:t>
            </a:r>
            <a:r>
              <a:rPr lang="zh-CN" altLang="en-US"/>
              <a:t>说明</a:t>
            </a:r>
            <a:r>
              <a:rPr lang="en-US" altLang="zh-CN"/>
              <a:t>: [</a:t>
            </a:r>
            <a:r>
              <a:rPr lang="zh-CN" altLang="en-US"/>
              <a:t>这个</a:t>
            </a:r>
            <a:r>
              <a:rPr lang="en-US" altLang="zh-CN"/>
              <a:t>SpringMVC</a:t>
            </a:r>
            <a:r>
              <a:rPr lang="zh-CN" altLang="en-US"/>
              <a:t>请求的流程图的黄色的图框，就是说明了责任链具体的体现部分</a:t>
            </a:r>
            <a:r>
              <a:rPr lang="en-US" altLang="zh-CN"/>
              <a:t>]</a:t>
            </a:r>
            <a:r>
              <a:rPr lang="en-US" altLang="zh-CN" baseline="0"/>
              <a:t> </a:t>
            </a:r>
            <a:r>
              <a:rPr lang="en-US" altLang="zh-CN" sz="1200">
                <a:solidFill>
                  <a:srgbClr val="0070C0"/>
                </a:solidFill>
              </a:rPr>
              <a:t>interceptor.preHandle</a:t>
            </a:r>
            <a:r>
              <a:rPr lang="en-US" altLang="zh-CN" sz="1200" b="1">
                <a:solidFill>
                  <a:srgbClr val="0070C0"/>
                </a:solidFill>
              </a:rPr>
              <a:t>,</a:t>
            </a:r>
            <a:r>
              <a:rPr lang="en-US" altLang="zh-CN" sz="1200">
                <a:solidFill>
                  <a:srgbClr val="0070C0"/>
                </a:solidFill>
              </a:rPr>
              <a:t> interceptor.postHandle</a:t>
            </a:r>
            <a:endParaRPr lang="en-US" altLang="zh-CN" sz="1200" b="1">
              <a:solidFill>
                <a:srgbClr val="0070C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baseline="0">
                <a:solidFill>
                  <a:srgbClr val="0070C0"/>
                </a:solidFill>
              </a:rPr>
              <a:t>// </a:t>
            </a:r>
            <a:r>
              <a:rPr lang="en-US" altLang="zh-CN" sz="1200">
                <a:solidFill>
                  <a:srgbClr val="0070C0"/>
                </a:solidFill>
              </a:rPr>
              <a:t>interceptor.afterCompletion</a:t>
            </a:r>
            <a:r>
              <a:rPr lang="en-US" altLang="zh-CN" sz="1200" b="1" baseline="0">
                <a:solidFill>
                  <a:srgbClr val="0070C0"/>
                </a:solidFill>
              </a:rPr>
              <a:t> </a:t>
            </a:r>
            <a:endParaRPr lang="en-US" altLang="zh-CN"/>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zh-CN" altLang="en-US" baseline="0"/>
              <a:t>在处理一个请求是</a:t>
            </a:r>
            <a:r>
              <a:rPr lang="en-US" altLang="zh-CN" baseline="0"/>
              <a:t>SpringMVC</a:t>
            </a:r>
            <a:r>
              <a:rPr lang="zh-CN" altLang="en-US" baseline="0"/>
              <a:t>还使用到其它的模式，比如前面讲的适配器模式</a:t>
            </a:r>
            <a:endParaRPr lang="en-US" altLang="zh-CN" baseline="0"/>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sz="1200" b="0" i="0" kern="1200">
                <a:solidFill>
                  <a:schemeClr val="tx1"/>
                </a:solidFill>
                <a:effectLst/>
                <a:latin typeface="+mn-lt"/>
                <a:ea typeface="+mn-ea"/>
                <a:cs typeface="+mn-cs"/>
              </a:rPr>
              <a:t>HandlerExecutionChain</a:t>
            </a:r>
            <a:r>
              <a:rPr lang="zh-CN" altLang="en-US" sz="1200" b="0" i="0" kern="1200">
                <a:solidFill>
                  <a:schemeClr val="tx1"/>
                </a:solidFill>
                <a:effectLst/>
                <a:latin typeface="+mn-lt"/>
                <a:ea typeface="+mn-ea"/>
                <a:cs typeface="+mn-cs"/>
              </a:rPr>
              <a:t>主要负责请求的拦截器的执行和请求的处理，但是他本身不处理请求，只是将请求分配给在链上注册的处理器执行，这是一种责任链的实现方式，减少了责任链本身与处理逻辑之间的耦合的同时，规范了整个处理请求的流程</a:t>
            </a:r>
            <a:endParaRPr lang="en-US" altLang="zh-CN" sz="1200" b="0" i="0" kern="120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sz="1200" b="0" i="0" kern="1200">
                <a:solidFill>
                  <a:schemeClr val="tx1"/>
                </a:solidFill>
                <a:effectLst/>
                <a:latin typeface="+mn-lt"/>
                <a:ea typeface="+mn-ea"/>
                <a:cs typeface="+mn-cs"/>
              </a:rPr>
              <a:t>HandlerExecutionChain</a:t>
            </a:r>
            <a:r>
              <a:rPr lang="zh-CN" altLang="en-US" sz="1200" b="0" i="0" kern="1200">
                <a:solidFill>
                  <a:schemeClr val="tx1"/>
                </a:solidFill>
                <a:effectLst/>
                <a:latin typeface="+mn-lt"/>
                <a:ea typeface="+mn-ea"/>
                <a:cs typeface="+mn-cs"/>
              </a:rPr>
              <a:t>维护了</a:t>
            </a:r>
            <a:r>
              <a:rPr lang="en-US" altLang="zh-CN" sz="1200" b="0" i="0" kern="1200">
                <a:solidFill>
                  <a:schemeClr val="tx1"/>
                </a:solidFill>
                <a:effectLst/>
                <a:latin typeface="+mn-lt"/>
                <a:ea typeface="+mn-ea"/>
                <a:cs typeface="+mn-cs"/>
              </a:rPr>
              <a:t>HandlerInterceptor(</a:t>
            </a:r>
            <a:r>
              <a:rPr lang="zh-CN" altLang="en-US" sz="1200" b="0" i="0" kern="1200">
                <a:solidFill>
                  <a:schemeClr val="tx1"/>
                </a:solidFill>
                <a:effectLst/>
                <a:latin typeface="+mn-lt"/>
                <a:ea typeface="+mn-ea"/>
                <a:cs typeface="+mn-cs"/>
              </a:rPr>
              <a:t>拦截器</a:t>
            </a:r>
            <a:r>
              <a:rPr lang="en-US" altLang="zh-CN" sz="1200" b="0" i="0" kern="1200">
                <a:solidFill>
                  <a:schemeClr val="tx1"/>
                </a:solidFill>
                <a:effectLst/>
                <a:latin typeface="+mn-lt"/>
                <a:ea typeface="+mn-ea"/>
                <a:cs typeface="+mn-cs"/>
              </a:rPr>
              <a:t>)</a:t>
            </a:r>
            <a:r>
              <a:rPr lang="zh-CN" altLang="en-US" sz="1200" b="0" i="0" kern="1200">
                <a:solidFill>
                  <a:schemeClr val="tx1"/>
                </a:solidFill>
                <a:effectLst/>
                <a:latin typeface="+mn-lt"/>
                <a:ea typeface="+mn-ea"/>
                <a:cs typeface="+mn-cs"/>
              </a:rPr>
              <a:t>的集合，可以向其中注册相应的</a:t>
            </a:r>
            <a:r>
              <a:rPr lang="en-US" altLang="zh-CN" sz="1200" b="0" i="0" kern="1200">
                <a:solidFill>
                  <a:schemeClr val="tx1"/>
                </a:solidFill>
                <a:effectLst/>
                <a:latin typeface="+mn-lt"/>
                <a:ea typeface="+mn-ea"/>
                <a:cs typeface="+mn-cs"/>
              </a:rPr>
              <a:t>HandlerInterceptor</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en-US" altLang="zh-CN" baseline="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a:t>//</a:t>
            </a:r>
            <a:r>
              <a:rPr lang="zh-CN" altLang="en-US" baseline="0"/>
              <a:t>代码注解版</a:t>
            </a:r>
            <a:endParaRPr lang="en-US" altLang="zh-CN" baseline="0"/>
          </a:p>
          <a:p>
            <a:r>
              <a:rPr lang="en-US" altLang="zh-CN" sz="1200" b="1"/>
              <a:t>public class DispatcherServlet extends FrameworkServlet {</a:t>
            </a:r>
          </a:p>
          <a:p>
            <a:r>
              <a:rPr lang="en-US" altLang="zh-CN" sz="1200" b="1"/>
              <a:t>protected void doDispatch(HttpServletRequest request, HttpServletResponse response) throws Exception {</a:t>
            </a:r>
          </a:p>
          <a:p>
            <a:r>
              <a:rPr lang="en-US" altLang="zh-CN" sz="1200"/>
              <a:t>HttpServletRequest processedRequest = request;</a:t>
            </a:r>
          </a:p>
          <a:p>
            <a:r>
              <a:rPr lang="en-US" altLang="zh-CN" sz="1200"/>
              <a:t>HandlerExecutionChain mappedHandler = </a:t>
            </a:r>
            <a:r>
              <a:rPr lang="en-US" altLang="zh-CN" sz="1200" b="1"/>
              <a:t>null;</a:t>
            </a:r>
          </a:p>
          <a:p>
            <a:r>
              <a:rPr lang="en-US" altLang="zh-CN" sz="1200" b="1"/>
              <a:t>boolean multipartRequestParsed = false;</a:t>
            </a:r>
          </a:p>
          <a:p>
            <a:r>
              <a:rPr lang="en-US" altLang="zh-CN" sz="1200" i="1"/>
              <a:t>// </a:t>
            </a:r>
            <a:r>
              <a:rPr lang="zh-CN" altLang="en-US" sz="1200" i="1"/>
              <a:t>获取该请求的</a:t>
            </a:r>
            <a:r>
              <a:rPr lang="en-US" altLang="zh-CN" sz="1200" i="1"/>
              <a:t>handler</a:t>
            </a:r>
            <a:r>
              <a:rPr lang="zh-CN" altLang="en-US" sz="1200" i="1"/>
              <a:t>，每个</a:t>
            </a:r>
            <a:r>
              <a:rPr lang="en-US" altLang="zh-CN" sz="1200" i="1"/>
              <a:t>handler</a:t>
            </a:r>
            <a:r>
              <a:rPr lang="zh-CN" altLang="en-US" sz="1200" i="1"/>
              <a:t>实为</a:t>
            </a:r>
            <a:r>
              <a:rPr lang="en-US" altLang="zh-CN" sz="1200" i="1"/>
              <a:t>HandlerExecutionChain</a:t>
            </a:r>
            <a:r>
              <a:rPr lang="zh-CN" altLang="en-US" sz="1200" i="1"/>
              <a:t>，它为一个处理链，负责处理整个请求</a:t>
            </a:r>
            <a:r>
              <a:rPr lang="zh-CN" altLang="en-US" sz="1200"/>
              <a:t> </a:t>
            </a:r>
            <a:endParaRPr lang="en-US" altLang="zh-CN" sz="1200"/>
          </a:p>
          <a:p>
            <a:r>
              <a:rPr lang="en-US" altLang="zh-CN" sz="1200"/>
              <a:t>mappedHandler = getHandler(processedRequest);</a:t>
            </a:r>
          </a:p>
          <a:p>
            <a:r>
              <a:rPr lang="en-US" altLang="zh-CN" sz="1200" b="1"/>
              <a:t>// </a:t>
            </a:r>
            <a:r>
              <a:rPr lang="zh-CN" altLang="en-US" sz="1200" b="1"/>
              <a:t>责任链执行预处理方法，实则是将请求交给注册的请求拦截器执行                </a:t>
            </a:r>
            <a:endParaRPr lang="en-US" altLang="zh-CN" sz="1200" b="1"/>
          </a:p>
          <a:p>
            <a:r>
              <a:rPr lang="en-US" altLang="zh-CN" sz="1200" b="1"/>
              <a:t>if (!mappedHandler.applyPreHandle(processedRequest, response)) {                    return;                }                </a:t>
            </a:r>
          </a:p>
          <a:p>
            <a:r>
              <a:rPr lang="en-US" altLang="zh-CN" sz="1200" b="1"/>
              <a:t>// </a:t>
            </a:r>
            <a:r>
              <a:rPr lang="zh-CN" altLang="en-US" sz="1200" b="1"/>
              <a:t>实际的执行逻辑的部分，也就是你加了</a:t>
            </a:r>
            <a:r>
              <a:rPr lang="en-US" altLang="zh-CN" sz="1200" b="1"/>
              <a:t>@RequestMapping</a:t>
            </a:r>
            <a:r>
              <a:rPr lang="zh-CN" altLang="en-US" sz="1200" b="1"/>
              <a:t>注解的方法                </a:t>
            </a:r>
            <a:endParaRPr lang="en-US" altLang="zh-CN" sz="1200" b="1"/>
          </a:p>
          <a:p>
            <a:r>
              <a:rPr lang="en-US" altLang="zh-CN" sz="1200" b="1"/>
              <a:t>mv = ha.handle(processedRequest, response, mappedHandler.getHandler());</a:t>
            </a:r>
          </a:p>
          <a:p>
            <a:r>
              <a:rPr lang="en-US" altLang="zh-CN" sz="1200" i="1"/>
              <a:t>// </a:t>
            </a:r>
            <a:r>
              <a:rPr lang="zh-CN" altLang="en-US" sz="1200" i="1"/>
              <a:t>责任链执行后处理方法，实则是将请求交给注册的请求拦截器执行</a:t>
            </a:r>
            <a:r>
              <a:rPr lang="zh-CN" altLang="en-US" sz="1200"/>
              <a:t> </a:t>
            </a:r>
            <a:endParaRPr lang="en-US" altLang="zh-CN" sz="1200"/>
          </a:p>
          <a:p>
            <a:r>
              <a:rPr lang="en-US" altLang="zh-CN" sz="1200"/>
              <a:t>mappedHandler.applyPostHandle(processedRequest, response, mv);</a:t>
            </a:r>
          </a:p>
          <a:p>
            <a:r>
              <a:rPr lang="en-US" altLang="zh-CN" sz="1200" b="1"/>
              <a:t>// </a:t>
            </a:r>
            <a:r>
              <a:rPr lang="zh-CN" altLang="en-US" sz="1200" b="1"/>
              <a:t>处理返回的结果，触发责任链上注册的拦截器的</a:t>
            </a:r>
            <a:r>
              <a:rPr lang="en-US" altLang="zh-CN" sz="1200" b="1"/>
              <a:t>AfterCompletion</a:t>
            </a:r>
            <a:r>
              <a:rPr lang="zh-CN" altLang="en-US" sz="1200" b="1"/>
              <a:t>方法，其中也用到了</a:t>
            </a:r>
            <a:r>
              <a:rPr lang="en-US" altLang="zh-CN" sz="1200" b="1"/>
              <a:t>HandlerExecutionChain</a:t>
            </a:r>
            <a:r>
              <a:rPr lang="zh-CN" altLang="en-US" sz="1200" b="1"/>
              <a:t>注册的</a:t>
            </a:r>
            <a:r>
              <a:rPr lang="en-US" altLang="zh-CN" sz="1200" b="1"/>
              <a:t>handler</a:t>
            </a:r>
            <a:r>
              <a:rPr lang="zh-CN" altLang="en-US" sz="1200" b="1"/>
              <a:t>来处理错误结果            </a:t>
            </a:r>
            <a:endParaRPr lang="en-US" altLang="zh-CN" sz="1200" b="1"/>
          </a:p>
          <a:p>
            <a:r>
              <a:rPr lang="en-US" altLang="zh-CN" sz="1200" b="1"/>
              <a:t>processDispatchResult(processedRequest, response, mappedHandler, mv, dispatchException);</a:t>
            </a:r>
          </a:p>
          <a:p>
            <a:r>
              <a:rPr lang="en-US" altLang="zh-CN" sz="1200" i="1"/>
              <a:t>// </a:t>
            </a:r>
            <a:r>
              <a:rPr lang="zh-CN" altLang="en-US" sz="1200" i="1"/>
              <a:t>触发责任链上注册的拦截器的</a:t>
            </a:r>
            <a:r>
              <a:rPr lang="en-US" altLang="zh-CN" sz="1200" i="1"/>
              <a:t>AfterCompletion</a:t>
            </a:r>
            <a:r>
              <a:rPr lang="zh-CN" altLang="en-US" sz="1200" i="1"/>
              <a:t>方法</a:t>
            </a:r>
            <a:r>
              <a:rPr lang="zh-CN" altLang="en-US" sz="1200"/>
              <a:t> </a:t>
            </a:r>
            <a:endParaRPr lang="en-US" altLang="zh-CN" sz="1200"/>
          </a:p>
          <a:p>
            <a:r>
              <a:rPr lang="en-US" altLang="zh-CN" sz="1200"/>
              <a:t>triggerAfterCompletion(processedRequest, response, mappedHandler, ex);</a:t>
            </a:r>
            <a:endParaRPr lang="en-US" altLang="zh-CN" sz="1200" b="1"/>
          </a:p>
          <a:p>
            <a:r>
              <a:rPr lang="en-US" altLang="zh-CN" sz="1200" b="1"/>
              <a:t>}</a:t>
            </a:r>
          </a:p>
          <a:p>
            <a:endParaRPr lang="en-US" altLang="zh-CN" sz="1200" b="1"/>
          </a:p>
          <a:p>
            <a:endParaRPr lang="zh-CN" altLang="en-US" sz="120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293</a:t>
            </a:fld>
            <a:endParaRPr lang="zh-CN" altLang="en-US"/>
          </a:p>
        </p:txBody>
      </p:sp>
    </p:spTree>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775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a:t>//</a:t>
            </a:r>
            <a:r>
              <a:rPr lang="zh-CN" altLang="en-US"/>
              <a:t>说明</a:t>
            </a:r>
            <a:r>
              <a:rPr lang="en-US" altLang="zh-CN"/>
              <a:t>: [</a:t>
            </a:r>
            <a:r>
              <a:rPr lang="zh-CN" altLang="en-US"/>
              <a:t>这个</a:t>
            </a:r>
            <a:r>
              <a:rPr lang="en-US" altLang="zh-CN"/>
              <a:t>SpringMVC</a:t>
            </a:r>
            <a:r>
              <a:rPr lang="zh-CN" altLang="en-US"/>
              <a:t>请求的流程图的黄色的图框，就是说明了责任链具体的体现部分</a:t>
            </a:r>
            <a:r>
              <a:rPr lang="en-US" altLang="zh-CN"/>
              <a:t>]</a:t>
            </a:r>
            <a:r>
              <a:rPr lang="en-US" altLang="zh-CN" baseline="0"/>
              <a:t> </a:t>
            </a:r>
            <a:r>
              <a:rPr lang="en-US" altLang="zh-CN" sz="1200">
                <a:solidFill>
                  <a:srgbClr val="0070C0"/>
                </a:solidFill>
              </a:rPr>
              <a:t>interceptor.preHandle</a:t>
            </a:r>
            <a:r>
              <a:rPr lang="en-US" altLang="zh-CN" sz="1200" b="1">
                <a:solidFill>
                  <a:srgbClr val="0070C0"/>
                </a:solidFill>
              </a:rPr>
              <a:t>,</a:t>
            </a:r>
            <a:r>
              <a:rPr lang="en-US" altLang="zh-CN" sz="1200">
                <a:solidFill>
                  <a:srgbClr val="0070C0"/>
                </a:solidFill>
              </a:rPr>
              <a:t> interceptor.postHandle</a:t>
            </a:r>
            <a:endParaRPr lang="en-US" altLang="zh-CN" sz="1200" b="1">
              <a:solidFill>
                <a:srgbClr val="0070C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baseline="0">
                <a:solidFill>
                  <a:srgbClr val="0070C0"/>
                </a:solidFill>
              </a:rPr>
              <a:t>// </a:t>
            </a:r>
            <a:r>
              <a:rPr lang="en-US" altLang="zh-CN" sz="1200">
                <a:solidFill>
                  <a:srgbClr val="0070C0"/>
                </a:solidFill>
              </a:rPr>
              <a:t>interceptor.afterCompletion</a:t>
            </a:r>
            <a:r>
              <a:rPr lang="en-US" altLang="zh-CN" sz="1200" b="1" baseline="0">
                <a:solidFill>
                  <a:srgbClr val="0070C0"/>
                </a:solidFill>
              </a:rPr>
              <a:t> </a:t>
            </a:r>
            <a:endParaRPr lang="en-US" altLang="zh-CN"/>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zh-CN" altLang="en-US" baseline="0"/>
              <a:t>在处理一个请求是</a:t>
            </a:r>
            <a:r>
              <a:rPr lang="en-US" altLang="zh-CN" baseline="0"/>
              <a:t>SpringMVC</a:t>
            </a:r>
            <a:r>
              <a:rPr lang="zh-CN" altLang="en-US" baseline="0"/>
              <a:t>还使用到其它的模式，比如前面讲的适配器模式</a:t>
            </a:r>
            <a:endParaRPr lang="en-US" altLang="zh-CN" baseline="0"/>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sz="1200" b="0" i="0" kern="1200">
                <a:solidFill>
                  <a:schemeClr val="tx1"/>
                </a:solidFill>
                <a:effectLst/>
                <a:latin typeface="+mn-lt"/>
                <a:ea typeface="+mn-ea"/>
                <a:cs typeface="+mn-cs"/>
              </a:rPr>
              <a:t>HandlerExecutionChain</a:t>
            </a:r>
            <a:r>
              <a:rPr lang="zh-CN" altLang="en-US" sz="1200" b="0" i="0" kern="1200">
                <a:solidFill>
                  <a:schemeClr val="tx1"/>
                </a:solidFill>
                <a:effectLst/>
                <a:latin typeface="+mn-lt"/>
                <a:ea typeface="+mn-ea"/>
                <a:cs typeface="+mn-cs"/>
              </a:rPr>
              <a:t>主要负责请求的拦截器的执行和请求的处理，但是他本身不处理请求，只是将请求分配给在链上注册的处理器执行，这是一种责任链的实现方式，减少了责任链本身与处理逻辑之间的耦合的同时，规范了整个处理请求的流程</a:t>
            </a:r>
            <a:endParaRPr lang="en-US" altLang="zh-CN" sz="1200" b="0" i="0" kern="120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sz="1200" b="0" i="0" kern="1200">
                <a:solidFill>
                  <a:schemeClr val="tx1"/>
                </a:solidFill>
                <a:effectLst/>
                <a:latin typeface="+mn-lt"/>
                <a:ea typeface="+mn-ea"/>
                <a:cs typeface="+mn-cs"/>
              </a:rPr>
              <a:t>HandlerExecutionChain</a:t>
            </a:r>
            <a:r>
              <a:rPr lang="zh-CN" altLang="en-US" sz="1200" b="0" i="0" kern="1200">
                <a:solidFill>
                  <a:schemeClr val="tx1"/>
                </a:solidFill>
                <a:effectLst/>
                <a:latin typeface="+mn-lt"/>
                <a:ea typeface="+mn-ea"/>
                <a:cs typeface="+mn-cs"/>
              </a:rPr>
              <a:t>维护了</a:t>
            </a:r>
            <a:r>
              <a:rPr lang="en-US" altLang="zh-CN" sz="1200" b="0" i="0" kern="1200">
                <a:solidFill>
                  <a:schemeClr val="tx1"/>
                </a:solidFill>
                <a:effectLst/>
                <a:latin typeface="+mn-lt"/>
                <a:ea typeface="+mn-ea"/>
                <a:cs typeface="+mn-cs"/>
              </a:rPr>
              <a:t>HandlerInterceptor(</a:t>
            </a:r>
            <a:r>
              <a:rPr lang="zh-CN" altLang="en-US" sz="1200" b="0" i="0" kern="1200">
                <a:solidFill>
                  <a:schemeClr val="tx1"/>
                </a:solidFill>
                <a:effectLst/>
                <a:latin typeface="+mn-lt"/>
                <a:ea typeface="+mn-ea"/>
                <a:cs typeface="+mn-cs"/>
              </a:rPr>
              <a:t>拦截器</a:t>
            </a:r>
            <a:r>
              <a:rPr lang="en-US" altLang="zh-CN" sz="1200" b="0" i="0" kern="1200">
                <a:solidFill>
                  <a:schemeClr val="tx1"/>
                </a:solidFill>
                <a:effectLst/>
                <a:latin typeface="+mn-lt"/>
                <a:ea typeface="+mn-ea"/>
                <a:cs typeface="+mn-cs"/>
              </a:rPr>
              <a:t>)</a:t>
            </a:r>
            <a:r>
              <a:rPr lang="zh-CN" altLang="en-US" sz="1200" b="0" i="0" kern="1200">
                <a:solidFill>
                  <a:schemeClr val="tx1"/>
                </a:solidFill>
                <a:effectLst/>
                <a:latin typeface="+mn-lt"/>
                <a:ea typeface="+mn-ea"/>
                <a:cs typeface="+mn-cs"/>
              </a:rPr>
              <a:t>的集合，可以向其中注册相应的</a:t>
            </a:r>
            <a:r>
              <a:rPr lang="en-US" altLang="zh-CN" sz="1200" b="0" i="0" kern="1200">
                <a:solidFill>
                  <a:schemeClr val="tx1"/>
                </a:solidFill>
                <a:effectLst/>
                <a:latin typeface="+mn-lt"/>
                <a:ea typeface="+mn-ea"/>
                <a:cs typeface="+mn-cs"/>
              </a:rPr>
              <a:t>HandlerInterceptor</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en-US" altLang="zh-CN" baseline="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a:t>//</a:t>
            </a:r>
            <a:r>
              <a:rPr lang="zh-CN" altLang="en-US" baseline="0"/>
              <a:t>代码注解版</a:t>
            </a:r>
            <a:endParaRPr lang="en-US" altLang="zh-CN" baseline="0"/>
          </a:p>
          <a:p>
            <a:r>
              <a:rPr lang="en-US" altLang="zh-CN" sz="1200" b="1"/>
              <a:t>public class DispatcherServlet extends FrameworkServlet {</a:t>
            </a:r>
          </a:p>
          <a:p>
            <a:r>
              <a:rPr lang="en-US" altLang="zh-CN" sz="1200" b="1"/>
              <a:t>protected void doDispatch(HttpServletRequest request, HttpServletResponse response) throws Exception {</a:t>
            </a:r>
          </a:p>
          <a:p>
            <a:r>
              <a:rPr lang="en-US" altLang="zh-CN" sz="1200"/>
              <a:t>HttpServletRequest processedRequest = request;</a:t>
            </a:r>
          </a:p>
          <a:p>
            <a:r>
              <a:rPr lang="en-US" altLang="zh-CN" sz="1200"/>
              <a:t>HandlerExecutionChain mappedHandler = </a:t>
            </a:r>
            <a:r>
              <a:rPr lang="en-US" altLang="zh-CN" sz="1200" b="1"/>
              <a:t>null;</a:t>
            </a:r>
          </a:p>
          <a:p>
            <a:r>
              <a:rPr lang="en-US" altLang="zh-CN" sz="1200" b="1"/>
              <a:t>boolean multipartRequestParsed = false;</a:t>
            </a:r>
          </a:p>
          <a:p>
            <a:r>
              <a:rPr lang="en-US" altLang="zh-CN" sz="1200" i="1"/>
              <a:t>// </a:t>
            </a:r>
            <a:r>
              <a:rPr lang="zh-CN" altLang="en-US" sz="1200" i="1"/>
              <a:t>获取该请求的</a:t>
            </a:r>
            <a:r>
              <a:rPr lang="en-US" altLang="zh-CN" sz="1200" i="1"/>
              <a:t>handler</a:t>
            </a:r>
            <a:r>
              <a:rPr lang="zh-CN" altLang="en-US" sz="1200" i="1"/>
              <a:t>，每个</a:t>
            </a:r>
            <a:r>
              <a:rPr lang="en-US" altLang="zh-CN" sz="1200" i="1"/>
              <a:t>handler</a:t>
            </a:r>
            <a:r>
              <a:rPr lang="zh-CN" altLang="en-US" sz="1200" i="1"/>
              <a:t>实为</a:t>
            </a:r>
            <a:r>
              <a:rPr lang="en-US" altLang="zh-CN" sz="1200" i="1"/>
              <a:t>HandlerExecutionChain</a:t>
            </a:r>
            <a:r>
              <a:rPr lang="zh-CN" altLang="en-US" sz="1200" i="1"/>
              <a:t>，它为一个处理链，负责处理整个请求</a:t>
            </a:r>
            <a:r>
              <a:rPr lang="zh-CN" altLang="en-US" sz="1200"/>
              <a:t> </a:t>
            </a:r>
            <a:endParaRPr lang="en-US" altLang="zh-CN" sz="1200"/>
          </a:p>
          <a:p>
            <a:r>
              <a:rPr lang="en-US" altLang="zh-CN" sz="1200"/>
              <a:t>mappedHandler = getHandler(processedRequest);</a:t>
            </a:r>
          </a:p>
          <a:p>
            <a:r>
              <a:rPr lang="en-US" altLang="zh-CN" sz="1200" b="1"/>
              <a:t>// </a:t>
            </a:r>
            <a:r>
              <a:rPr lang="zh-CN" altLang="en-US" sz="1200" b="1"/>
              <a:t>责任链执行预处理方法，实则是将请求交给注册的请求拦截器执行                </a:t>
            </a:r>
            <a:endParaRPr lang="en-US" altLang="zh-CN" sz="1200" b="1"/>
          </a:p>
          <a:p>
            <a:r>
              <a:rPr lang="en-US" altLang="zh-CN" sz="1200" b="1"/>
              <a:t>if (!mappedHandler.applyPreHandle(processedRequest, response)) {                    return;                }                </a:t>
            </a:r>
          </a:p>
          <a:p>
            <a:r>
              <a:rPr lang="en-US" altLang="zh-CN" sz="1200" b="1"/>
              <a:t>// </a:t>
            </a:r>
            <a:r>
              <a:rPr lang="zh-CN" altLang="en-US" sz="1200" b="1"/>
              <a:t>实际的执行逻辑的部分，也就是你加了</a:t>
            </a:r>
            <a:r>
              <a:rPr lang="en-US" altLang="zh-CN" sz="1200" b="1"/>
              <a:t>@RequestMapping</a:t>
            </a:r>
            <a:r>
              <a:rPr lang="zh-CN" altLang="en-US" sz="1200" b="1"/>
              <a:t>注解的方法                </a:t>
            </a:r>
            <a:endParaRPr lang="en-US" altLang="zh-CN" sz="1200" b="1"/>
          </a:p>
          <a:p>
            <a:r>
              <a:rPr lang="en-US" altLang="zh-CN" sz="1200" b="1"/>
              <a:t>mv = ha.handle(processedRequest, response, mappedHandler.getHandler());</a:t>
            </a:r>
          </a:p>
          <a:p>
            <a:r>
              <a:rPr lang="en-US" altLang="zh-CN" sz="1200" i="1"/>
              <a:t>// </a:t>
            </a:r>
            <a:r>
              <a:rPr lang="zh-CN" altLang="en-US" sz="1200" i="1"/>
              <a:t>责任链执行后处理方法，实则是将请求交给注册的请求拦截器执行</a:t>
            </a:r>
            <a:r>
              <a:rPr lang="zh-CN" altLang="en-US" sz="1200"/>
              <a:t> </a:t>
            </a:r>
            <a:endParaRPr lang="en-US" altLang="zh-CN" sz="1200"/>
          </a:p>
          <a:p>
            <a:r>
              <a:rPr lang="en-US" altLang="zh-CN" sz="1200"/>
              <a:t>mappedHandler.applyPostHandle(processedRequest, response, mv);</a:t>
            </a:r>
          </a:p>
          <a:p>
            <a:r>
              <a:rPr lang="en-US" altLang="zh-CN" sz="1200" b="1"/>
              <a:t>// </a:t>
            </a:r>
            <a:r>
              <a:rPr lang="zh-CN" altLang="en-US" sz="1200" b="1"/>
              <a:t>处理返回的结果，触发责任链上注册的拦截器的</a:t>
            </a:r>
            <a:r>
              <a:rPr lang="en-US" altLang="zh-CN" sz="1200" b="1"/>
              <a:t>AfterCompletion</a:t>
            </a:r>
            <a:r>
              <a:rPr lang="zh-CN" altLang="en-US" sz="1200" b="1"/>
              <a:t>方法，其中也用到了</a:t>
            </a:r>
            <a:r>
              <a:rPr lang="en-US" altLang="zh-CN" sz="1200" b="1"/>
              <a:t>HandlerExecutionChain</a:t>
            </a:r>
            <a:r>
              <a:rPr lang="zh-CN" altLang="en-US" sz="1200" b="1"/>
              <a:t>注册的</a:t>
            </a:r>
            <a:r>
              <a:rPr lang="en-US" altLang="zh-CN" sz="1200" b="1"/>
              <a:t>handler</a:t>
            </a:r>
            <a:r>
              <a:rPr lang="zh-CN" altLang="en-US" sz="1200" b="1"/>
              <a:t>来处理错误结果            </a:t>
            </a:r>
            <a:endParaRPr lang="en-US" altLang="zh-CN" sz="1200" b="1"/>
          </a:p>
          <a:p>
            <a:r>
              <a:rPr lang="en-US" altLang="zh-CN" sz="1200" b="1"/>
              <a:t>processDispatchResult(processedRequest, response, mappedHandler, mv, dispatchException);</a:t>
            </a:r>
          </a:p>
          <a:p>
            <a:r>
              <a:rPr lang="en-US" altLang="zh-CN" sz="1200" i="1"/>
              <a:t>// </a:t>
            </a:r>
            <a:r>
              <a:rPr lang="zh-CN" altLang="en-US" sz="1200" i="1"/>
              <a:t>触发责任链上注册的拦截器的</a:t>
            </a:r>
            <a:r>
              <a:rPr lang="en-US" altLang="zh-CN" sz="1200" i="1"/>
              <a:t>AfterCompletion</a:t>
            </a:r>
            <a:r>
              <a:rPr lang="zh-CN" altLang="en-US" sz="1200" i="1"/>
              <a:t>方法</a:t>
            </a:r>
            <a:r>
              <a:rPr lang="zh-CN" altLang="en-US" sz="1200"/>
              <a:t> </a:t>
            </a:r>
            <a:endParaRPr lang="en-US" altLang="zh-CN" sz="1200"/>
          </a:p>
          <a:p>
            <a:r>
              <a:rPr lang="en-US" altLang="zh-CN" sz="1200"/>
              <a:t>triggerAfterCompletion(processedRequest, response, mappedHandler, ex);</a:t>
            </a:r>
            <a:endParaRPr lang="en-US" altLang="zh-CN" sz="1200" b="1"/>
          </a:p>
          <a:p>
            <a:r>
              <a:rPr lang="en-US" altLang="zh-CN" sz="1200" b="1"/>
              <a:t>}</a:t>
            </a:r>
          </a:p>
          <a:p>
            <a:endParaRPr lang="en-US" altLang="zh-CN" sz="1200" b="1"/>
          </a:p>
          <a:p>
            <a:endParaRPr lang="zh-CN" altLang="en-US" sz="120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294</a:t>
            </a:fld>
            <a:endParaRPr lang="zh-CN" altLang="en-US"/>
          </a:p>
        </p:txBody>
      </p:sp>
    </p:spTree>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295</a:t>
            </a:fld>
            <a:endParaRPr lang="zh-CN" altLang="en-US"/>
          </a:p>
        </p:txBody>
      </p:sp>
    </p:spTree>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296</a:t>
            </a:fld>
            <a:endParaRPr lang="zh-CN" altLang="en-US"/>
          </a:p>
        </p:txBody>
      </p:sp>
    </p:spTree>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297</a:t>
            </a:fld>
            <a:endParaRPr lang="zh-CN" altLang="en-US"/>
          </a:p>
        </p:txBody>
      </p:sp>
    </p:spTree>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t>298</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a:solidFill>
                  <a:srgbClr val="CC0000"/>
                </a:solidFill>
                <a:latin typeface="Arial" pitchFamily="34" charset="0"/>
                <a:cs typeface="Arial" pitchFamily="34" charset="0"/>
              </a:rPr>
              <a:t>对扩展开放</a:t>
            </a:r>
            <a:r>
              <a:rPr lang="en-US" altLang="zh-CN" b="1">
                <a:solidFill>
                  <a:srgbClr val="CC0000"/>
                </a:solidFill>
                <a:latin typeface="Arial" pitchFamily="34" charset="0"/>
                <a:cs typeface="Arial" pitchFamily="34" charset="0"/>
              </a:rPr>
              <a:t>(</a:t>
            </a:r>
            <a:r>
              <a:rPr lang="zh-CN" altLang="en-US" b="1">
                <a:solidFill>
                  <a:srgbClr val="CC0000"/>
                </a:solidFill>
                <a:latin typeface="Arial" pitchFamily="34" charset="0"/>
                <a:cs typeface="Arial" pitchFamily="34" charset="0"/>
              </a:rPr>
              <a:t>提供方</a:t>
            </a:r>
            <a:r>
              <a:rPr lang="en-US" altLang="zh-CN" b="1">
                <a:solidFill>
                  <a:srgbClr val="CC0000"/>
                </a:solidFill>
                <a:latin typeface="Arial" pitchFamily="34" charset="0"/>
                <a:cs typeface="Arial" pitchFamily="34" charset="0"/>
              </a:rPr>
              <a:t>)</a:t>
            </a:r>
            <a:r>
              <a:rPr lang="zh-CN" altLang="en-US" b="1">
                <a:solidFill>
                  <a:srgbClr val="CC0000"/>
                </a:solidFill>
                <a:latin typeface="Arial" pitchFamily="34" charset="0"/>
                <a:cs typeface="Arial" pitchFamily="34" charset="0"/>
              </a:rPr>
              <a:t>，对修改关闭</a:t>
            </a:r>
            <a:r>
              <a:rPr lang="en-US" altLang="zh-CN" b="1">
                <a:solidFill>
                  <a:srgbClr val="CC0000"/>
                </a:solidFill>
                <a:latin typeface="Arial" pitchFamily="34" charset="0"/>
                <a:cs typeface="Arial" pitchFamily="34" charset="0"/>
              </a:rPr>
              <a:t>(</a:t>
            </a:r>
            <a:r>
              <a:rPr lang="zh-CN" altLang="en-US" b="1">
                <a:solidFill>
                  <a:srgbClr val="CC0000"/>
                </a:solidFill>
                <a:latin typeface="Arial" pitchFamily="34" charset="0"/>
                <a:cs typeface="Arial" pitchFamily="34" charset="0"/>
              </a:rPr>
              <a:t>使用方</a:t>
            </a:r>
            <a:r>
              <a:rPr lang="en-US" altLang="zh-CN" b="1">
                <a:solidFill>
                  <a:srgbClr val="CC0000"/>
                </a:solidFill>
                <a:latin typeface="Arial" pitchFamily="34" charset="0"/>
                <a:cs typeface="Arial" pitchFamily="34" charset="0"/>
              </a:rPr>
              <a:t>)</a:t>
            </a: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47500" lnSpcReduction="20000"/>
          </a:bodyPr>
          <a:lstStyle/>
          <a:p>
            <a:r>
              <a:rPr lang="en-US" altLang="zh-CN" sz="1200" b="1" kern="1200">
                <a:solidFill>
                  <a:schemeClr val="tx1"/>
                </a:solidFill>
                <a:effectLst/>
                <a:latin typeface="+mn-lt"/>
                <a:ea typeface="+mn-ea"/>
                <a:cs typeface="+mn-cs"/>
              </a:rPr>
              <a:t>//</a:t>
            </a: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r>
              <a:rPr lang="en-US" altLang="zh-CN" sz="1200" b="1" kern="1200">
                <a:solidFill>
                  <a:schemeClr val="tx1"/>
                </a:solidFill>
                <a:effectLst/>
                <a:latin typeface="+mn-lt"/>
                <a:ea typeface="+mn-ea"/>
                <a:cs typeface="+mn-cs"/>
              </a:rPr>
              <a:t>//</a:t>
            </a: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pPr marL="0" indent="0">
              <a:buNone/>
            </a:pPr>
            <a:r>
              <a:rPr lang="en-US" altLang="zh-CN"/>
              <a:t>//5</a:t>
            </a:r>
            <a:r>
              <a:rPr lang="zh-CN" altLang="en-US"/>
              <a:t>个盘子的步骤</a:t>
            </a:r>
            <a:r>
              <a:rPr lang="en-US" altLang="zh-CN"/>
              <a:t>:[31]</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3</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4</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3</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5</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3</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4</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3</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a:t>//</a:t>
            </a:r>
            <a:r>
              <a:rPr lang="zh-CN" altLang="en-US"/>
              <a:t>授课时画</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a:t>//</a:t>
            </a:r>
            <a:r>
              <a:rPr lang="zh-CN" altLang="en-US"/>
              <a:t>授课时画</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a:t>//</a:t>
            </a:r>
            <a:r>
              <a:rPr lang="zh-CN" altLang="en-US"/>
              <a:t>授课时画</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a:t>//</a:t>
            </a:r>
            <a:r>
              <a:rPr lang="zh-CN" altLang="en-US"/>
              <a:t>授课时画</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46</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a:t>//</a:t>
            </a:r>
            <a:r>
              <a:rPr lang="zh-CN" altLang="en-US"/>
              <a:t>授课时</a:t>
            </a:r>
            <a:r>
              <a:rPr lang="en-US" altLang="zh-CN"/>
              <a:t>,</a:t>
            </a:r>
            <a:r>
              <a:rPr lang="zh-CN" altLang="en-US"/>
              <a:t>画一下</a:t>
            </a:r>
            <a:r>
              <a:rPr lang="en-US" altLang="zh-CN"/>
              <a:t>:</a:t>
            </a: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47</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a:t>//</a:t>
            </a:r>
            <a:r>
              <a:rPr lang="zh-CN" altLang="en-US"/>
              <a:t>授课时</a:t>
            </a:r>
            <a:r>
              <a:rPr lang="en-US" altLang="zh-CN"/>
              <a:t>,</a:t>
            </a:r>
            <a:r>
              <a:rPr lang="zh-CN" altLang="en-US"/>
              <a:t>画一下</a:t>
            </a:r>
            <a:r>
              <a:rPr lang="en-US" altLang="zh-CN"/>
              <a:t>:</a:t>
            </a:r>
            <a:r>
              <a:rPr lang="zh-CN" altLang="en-US"/>
              <a:t>这个组合关系</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t>48</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a:t>//</a:t>
            </a:r>
            <a:r>
              <a:rPr lang="zh-CN" altLang="en-US"/>
              <a:t>授课时</a:t>
            </a:r>
            <a:r>
              <a:rPr lang="en-US" altLang="zh-CN"/>
              <a:t>,</a:t>
            </a:r>
            <a:r>
              <a:rPr lang="zh-CN" altLang="en-US"/>
              <a:t>画一下</a:t>
            </a:r>
            <a:r>
              <a:rPr lang="en-US" altLang="zh-CN"/>
              <a:t>:</a:t>
            </a:r>
            <a:r>
              <a:rPr lang="zh-CN" altLang="en-US"/>
              <a:t>这个组合关系</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t>49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85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200">
                <a:solidFill>
                  <a:schemeClr val="tx1"/>
                </a:solidFill>
                <a:effectLst/>
                <a:latin typeface="+mn-lt"/>
                <a:ea typeface="+mn-ea"/>
                <a:cs typeface="+mn-cs"/>
              </a:rPr>
              <a:t>//</a:t>
            </a: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200">
                <a:solidFill>
                  <a:schemeClr val="tx1"/>
                </a:solidFill>
                <a:effectLst/>
                <a:latin typeface="+mn-lt"/>
                <a:ea typeface="+mn-ea"/>
                <a:cs typeface="+mn-cs"/>
              </a:rPr>
              <a:t>// 92 : </a:t>
            </a:r>
            <a:r>
              <a:rPr lang="en-US" altLang="zh-CN" sz="1200" kern="1200">
                <a:solidFill>
                  <a:schemeClr val="tx1"/>
                </a:solidFill>
                <a:latin typeface="+mn-lt"/>
                <a:ea typeface="+mn-ea"/>
                <a:cs typeface="+mn-cs"/>
              </a:rPr>
              <a:t>0 4 7 5 2 6 1 3 </a:t>
            </a:r>
            <a:endParaRPr lang="en-US" altLang="zh-CN">
              <a:ea typeface="宋体" charset="-122"/>
            </a:endParaRPr>
          </a:p>
          <a:p>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51</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a:t>//</a:t>
            </a:r>
            <a:r>
              <a:rPr lang="zh-CN" altLang="en-US"/>
              <a:t>注解版</a:t>
            </a:r>
            <a:endParaRPr lang="en-US" altLang="zh-CN"/>
          </a:p>
          <a:p>
            <a:pPr>
              <a:defRPr/>
            </a:pPr>
            <a:endParaRPr lang="en-US" altLang="zh-CN" sz="1100">
              <a:ea typeface="宋体" panose="02010600030101010101" pitchFamily="2" charset="-122"/>
              <a:cs typeface="Times New Roman" panose="02020603050405020304" pitchFamily="18" charset="0"/>
            </a:endParaRPr>
          </a:p>
          <a:p>
            <a:pPr marL="342900" indent="-342900">
              <a:buAutoNum type="arabicParenR"/>
              <a:defRPr/>
            </a:pPr>
            <a:r>
              <a:rPr lang="zh-CN" altLang="en-US">
                <a:latin typeface="Arial" pitchFamily="34" charset="0"/>
                <a:cs typeface="Arial" pitchFamily="34" charset="0"/>
              </a:rPr>
              <a:t>设计模式是程序员在面对同类软件工程设计问题所总结出来的有用的经验，模式</a:t>
            </a:r>
            <a:r>
              <a:rPr lang="en-US" altLang="zh-CN">
                <a:latin typeface="Arial" pitchFamily="34" charset="0"/>
                <a:cs typeface="Arial" pitchFamily="34" charset="0"/>
              </a:rPr>
              <a:t>【</a:t>
            </a:r>
            <a:r>
              <a:rPr lang="zh-CN" altLang="en-US">
                <a:latin typeface="Arial" pitchFamily="34" charset="0"/>
                <a:cs typeface="Arial" pitchFamily="34" charset="0"/>
              </a:rPr>
              <a:t>设计，思想</a:t>
            </a:r>
            <a:r>
              <a:rPr lang="en-US" altLang="zh-CN">
                <a:latin typeface="Arial" pitchFamily="34" charset="0"/>
                <a:cs typeface="Arial" pitchFamily="34" charset="0"/>
              </a:rPr>
              <a:t>】</a:t>
            </a:r>
            <a:r>
              <a:rPr lang="zh-CN" altLang="en-US">
                <a:latin typeface="Arial" pitchFamily="34" charset="0"/>
                <a:cs typeface="Arial" pitchFamily="34" charset="0"/>
              </a:rPr>
              <a:t>不是代码，而是某类问题的通用解决方案，</a:t>
            </a:r>
            <a:r>
              <a:rPr lang="zh-CN" altLang="en-US"/>
              <a:t>设计模式（</a:t>
            </a:r>
            <a:r>
              <a:rPr lang="en-US" altLang="zh-CN"/>
              <a:t>Design pattern</a:t>
            </a:r>
            <a:r>
              <a:rPr lang="zh-CN" altLang="en-US"/>
              <a:t>）代表了</a:t>
            </a:r>
            <a:r>
              <a:rPr lang="zh-CN" altLang="en-US" b="1">
                <a:solidFill>
                  <a:srgbClr val="EE0000"/>
                </a:solidFill>
              </a:rPr>
              <a:t>最佳的实践</a:t>
            </a:r>
            <a:r>
              <a:rPr lang="zh-CN" altLang="en-US"/>
              <a:t>。这些解决方案是众多软件开发人员经过相当长的一段时间的试验和错误总结出来的。</a:t>
            </a:r>
            <a:br>
              <a:rPr lang="en-US" altLang="zh-CN"/>
            </a:br>
            <a:endParaRPr lang="en-US" altLang="zh-CN">
              <a:latin typeface="Arial" pitchFamily="34" charset="0"/>
              <a:cs typeface="Arial" pitchFamily="34" charset="0"/>
            </a:endParaRPr>
          </a:p>
          <a:p>
            <a:pPr marL="342900" indent="-342900">
              <a:buAutoNum type="arabicParenR"/>
              <a:defRPr/>
            </a:pPr>
            <a:r>
              <a:rPr lang="zh-CN" altLang="en-US">
                <a:latin typeface="Arial" pitchFamily="34" charset="0"/>
                <a:cs typeface="Arial" pitchFamily="34" charset="0"/>
              </a:rPr>
              <a:t>设计模式的本质提高 软件的维护性，通用性和扩展性，并降低软件的复杂度</a:t>
            </a:r>
            <a:r>
              <a:rPr lang="en-US" altLang="zh-CN">
                <a:latin typeface="Arial" pitchFamily="34" charset="0"/>
                <a:cs typeface="Arial" pitchFamily="34" charset="0"/>
              </a:rPr>
              <a:t>【</a:t>
            </a:r>
            <a:r>
              <a:rPr lang="zh-CN" altLang="en-US">
                <a:latin typeface="Arial" pitchFamily="34" charset="0"/>
                <a:cs typeface="Arial" pitchFamily="34" charset="0"/>
              </a:rPr>
              <a:t>软件巨兽</a:t>
            </a:r>
            <a:r>
              <a:rPr lang="en-US" altLang="zh-CN">
                <a:latin typeface="Arial" pitchFamily="34" charset="0"/>
                <a:cs typeface="Arial" pitchFamily="34" charset="0"/>
              </a:rPr>
              <a:t>=》</a:t>
            </a:r>
            <a:r>
              <a:rPr lang="zh-CN" altLang="en-US">
                <a:latin typeface="Arial" pitchFamily="34" charset="0"/>
                <a:cs typeface="Arial" pitchFamily="34" charset="0"/>
              </a:rPr>
              <a:t>软件工程</a:t>
            </a:r>
            <a:r>
              <a:rPr lang="en-US" altLang="zh-CN">
                <a:latin typeface="Arial" pitchFamily="34" charset="0"/>
                <a:cs typeface="Arial" pitchFamily="34" charset="0"/>
              </a:rPr>
              <a:t>】</a:t>
            </a:r>
            <a:r>
              <a:rPr lang="zh-CN" altLang="en-US">
                <a:latin typeface="Arial" pitchFamily="34" charset="0"/>
                <a:cs typeface="Arial" pitchFamily="34" charset="0"/>
              </a:rPr>
              <a:t>。</a:t>
            </a:r>
            <a:endParaRPr lang="en-US" altLang="zh-CN">
              <a:latin typeface="Arial" pitchFamily="34" charset="0"/>
              <a:cs typeface="Arial" pitchFamily="34" charset="0"/>
            </a:endParaRPr>
          </a:p>
          <a:p>
            <a:pPr marL="342900" indent="-342900">
              <a:buAutoNum type="arabicParenR"/>
              <a:defRPr/>
            </a:pPr>
            <a:r>
              <a:rPr lang="en-US" altLang="zh-CN">
                <a:latin typeface="Arial" pitchFamily="34" charset="0"/>
                <a:cs typeface="Arial" pitchFamily="34" charset="0"/>
              </a:rPr>
              <a:t>&lt;&lt;</a:t>
            </a:r>
            <a:r>
              <a:rPr lang="zh-CN" altLang="en-US">
                <a:latin typeface="Arial" pitchFamily="34" charset="0"/>
                <a:cs typeface="Arial" pitchFamily="34" charset="0"/>
              </a:rPr>
              <a:t>设计模式</a:t>
            </a:r>
            <a:r>
              <a:rPr lang="en-US" altLang="zh-CN">
                <a:latin typeface="Arial" pitchFamily="34" charset="0"/>
                <a:cs typeface="Arial" pitchFamily="34" charset="0"/>
              </a:rPr>
              <a:t>&gt;&gt;</a:t>
            </a:r>
            <a:r>
              <a:rPr lang="zh-CN" altLang="en-US">
                <a:latin typeface="Arial" pitchFamily="34" charset="0"/>
                <a:cs typeface="Arial" pitchFamily="34" charset="0"/>
              </a:rPr>
              <a:t> 是经典的书，作者是 </a:t>
            </a:r>
            <a:r>
              <a:rPr lang="en-US" altLang="zh-CN">
                <a:latin typeface="Arial" pitchFamily="34" charset="0"/>
                <a:cs typeface="Arial" pitchFamily="34" charset="0"/>
              </a:rPr>
              <a:t>Erich Gamma</a:t>
            </a:r>
            <a:r>
              <a:rPr lang="zh-CN" altLang="en-US">
                <a:latin typeface="Arial" pitchFamily="34" charset="0"/>
                <a:cs typeface="Arial" pitchFamily="34" charset="0"/>
              </a:rPr>
              <a:t>、</a:t>
            </a:r>
            <a:r>
              <a:rPr lang="en-US" altLang="zh-CN">
                <a:latin typeface="Arial" pitchFamily="34" charset="0"/>
                <a:cs typeface="Arial" pitchFamily="34" charset="0"/>
              </a:rPr>
              <a:t>Richard Helm</a:t>
            </a:r>
            <a:r>
              <a:rPr lang="zh-CN" altLang="en-US">
                <a:latin typeface="Arial" pitchFamily="34" charset="0"/>
                <a:cs typeface="Arial" pitchFamily="34" charset="0"/>
              </a:rPr>
              <a:t>、</a:t>
            </a:r>
            <a:r>
              <a:rPr lang="en-US" altLang="zh-CN">
                <a:latin typeface="Arial" pitchFamily="34" charset="0"/>
                <a:cs typeface="Arial" pitchFamily="34" charset="0"/>
              </a:rPr>
              <a:t>Ralph Johnson </a:t>
            </a:r>
            <a:r>
              <a:rPr lang="zh-CN" altLang="en-US">
                <a:latin typeface="Arial" pitchFamily="34" charset="0"/>
                <a:cs typeface="Arial" pitchFamily="34" charset="0"/>
              </a:rPr>
              <a:t>和 </a:t>
            </a:r>
            <a:r>
              <a:rPr lang="en-US" altLang="zh-CN">
                <a:latin typeface="Arial" pitchFamily="34" charset="0"/>
                <a:cs typeface="Arial" pitchFamily="34" charset="0"/>
              </a:rPr>
              <a:t>John Vlissides Design</a:t>
            </a:r>
            <a:r>
              <a:rPr lang="zh-CN" altLang="en-US">
                <a:latin typeface="Arial" pitchFamily="34" charset="0"/>
                <a:cs typeface="Arial" pitchFamily="34" charset="0"/>
              </a:rPr>
              <a:t>（俗称 “四人组 </a:t>
            </a:r>
            <a:r>
              <a:rPr lang="en-US" altLang="zh-CN">
                <a:latin typeface="Arial" pitchFamily="34" charset="0"/>
                <a:cs typeface="Arial" pitchFamily="34" charset="0"/>
              </a:rPr>
              <a:t>GOF</a:t>
            </a:r>
            <a:r>
              <a:rPr lang="zh-CN" altLang="en-US">
                <a:latin typeface="Arial" pitchFamily="34" charset="0"/>
                <a:cs typeface="Arial" pitchFamily="34" charset="0"/>
              </a:rPr>
              <a:t>”）</a:t>
            </a:r>
            <a:endParaRPr lang="en-US" altLang="zh-CN">
              <a:latin typeface="Arial" pitchFamily="34" charset="0"/>
              <a:cs typeface="Arial" pitchFamily="34" charset="0"/>
            </a:endParaRPr>
          </a:p>
          <a:p>
            <a:pPr marL="342900" indent="-342900">
              <a:buAutoNum type="arabicParenR"/>
              <a:defRPr/>
            </a:pPr>
            <a:r>
              <a:rPr lang="zh-CN" altLang="en-US">
                <a:latin typeface="Arial" pitchFamily="34" charset="0"/>
                <a:cs typeface="Arial" pitchFamily="34" charset="0"/>
              </a:rPr>
              <a:t>设计模式并不局限于某种语言，</a:t>
            </a:r>
            <a:r>
              <a:rPr lang="en-US" altLang="zh-CN">
                <a:latin typeface="Arial" pitchFamily="34" charset="0"/>
                <a:cs typeface="Arial" pitchFamily="34" charset="0"/>
              </a:rPr>
              <a:t>java</a:t>
            </a:r>
            <a:r>
              <a:rPr lang="zh-CN" altLang="en-US">
                <a:latin typeface="Arial" pitchFamily="34" charset="0"/>
                <a:cs typeface="Arial" pitchFamily="34" charset="0"/>
              </a:rPr>
              <a:t>，</a:t>
            </a:r>
            <a:r>
              <a:rPr lang="en-US" altLang="zh-CN">
                <a:latin typeface="Arial" pitchFamily="34" charset="0"/>
                <a:cs typeface="Arial" pitchFamily="34" charset="0"/>
              </a:rPr>
              <a:t>php</a:t>
            </a:r>
            <a:r>
              <a:rPr lang="zh-CN" altLang="en-US">
                <a:latin typeface="Arial" pitchFamily="34" charset="0"/>
                <a:cs typeface="Arial" pitchFamily="34" charset="0"/>
              </a:rPr>
              <a:t>，</a:t>
            </a:r>
            <a:r>
              <a:rPr lang="en-US" altLang="zh-CN">
                <a:latin typeface="Arial" pitchFamily="34" charset="0"/>
                <a:cs typeface="Arial" pitchFamily="34" charset="0"/>
              </a:rPr>
              <a:t>c++ </a:t>
            </a:r>
            <a:r>
              <a:rPr lang="zh-CN" altLang="en-US">
                <a:latin typeface="Arial" pitchFamily="34" charset="0"/>
                <a:cs typeface="Arial" pitchFamily="34" charset="0"/>
              </a:rPr>
              <a:t>都有设计模式</a:t>
            </a:r>
            <a:r>
              <a:rPr lang="en-US" altLang="zh-CN">
                <a:latin typeface="Arial" pitchFamily="34" charset="0"/>
                <a:cs typeface="Arial" pitchFamily="34" charset="0"/>
              </a:rPr>
              <a:t>.</a:t>
            </a:r>
          </a:p>
          <a:p>
            <a:pPr marL="342900" indent="-342900">
              <a:buAutoNum type="arabicParenR"/>
              <a:defRPr/>
            </a:pPr>
            <a:endParaRPr lang="en-US" altLang="zh-CN">
              <a:latin typeface="Arial" pitchFamily="34" charset="0"/>
              <a:cs typeface="Arial" pitchFamily="34" charset="0"/>
            </a:endParaRPr>
          </a:p>
          <a:p>
            <a:pPr marL="0" indent="0">
              <a:buNone/>
              <a:defRPr/>
            </a:pPr>
            <a:endParaRPr lang="en-US" altLang="zh-CN">
              <a:latin typeface="Arial" pitchFamily="34" charset="0"/>
              <a:cs typeface="Arial" pitchFamily="34" charset="0"/>
            </a:endParaRPr>
          </a:p>
          <a:p>
            <a:pPr>
              <a:defRPr/>
            </a:pPr>
            <a:endParaRPr lang="en-US" altLang="zh-CN" sz="1100">
              <a:ea typeface="宋体" panose="02010600030101010101" pitchFamily="2" charset="-122"/>
              <a:cs typeface="Times New Roman" panose="02020603050405020304" pitchFamily="18" charset="0"/>
            </a:endParaRPr>
          </a:p>
          <a:p>
            <a:pPr>
              <a:defRPr/>
            </a:pPr>
            <a:endParaRPr lang="en-US" altLang="zh-CN" sz="1100">
              <a:ea typeface="宋体" panose="02010600030101010101" pitchFamily="2" charset="-122"/>
              <a:cs typeface="Times New Roman" panose="02020603050405020304" pitchFamily="18" charset="0"/>
            </a:endParaRPr>
          </a:p>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52</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a:t>讲解</a:t>
            </a:r>
            <a:r>
              <a:rPr lang="en-US" altLang="zh-CN"/>
              <a:t>:</a:t>
            </a:r>
            <a:r>
              <a:rPr lang="zh-CN" altLang="en-US" baseline="0"/>
              <a:t> 这些设计模式我们都给大家讲解一把</a:t>
            </a:r>
            <a:endParaRPr lang="en-US" altLang="zh-CN" baseline="0"/>
          </a:p>
          <a:p>
            <a:endParaRPr lang="en-US" altLang="zh-CN" baseline="0"/>
          </a:p>
          <a:p>
            <a:r>
              <a:rPr lang="zh-CN" altLang="en-US"/>
              <a:t>说明</a:t>
            </a:r>
            <a:r>
              <a:rPr lang="en-US" altLang="zh-CN"/>
              <a:t>:</a:t>
            </a:r>
          </a:p>
          <a:p>
            <a:r>
              <a:rPr lang="en-US" altLang="zh-CN" sz="1200" b="0" i="0" kern="1200">
                <a:solidFill>
                  <a:schemeClr val="tx1"/>
                </a:solidFill>
                <a:effectLst/>
                <a:latin typeface="+mn-lt"/>
                <a:ea typeface="+mn-ea"/>
                <a:cs typeface="+mn-cs"/>
              </a:rPr>
              <a:t>GoF</a:t>
            </a:r>
            <a:r>
              <a:rPr lang="zh-CN" altLang="en-US" sz="1200" b="0" i="0" kern="1200">
                <a:solidFill>
                  <a:schemeClr val="tx1"/>
                </a:solidFill>
                <a:effectLst/>
                <a:latin typeface="+mn-lt"/>
                <a:ea typeface="+mn-ea"/>
                <a:cs typeface="+mn-cs"/>
              </a:rPr>
              <a:t>（“四人组”，指</a:t>
            </a:r>
            <a:r>
              <a:rPr lang="en-US" altLang="zh-CN" sz="1200" b="0" i="0" kern="1200">
                <a:solidFill>
                  <a:schemeClr val="tx1"/>
                </a:solidFill>
                <a:effectLst/>
                <a:latin typeface="+mn-lt"/>
                <a:ea typeface="+mn-ea"/>
                <a:cs typeface="+mn-cs"/>
              </a:rPr>
              <a:t>Gamma, Helm, Johnson &amp; Vlissides, Addison-Wesley</a:t>
            </a:r>
            <a:r>
              <a:rPr lang="zh-CN" altLang="en-US" sz="1200" b="0" i="0" kern="1200">
                <a:solidFill>
                  <a:schemeClr val="tx1"/>
                </a:solidFill>
                <a:effectLst/>
                <a:latin typeface="+mn-lt"/>
                <a:ea typeface="+mn-ea"/>
                <a:cs typeface="+mn-cs"/>
              </a:rPr>
              <a:t>四人）提出的</a:t>
            </a:r>
            <a:r>
              <a:rPr lang="en-US" altLang="zh-CN" sz="1200" b="0" i="0" kern="1200">
                <a:solidFill>
                  <a:schemeClr val="tx1"/>
                </a:solidFill>
                <a:effectLst/>
                <a:latin typeface="+mn-lt"/>
                <a:ea typeface="+mn-ea"/>
                <a:cs typeface="+mn-cs"/>
              </a:rPr>
              <a:t>23</a:t>
            </a:r>
            <a:r>
              <a:rPr lang="zh-CN" altLang="en-US" sz="1200" b="0" i="0" kern="1200">
                <a:solidFill>
                  <a:schemeClr val="tx1"/>
                </a:solidFill>
                <a:effectLst/>
                <a:latin typeface="+mn-lt"/>
                <a:ea typeface="+mn-ea"/>
                <a:cs typeface="+mn-cs"/>
              </a:rPr>
              <a:t>种设计模式可谓经典</a:t>
            </a:r>
            <a:endParaRPr lang="zh-CN" altLang="en-US"/>
          </a:p>
          <a:p>
            <a:endParaRPr lang="en-US" altLang="zh-CN"/>
          </a:p>
        </p:txBody>
      </p:sp>
      <p:sp>
        <p:nvSpPr>
          <p:cNvPr id="4" name="灯片编号占位符 3"/>
          <p:cNvSpPr>
            <a:spLocks noGrp="1"/>
          </p:cNvSpPr>
          <p:nvPr>
            <p:ph type="sldNum" sz="quarter" idx="10"/>
          </p:nvPr>
        </p:nvSpPr>
        <p:spPr/>
        <p:txBody>
          <a:bodyPr/>
          <a:lstStyle/>
          <a:p>
            <a:fld id="{50640B4E-3909-4A33-A460-3E537D343403}" type="slidenum">
              <a:rPr lang="zh-CN" altLang="en-US" smtClean="0"/>
              <a:t>53</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55</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56</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92500" lnSpcReduction="20000"/>
          </a:bodyPr>
          <a:lstStyle/>
          <a:p>
            <a:r>
              <a:rPr lang="en-US" altLang="zh-CN"/>
              <a:t>//</a:t>
            </a:r>
            <a:r>
              <a:rPr lang="zh-CN" altLang="en-US"/>
              <a:t>代码演示</a:t>
            </a:r>
            <a:endParaRPr lang="en-US" altLang="zh-CN"/>
          </a:p>
          <a:p>
            <a:endParaRPr lang="en-US" altLang="zh-CN"/>
          </a:p>
          <a:p>
            <a:r>
              <a:rPr lang="en-US" altLang="zh-CN" sz="1200" b="1" kern="1200">
                <a:solidFill>
                  <a:schemeClr val="tx1"/>
                </a:solidFill>
                <a:latin typeface="+mn-lt"/>
                <a:ea typeface="+mn-ea"/>
                <a:cs typeface="+mn-cs"/>
              </a:rPr>
              <a:t>package com.atguigu.single.type1;</a:t>
            </a:r>
          </a:p>
          <a:p>
            <a:endParaRPr lang="zh-CN" altLang="en-US" sz="1200" kern="1200">
              <a:solidFill>
                <a:schemeClr val="tx1"/>
              </a:solidFill>
              <a:latin typeface="+mn-lt"/>
              <a:ea typeface="+mn-ea"/>
              <a:cs typeface="+mn-cs"/>
            </a:endParaRPr>
          </a:p>
          <a:p>
            <a:r>
              <a:rPr lang="en-US" altLang="zh-CN" sz="1200" b="1" kern="1200">
                <a:solidFill>
                  <a:schemeClr val="tx1"/>
                </a:solidFill>
                <a:latin typeface="+mn-lt"/>
                <a:ea typeface="+mn-ea"/>
                <a:cs typeface="+mn-cs"/>
              </a:rPr>
              <a:t>public class SingleTonClient {</a:t>
            </a:r>
          </a:p>
          <a:p>
            <a:endParaRPr lang="zh-CN" altLang="en-US" sz="1200" kern="1200">
              <a:solidFill>
                <a:schemeClr val="tx1"/>
              </a:solidFill>
              <a:latin typeface="+mn-lt"/>
              <a:ea typeface="+mn-ea"/>
              <a:cs typeface="+mn-cs"/>
            </a:endParaRPr>
          </a:p>
          <a:p>
            <a:r>
              <a:rPr lang="en-US" altLang="zh-CN" sz="1200" b="1" kern="1200">
                <a:solidFill>
                  <a:schemeClr val="tx1"/>
                </a:solidFill>
                <a:latin typeface="+mn-lt"/>
                <a:ea typeface="+mn-ea"/>
                <a:cs typeface="+mn-cs"/>
              </a:rPr>
              <a:t>public static void main(String[] args) {</a:t>
            </a:r>
          </a:p>
          <a:p>
            <a:r>
              <a:rPr lang="en-US" altLang="zh-CN" sz="1200" kern="1200">
                <a:solidFill>
                  <a:schemeClr val="tx1"/>
                </a:solidFill>
                <a:latin typeface="+mn-lt"/>
                <a:ea typeface="+mn-ea"/>
                <a:cs typeface="+mn-cs"/>
              </a:rPr>
              <a:t>SingleTon single1 = SingleTon.</a:t>
            </a:r>
            <a:r>
              <a:rPr lang="en-US" altLang="zh-CN" sz="1200" i="1" kern="1200">
                <a:solidFill>
                  <a:schemeClr val="tx1"/>
                </a:solidFill>
                <a:latin typeface="+mn-lt"/>
                <a:ea typeface="+mn-ea"/>
                <a:cs typeface="+mn-cs"/>
              </a:rPr>
              <a:t>getInstance();</a:t>
            </a:r>
          </a:p>
          <a:p>
            <a:r>
              <a:rPr lang="en-US" altLang="zh-CN" sz="1200" kern="1200">
                <a:solidFill>
                  <a:schemeClr val="tx1"/>
                </a:solidFill>
                <a:latin typeface="+mn-lt"/>
                <a:ea typeface="+mn-ea"/>
                <a:cs typeface="+mn-cs"/>
              </a:rPr>
              <a:t>SingleTon single2 = SingleTon.</a:t>
            </a:r>
            <a:r>
              <a:rPr lang="en-US" altLang="zh-CN" sz="1200" i="1" kern="1200">
                <a:solidFill>
                  <a:schemeClr val="tx1"/>
                </a:solidFill>
                <a:latin typeface="+mn-lt"/>
                <a:ea typeface="+mn-ea"/>
                <a:cs typeface="+mn-cs"/>
              </a:rPr>
              <a:t>getInstance();</a:t>
            </a:r>
          </a:p>
          <a:p>
            <a:r>
              <a:rPr lang="en-US" altLang="zh-CN" sz="1200" kern="1200">
                <a:solidFill>
                  <a:schemeClr val="tx1"/>
                </a:solidFill>
                <a:latin typeface="+mn-lt"/>
                <a:ea typeface="+mn-ea"/>
                <a:cs typeface="+mn-cs"/>
              </a:rPr>
              <a:t>System.</a:t>
            </a:r>
            <a:r>
              <a:rPr lang="en-US" altLang="zh-CN" sz="1200" b="1" i="1" kern="1200">
                <a:solidFill>
                  <a:schemeClr val="tx1"/>
                </a:solidFill>
                <a:latin typeface="+mn-lt"/>
                <a:ea typeface="+mn-ea"/>
                <a:cs typeface="+mn-cs"/>
              </a:rPr>
              <a:t>out.println(single1==single2);</a:t>
            </a:r>
          </a:p>
          <a:p>
            <a:r>
              <a:rPr lang="en-US" altLang="zh-CN" sz="1200" kern="1200">
                <a:solidFill>
                  <a:schemeClr val="tx1"/>
                </a:solidFill>
                <a:latin typeface="+mn-lt"/>
                <a:ea typeface="+mn-ea"/>
                <a:cs typeface="+mn-cs"/>
              </a:rPr>
              <a:t>System.</a:t>
            </a:r>
            <a:r>
              <a:rPr lang="en-US" altLang="zh-CN" sz="1200" b="1" i="1" kern="1200">
                <a:solidFill>
                  <a:schemeClr val="tx1"/>
                </a:solidFill>
                <a:latin typeface="+mn-lt"/>
                <a:ea typeface="+mn-ea"/>
                <a:cs typeface="+mn-cs"/>
              </a:rPr>
              <a:t>out.println(single2);</a:t>
            </a:r>
          </a:p>
          <a:p>
            <a:r>
              <a:rPr lang="en-US" altLang="zh-CN" sz="1200" kern="1200">
                <a:solidFill>
                  <a:schemeClr val="tx1"/>
                </a:solidFill>
                <a:latin typeface="+mn-lt"/>
                <a:ea typeface="+mn-ea"/>
                <a:cs typeface="+mn-cs"/>
              </a:rPr>
              <a:t>System.</a:t>
            </a:r>
            <a:r>
              <a:rPr lang="en-US" altLang="zh-CN" sz="1200" b="1" i="1" kern="1200">
                <a:solidFill>
                  <a:schemeClr val="tx1"/>
                </a:solidFill>
                <a:latin typeface="+mn-lt"/>
                <a:ea typeface="+mn-ea"/>
                <a:cs typeface="+mn-cs"/>
              </a:rPr>
              <a:t>out.println(single1);</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a:t>
            </a:r>
          </a:p>
          <a:p>
            <a:endParaRPr lang="zh-CN" altLang="en-US" sz="1200" kern="1200">
              <a:solidFill>
                <a:schemeClr val="tx1"/>
              </a:solidFill>
              <a:latin typeface="+mn-lt"/>
              <a:ea typeface="+mn-ea"/>
              <a:cs typeface="+mn-cs"/>
            </a:endParaRPr>
          </a:p>
          <a:p>
            <a:r>
              <a:rPr lang="en-US" altLang="zh-CN" sz="1200" b="1" kern="1200">
                <a:solidFill>
                  <a:schemeClr val="tx1"/>
                </a:solidFill>
                <a:latin typeface="+mn-lt"/>
                <a:ea typeface="+mn-ea"/>
                <a:cs typeface="+mn-cs"/>
              </a:rPr>
              <a:t>class SingleTon {</a:t>
            </a:r>
          </a:p>
          <a:p>
            <a:r>
              <a:rPr lang="en-US" altLang="zh-CN" sz="1200" kern="1200">
                <a:solidFill>
                  <a:schemeClr val="tx1"/>
                </a:solidFill>
                <a:latin typeface="+mn-lt"/>
                <a:ea typeface="+mn-ea"/>
                <a:cs typeface="+mn-cs"/>
              </a:rPr>
              <a:t>// 1.</a:t>
            </a:r>
            <a:r>
              <a:rPr lang="zh-CN" altLang="en-US" sz="1200" kern="1200">
                <a:solidFill>
                  <a:schemeClr val="tx1"/>
                </a:solidFill>
                <a:latin typeface="+mn-lt"/>
                <a:ea typeface="+mn-ea"/>
                <a:cs typeface="+mn-cs"/>
              </a:rPr>
              <a:t>构造器私有化</a:t>
            </a:r>
          </a:p>
          <a:p>
            <a:r>
              <a:rPr lang="en-US" altLang="zh-CN" sz="1200" b="1" kern="1200">
                <a:solidFill>
                  <a:schemeClr val="tx1"/>
                </a:solidFill>
                <a:latin typeface="+mn-lt"/>
                <a:ea typeface="+mn-ea"/>
                <a:cs typeface="+mn-cs"/>
              </a:rPr>
              <a:t>private SingleTon(){</a:t>
            </a:r>
          </a:p>
          <a:p>
            <a:r>
              <a:rPr lang="en-US" altLang="zh-CN" sz="1200" kern="1200">
                <a:solidFill>
                  <a:schemeClr val="tx1"/>
                </a:solidFill>
                <a:latin typeface="+mn-lt"/>
                <a:ea typeface="+mn-ea"/>
                <a:cs typeface="+mn-cs"/>
              </a:rPr>
              <a:t>}</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 2.</a:t>
            </a:r>
            <a:r>
              <a:rPr lang="zh-CN" altLang="en-US" sz="1200" kern="1200">
                <a:solidFill>
                  <a:schemeClr val="tx1"/>
                </a:solidFill>
                <a:latin typeface="+mn-lt"/>
                <a:ea typeface="+mn-ea"/>
                <a:cs typeface="+mn-cs"/>
              </a:rPr>
              <a:t>本类内部创建对象</a:t>
            </a:r>
          </a:p>
          <a:p>
            <a:r>
              <a:rPr lang="en-US" altLang="zh-CN" sz="1200" b="1" kern="1200">
                <a:solidFill>
                  <a:schemeClr val="tx1"/>
                </a:solidFill>
                <a:latin typeface="+mn-lt"/>
                <a:ea typeface="+mn-ea"/>
                <a:cs typeface="+mn-cs"/>
              </a:rPr>
              <a:t>private final static  SingleTon </a:t>
            </a:r>
            <a:r>
              <a:rPr lang="en-US" altLang="zh-CN" sz="1200" b="1" i="1" kern="1200">
                <a:solidFill>
                  <a:schemeClr val="tx1"/>
                </a:solidFill>
                <a:latin typeface="+mn-lt"/>
                <a:ea typeface="+mn-ea"/>
                <a:cs typeface="+mn-cs"/>
              </a:rPr>
              <a:t>s = new SingleTon();</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 3.</a:t>
            </a:r>
            <a:r>
              <a:rPr lang="zh-CN" altLang="en-US" sz="1200" kern="1200">
                <a:solidFill>
                  <a:schemeClr val="tx1"/>
                </a:solidFill>
                <a:latin typeface="+mn-lt"/>
                <a:ea typeface="+mn-ea"/>
                <a:cs typeface="+mn-cs"/>
              </a:rPr>
              <a:t>提供公共的静态的方法暴露出去</a:t>
            </a:r>
          </a:p>
          <a:p>
            <a:r>
              <a:rPr lang="en-US" altLang="zh-CN" sz="1200" b="1" kern="1200">
                <a:solidFill>
                  <a:schemeClr val="tx1"/>
                </a:solidFill>
                <a:latin typeface="+mn-lt"/>
                <a:ea typeface="+mn-ea"/>
                <a:cs typeface="+mn-cs"/>
              </a:rPr>
              <a:t>public static SingleTon getInstance() {</a:t>
            </a:r>
          </a:p>
          <a:p>
            <a:r>
              <a:rPr lang="en-US" altLang="zh-CN" sz="1200" b="1" kern="1200">
                <a:solidFill>
                  <a:schemeClr val="tx1"/>
                </a:solidFill>
                <a:latin typeface="+mn-lt"/>
                <a:ea typeface="+mn-ea"/>
                <a:cs typeface="+mn-cs"/>
              </a:rPr>
              <a:t>return </a:t>
            </a:r>
            <a:r>
              <a:rPr lang="en-US" altLang="zh-CN" sz="1200" b="1" i="1" kern="1200">
                <a:solidFill>
                  <a:schemeClr val="tx1"/>
                </a:solidFill>
                <a:latin typeface="+mn-lt"/>
                <a:ea typeface="+mn-ea"/>
                <a:cs typeface="+mn-cs"/>
              </a:rPr>
              <a:t>s;</a:t>
            </a:r>
          </a:p>
          <a:p>
            <a:r>
              <a:rPr lang="en-US" altLang="zh-CN" sz="1200" kern="1200">
                <a:solidFill>
                  <a:schemeClr val="tx1"/>
                </a:solidFill>
                <a:latin typeface="+mn-lt"/>
                <a:ea typeface="+mn-ea"/>
                <a:cs typeface="+mn-cs"/>
              </a:rPr>
              <a:t>}</a:t>
            </a:r>
          </a:p>
          <a:p>
            <a:r>
              <a:rPr lang="en-US" altLang="zh-CN" sz="1200" kern="1200">
                <a:solidFill>
                  <a:schemeClr val="tx1"/>
                </a:solidFill>
                <a:latin typeface="+mn-lt"/>
                <a:ea typeface="+mn-ea"/>
                <a:cs typeface="+mn-cs"/>
              </a:rPr>
              <a:t>}</a:t>
            </a:r>
          </a:p>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57</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58</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77500" lnSpcReduction="20000"/>
          </a:bodyPr>
          <a:lstStyle/>
          <a:p>
            <a:r>
              <a:rPr lang="en-US" altLang="zh-CN"/>
              <a:t>//</a:t>
            </a:r>
            <a:r>
              <a:rPr lang="zh-CN" altLang="en-US"/>
              <a:t>代码演示：</a:t>
            </a:r>
            <a:endParaRPr lang="en-US" altLang="zh-CN"/>
          </a:p>
          <a:p>
            <a:endParaRPr lang="en-US" altLang="zh-CN"/>
          </a:p>
          <a:p>
            <a:r>
              <a:rPr lang="en-US" altLang="zh-CN" sz="1200" b="1" kern="1200">
                <a:solidFill>
                  <a:schemeClr val="tx1"/>
                </a:solidFill>
                <a:latin typeface="+mn-lt"/>
                <a:ea typeface="+mn-ea"/>
                <a:cs typeface="+mn-cs"/>
              </a:rPr>
              <a:t>package com.atguigu.single.type2;</a:t>
            </a:r>
          </a:p>
          <a:p>
            <a:endParaRPr lang="zh-CN" altLang="en-US" sz="1200" kern="1200">
              <a:solidFill>
                <a:schemeClr val="tx1"/>
              </a:solidFill>
              <a:latin typeface="+mn-lt"/>
              <a:ea typeface="+mn-ea"/>
              <a:cs typeface="+mn-cs"/>
            </a:endParaRPr>
          </a:p>
          <a:p>
            <a:endParaRPr lang="zh-CN" altLang="en-US" sz="1200" kern="1200">
              <a:solidFill>
                <a:schemeClr val="tx1"/>
              </a:solidFill>
              <a:latin typeface="+mn-lt"/>
              <a:ea typeface="+mn-ea"/>
              <a:cs typeface="+mn-cs"/>
            </a:endParaRPr>
          </a:p>
          <a:p>
            <a:endParaRPr lang="zh-CN" altLang="en-US" sz="1200" kern="1200">
              <a:solidFill>
                <a:schemeClr val="tx1"/>
              </a:solidFill>
              <a:latin typeface="+mn-lt"/>
              <a:ea typeface="+mn-ea"/>
              <a:cs typeface="+mn-cs"/>
            </a:endParaRPr>
          </a:p>
          <a:p>
            <a:r>
              <a:rPr lang="en-US" altLang="zh-CN" sz="1200" b="1" kern="1200">
                <a:solidFill>
                  <a:schemeClr val="tx1"/>
                </a:solidFill>
                <a:latin typeface="+mn-lt"/>
                <a:ea typeface="+mn-ea"/>
                <a:cs typeface="+mn-cs"/>
              </a:rPr>
              <a:t>public class SingleTonTest {</a:t>
            </a:r>
          </a:p>
          <a:p>
            <a:endParaRPr lang="zh-CN" altLang="en-US" sz="1200" kern="1200">
              <a:solidFill>
                <a:schemeClr val="tx1"/>
              </a:solidFill>
              <a:latin typeface="+mn-lt"/>
              <a:ea typeface="+mn-ea"/>
              <a:cs typeface="+mn-cs"/>
            </a:endParaRPr>
          </a:p>
          <a:p>
            <a:r>
              <a:rPr lang="en-US" altLang="zh-CN" sz="1200" b="1" kern="1200">
                <a:solidFill>
                  <a:schemeClr val="tx1"/>
                </a:solidFill>
                <a:latin typeface="+mn-lt"/>
                <a:ea typeface="+mn-ea"/>
                <a:cs typeface="+mn-cs"/>
              </a:rPr>
              <a:t>public static void main(String[] args) {</a:t>
            </a:r>
          </a:p>
          <a:p>
            <a:r>
              <a:rPr lang="en-US" altLang="zh-CN" sz="1200" kern="1200">
                <a:solidFill>
                  <a:schemeClr val="tx1"/>
                </a:solidFill>
                <a:latin typeface="+mn-lt"/>
                <a:ea typeface="+mn-ea"/>
                <a:cs typeface="+mn-cs"/>
              </a:rPr>
              <a:t>Singleton single1 = Singleton.</a:t>
            </a:r>
            <a:r>
              <a:rPr lang="en-US" altLang="zh-CN" sz="1200" i="1" kern="1200">
                <a:solidFill>
                  <a:schemeClr val="tx1"/>
                </a:solidFill>
                <a:latin typeface="+mn-lt"/>
                <a:ea typeface="+mn-ea"/>
                <a:cs typeface="+mn-cs"/>
              </a:rPr>
              <a:t>getInstance();</a:t>
            </a:r>
          </a:p>
          <a:p>
            <a:r>
              <a:rPr lang="en-US" altLang="zh-CN" sz="1200" kern="1200">
                <a:solidFill>
                  <a:schemeClr val="tx1"/>
                </a:solidFill>
                <a:latin typeface="+mn-lt"/>
                <a:ea typeface="+mn-ea"/>
                <a:cs typeface="+mn-cs"/>
              </a:rPr>
              <a:t>Singleton single2 = Singleton.</a:t>
            </a:r>
            <a:r>
              <a:rPr lang="en-US" altLang="zh-CN" sz="1200" i="1" kern="1200">
                <a:solidFill>
                  <a:schemeClr val="tx1"/>
                </a:solidFill>
                <a:latin typeface="+mn-lt"/>
                <a:ea typeface="+mn-ea"/>
                <a:cs typeface="+mn-cs"/>
              </a:rPr>
              <a:t>getInstance();</a:t>
            </a:r>
          </a:p>
          <a:p>
            <a:r>
              <a:rPr lang="en-US" altLang="zh-CN" sz="1200" kern="1200">
                <a:solidFill>
                  <a:schemeClr val="tx1"/>
                </a:solidFill>
                <a:latin typeface="+mn-lt"/>
                <a:ea typeface="+mn-ea"/>
                <a:cs typeface="+mn-cs"/>
              </a:rPr>
              <a:t>System.</a:t>
            </a:r>
            <a:r>
              <a:rPr lang="en-US" altLang="zh-CN" sz="1200" b="1" i="1" kern="1200">
                <a:solidFill>
                  <a:schemeClr val="tx1"/>
                </a:solidFill>
                <a:latin typeface="+mn-lt"/>
                <a:ea typeface="+mn-ea"/>
                <a:cs typeface="+mn-cs"/>
              </a:rPr>
              <a:t>out.println(single1==single2);</a:t>
            </a:r>
          </a:p>
          <a:p>
            <a:r>
              <a:rPr lang="en-US" altLang="zh-CN" sz="1200" kern="1200">
                <a:solidFill>
                  <a:schemeClr val="tx1"/>
                </a:solidFill>
                <a:latin typeface="+mn-lt"/>
                <a:ea typeface="+mn-ea"/>
                <a:cs typeface="+mn-cs"/>
              </a:rPr>
              <a:t>System.</a:t>
            </a:r>
            <a:r>
              <a:rPr lang="en-US" altLang="zh-CN" sz="1200" b="1" i="1" kern="1200">
                <a:solidFill>
                  <a:schemeClr val="tx1"/>
                </a:solidFill>
                <a:latin typeface="+mn-lt"/>
                <a:ea typeface="+mn-ea"/>
                <a:cs typeface="+mn-cs"/>
              </a:rPr>
              <a:t>out.println(single2);</a:t>
            </a:r>
          </a:p>
          <a:p>
            <a:r>
              <a:rPr lang="en-US" altLang="zh-CN" sz="1200" kern="1200">
                <a:solidFill>
                  <a:schemeClr val="tx1"/>
                </a:solidFill>
                <a:latin typeface="+mn-lt"/>
                <a:ea typeface="+mn-ea"/>
                <a:cs typeface="+mn-cs"/>
              </a:rPr>
              <a:t>System.</a:t>
            </a:r>
            <a:r>
              <a:rPr lang="en-US" altLang="zh-CN" sz="1200" b="1" i="1" kern="1200">
                <a:solidFill>
                  <a:schemeClr val="tx1"/>
                </a:solidFill>
                <a:latin typeface="+mn-lt"/>
                <a:ea typeface="+mn-ea"/>
                <a:cs typeface="+mn-cs"/>
              </a:rPr>
              <a:t>out.println(single1);</a:t>
            </a:r>
          </a:p>
          <a:p>
            <a:r>
              <a:rPr lang="en-US" altLang="zh-CN" sz="1200" kern="1200">
                <a:solidFill>
                  <a:schemeClr val="tx1"/>
                </a:solidFill>
                <a:latin typeface="+mn-lt"/>
                <a:ea typeface="+mn-ea"/>
                <a:cs typeface="+mn-cs"/>
              </a:rPr>
              <a:t>}</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a:t>
            </a:r>
          </a:p>
          <a:p>
            <a:endParaRPr lang="zh-CN" altLang="en-US" sz="1200" kern="1200">
              <a:solidFill>
                <a:schemeClr val="tx1"/>
              </a:solidFill>
              <a:latin typeface="+mn-lt"/>
              <a:ea typeface="+mn-ea"/>
              <a:cs typeface="+mn-cs"/>
            </a:endParaRPr>
          </a:p>
          <a:p>
            <a:r>
              <a:rPr lang="en-US" altLang="zh-CN" sz="1200" b="1" kern="1200">
                <a:solidFill>
                  <a:schemeClr val="tx1"/>
                </a:solidFill>
                <a:latin typeface="+mn-lt"/>
                <a:ea typeface="+mn-ea"/>
                <a:cs typeface="+mn-cs"/>
              </a:rPr>
              <a:t>class Singleton {</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    </a:t>
            </a:r>
            <a:r>
              <a:rPr lang="en-US" altLang="zh-CN" sz="1200" b="1" kern="1200">
                <a:solidFill>
                  <a:schemeClr val="tx1"/>
                </a:solidFill>
                <a:latin typeface="+mn-lt"/>
                <a:ea typeface="+mn-ea"/>
                <a:cs typeface="+mn-cs"/>
              </a:rPr>
              <a:t>private static Singleton </a:t>
            </a:r>
            <a:r>
              <a:rPr lang="en-US" altLang="zh-CN" sz="1200" b="1" i="1" kern="1200">
                <a:solidFill>
                  <a:schemeClr val="tx1"/>
                </a:solidFill>
                <a:latin typeface="+mn-lt"/>
                <a:ea typeface="+mn-ea"/>
                <a:cs typeface="+mn-cs"/>
              </a:rPr>
              <a:t>instance;</a:t>
            </a:r>
          </a:p>
          <a:p>
            <a:endParaRPr lang="zh-CN" altLang="en-US" sz="1200" kern="1200">
              <a:solidFill>
                <a:schemeClr val="tx1"/>
              </a:solidFill>
              <a:latin typeface="+mn-lt"/>
              <a:ea typeface="+mn-ea"/>
              <a:cs typeface="+mn-cs"/>
            </a:endParaRPr>
          </a:p>
          <a:p>
            <a:r>
              <a:rPr lang="zh-CN" altLang="en-US" sz="1200" kern="1200">
                <a:solidFill>
                  <a:schemeClr val="tx1"/>
                </a:solidFill>
                <a:latin typeface="+mn-lt"/>
                <a:ea typeface="+mn-ea"/>
                <a:cs typeface="+mn-cs"/>
              </a:rPr>
              <a:t>    </a:t>
            </a:r>
            <a:r>
              <a:rPr lang="en-US" altLang="zh-CN" sz="1200" kern="1200">
                <a:solidFill>
                  <a:schemeClr val="tx1"/>
                </a:solidFill>
                <a:latin typeface="+mn-lt"/>
                <a:ea typeface="+mn-ea"/>
                <a:cs typeface="+mn-cs"/>
              </a:rPr>
              <a:t>//</a:t>
            </a:r>
            <a:r>
              <a:rPr lang="zh-CN" altLang="en-US" sz="1200" kern="1200">
                <a:solidFill>
                  <a:schemeClr val="tx1"/>
                </a:solidFill>
                <a:latin typeface="+mn-lt"/>
                <a:ea typeface="+mn-ea"/>
                <a:cs typeface="+mn-cs"/>
              </a:rPr>
              <a:t>再静态代码块执行时，创建单例对象</a:t>
            </a:r>
          </a:p>
          <a:p>
            <a:r>
              <a:rPr lang="en-US" altLang="zh-CN" sz="1200" kern="1200">
                <a:solidFill>
                  <a:schemeClr val="tx1"/>
                </a:solidFill>
                <a:latin typeface="+mn-lt"/>
                <a:ea typeface="+mn-ea"/>
                <a:cs typeface="+mn-cs"/>
              </a:rPr>
              <a:t>    </a:t>
            </a:r>
            <a:r>
              <a:rPr lang="en-US" altLang="zh-CN" sz="1200" b="1" kern="1200">
                <a:solidFill>
                  <a:schemeClr val="tx1"/>
                </a:solidFill>
                <a:latin typeface="+mn-lt"/>
                <a:ea typeface="+mn-ea"/>
                <a:cs typeface="+mn-cs"/>
              </a:rPr>
              <a:t>static {</a:t>
            </a:r>
          </a:p>
          <a:p>
            <a:r>
              <a:rPr lang="en-US" altLang="zh-CN" sz="1200" kern="1200">
                <a:solidFill>
                  <a:schemeClr val="tx1"/>
                </a:solidFill>
                <a:latin typeface="+mn-lt"/>
                <a:ea typeface="+mn-ea"/>
                <a:cs typeface="+mn-cs"/>
              </a:rPr>
              <a:t>        </a:t>
            </a:r>
            <a:r>
              <a:rPr lang="en-US" altLang="zh-CN" sz="1200" i="1" kern="1200">
                <a:solidFill>
                  <a:schemeClr val="tx1"/>
                </a:solidFill>
                <a:latin typeface="+mn-lt"/>
                <a:ea typeface="+mn-ea"/>
                <a:cs typeface="+mn-cs"/>
              </a:rPr>
              <a:t>instance = </a:t>
            </a:r>
            <a:r>
              <a:rPr lang="en-US" altLang="zh-CN" sz="1200" b="1" i="1" kern="1200">
                <a:solidFill>
                  <a:schemeClr val="tx1"/>
                </a:solidFill>
                <a:latin typeface="+mn-lt"/>
                <a:ea typeface="+mn-ea"/>
                <a:cs typeface="+mn-cs"/>
              </a:rPr>
              <a:t>new Singleton();</a:t>
            </a:r>
          </a:p>
          <a:p>
            <a:r>
              <a:rPr lang="zh-CN" altLang="en-US" sz="1200" kern="1200">
                <a:solidFill>
                  <a:schemeClr val="tx1"/>
                </a:solidFill>
                <a:latin typeface="+mn-lt"/>
                <a:ea typeface="+mn-ea"/>
                <a:cs typeface="+mn-cs"/>
              </a:rPr>
              <a:t>    </a:t>
            </a:r>
            <a:r>
              <a:rPr lang="en-US" altLang="zh-CN" sz="1200" kern="1200">
                <a:solidFill>
                  <a:schemeClr val="tx1"/>
                </a:solidFill>
                <a:latin typeface="+mn-lt"/>
                <a:ea typeface="+mn-ea"/>
                <a:cs typeface="+mn-cs"/>
              </a:rPr>
              <a:t>}</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    </a:t>
            </a:r>
            <a:r>
              <a:rPr lang="en-US" altLang="zh-CN" sz="1200" b="1" kern="1200">
                <a:solidFill>
                  <a:schemeClr val="tx1"/>
                </a:solidFill>
                <a:latin typeface="+mn-lt"/>
                <a:ea typeface="+mn-ea"/>
                <a:cs typeface="+mn-cs"/>
              </a:rPr>
              <a:t>private Singleton() {}</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    </a:t>
            </a:r>
            <a:r>
              <a:rPr lang="en-US" altLang="zh-CN" sz="1200" b="1" kern="1200">
                <a:solidFill>
                  <a:schemeClr val="tx1"/>
                </a:solidFill>
                <a:latin typeface="+mn-lt"/>
                <a:ea typeface="+mn-ea"/>
                <a:cs typeface="+mn-cs"/>
              </a:rPr>
              <a:t>public static Singleton getInstance() {</a:t>
            </a:r>
          </a:p>
          <a:p>
            <a:r>
              <a:rPr lang="en-US" altLang="zh-CN" sz="1200" kern="1200">
                <a:solidFill>
                  <a:schemeClr val="tx1"/>
                </a:solidFill>
                <a:latin typeface="+mn-lt"/>
                <a:ea typeface="+mn-ea"/>
                <a:cs typeface="+mn-cs"/>
              </a:rPr>
              <a:t>        </a:t>
            </a:r>
            <a:r>
              <a:rPr lang="en-US" altLang="zh-CN" sz="1200" b="1" kern="1200">
                <a:solidFill>
                  <a:schemeClr val="tx1"/>
                </a:solidFill>
                <a:latin typeface="+mn-lt"/>
                <a:ea typeface="+mn-ea"/>
                <a:cs typeface="+mn-cs"/>
              </a:rPr>
              <a:t>return </a:t>
            </a:r>
            <a:r>
              <a:rPr lang="en-US" altLang="zh-CN" sz="1200" b="1" i="1" kern="1200">
                <a:solidFill>
                  <a:schemeClr val="tx1"/>
                </a:solidFill>
                <a:latin typeface="+mn-lt"/>
                <a:ea typeface="+mn-ea"/>
                <a:cs typeface="+mn-cs"/>
              </a:rPr>
              <a:t>instance;</a:t>
            </a:r>
          </a:p>
          <a:p>
            <a:r>
              <a:rPr lang="zh-CN" altLang="en-US" sz="1200" kern="1200">
                <a:solidFill>
                  <a:schemeClr val="tx1"/>
                </a:solidFill>
                <a:latin typeface="+mn-lt"/>
                <a:ea typeface="+mn-ea"/>
                <a:cs typeface="+mn-cs"/>
              </a:rPr>
              <a:t>    </a:t>
            </a:r>
            <a:r>
              <a:rPr lang="en-US" altLang="zh-CN" sz="1200" kern="1200">
                <a:solidFill>
                  <a:schemeClr val="tx1"/>
                </a:solidFill>
                <a:latin typeface="+mn-lt"/>
                <a:ea typeface="+mn-ea"/>
                <a:cs typeface="+mn-cs"/>
              </a:rPr>
              <a:t>}</a:t>
            </a:r>
          </a:p>
          <a:p>
            <a:r>
              <a:rPr lang="en-US" altLang="zh-CN" sz="1200" kern="1200">
                <a:solidFill>
                  <a:schemeClr val="tx1"/>
                </a:solidFill>
                <a:latin typeface="+mn-lt"/>
                <a:ea typeface="+mn-ea"/>
                <a:cs typeface="+mn-cs"/>
              </a:rPr>
              <a:t>}</a:t>
            </a: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59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60</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61</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62</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63</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64</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65</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66</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67</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68</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69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a:t>说明：</a:t>
            </a:r>
            <a:endParaRPr lang="en-US" altLang="zh-CN"/>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a:t>Express </a:t>
            </a:r>
            <a:r>
              <a:rPr lang="zh-CN" altLang="en-US"/>
              <a:t>是表达式接口</a:t>
            </a:r>
            <a:endParaRPr lang="en-US" altLang="zh-CN"/>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zh-CN" altLang="en-US"/>
              <a:t>下面有不同的实现类比如 </a:t>
            </a:r>
            <a:r>
              <a:rPr lang="en-US" altLang="zh-CN"/>
              <a:t>SpellExpression, CompositeStringExpress</a:t>
            </a:r>
            <a:r>
              <a:rPr lang="en-US" altLang="zh-CN" baseline="0"/>
              <a:t> </a:t>
            </a:r>
            <a:r>
              <a:rPr lang="zh-CN" altLang="en-US" baseline="0"/>
              <a:t>等等</a:t>
            </a:r>
            <a:endParaRPr lang="en-US" altLang="zh-CN" baseline="0"/>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zh-CN" altLang="en-US" baseline="0"/>
              <a:t>根据你创建的解析器对象不同，</a:t>
            </a:r>
            <a:r>
              <a:rPr lang="en-US" altLang="zh-CN" baseline="0"/>
              <a:t>(</a:t>
            </a:r>
            <a:r>
              <a:rPr lang="zh-CN" altLang="en-US" baseline="0"/>
              <a:t>解析器对象不同</a:t>
            </a:r>
            <a:r>
              <a:rPr lang="en-US" altLang="zh-CN" baseline="0"/>
              <a:t>)</a:t>
            </a:r>
            <a:r>
              <a:rPr lang="zh-CN" altLang="en-US" baseline="0"/>
              <a:t>， 然后对 对应的表达式进行解析</a:t>
            </a:r>
            <a:r>
              <a:rPr lang="en-US" altLang="zh-CN" baseline="0"/>
              <a:t>.</a:t>
            </a: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7</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70</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71</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72</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a:solidFill>
                  <a:schemeClr val="tx1"/>
                </a:solidFill>
                <a:effectLst/>
                <a:latin typeface="+mn-lt"/>
                <a:ea typeface="+mn-ea"/>
                <a:cs typeface="+mn-cs"/>
              </a:rPr>
              <a:t>说明</a:t>
            </a:r>
            <a:r>
              <a:rPr lang="en-US" altLang="zh-CN" sz="1200" kern="1200">
                <a:solidFill>
                  <a:schemeClr val="tx1"/>
                </a:solidFill>
                <a:effectLst/>
                <a:latin typeface="+mn-lt"/>
                <a:ea typeface="+mn-ea"/>
                <a:cs typeface="+mn-cs"/>
              </a:rPr>
              <a:t>:</a:t>
            </a:r>
            <a:r>
              <a:rPr lang="en-US" altLang="zh-CN" sz="1200" kern="1200" baseline="0">
                <a:solidFill>
                  <a:schemeClr val="tx1"/>
                </a:solidFill>
                <a:effectLst/>
                <a:latin typeface="+mn-lt"/>
                <a:ea typeface="+mn-ea"/>
                <a:cs typeface="+mn-cs"/>
              </a:rPr>
              <a:t>RunTime </a:t>
            </a:r>
            <a:r>
              <a:rPr lang="zh-CN" altLang="en-US" sz="1200" kern="1200" baseline="0">
                <a:solidFill>
                  <a:schemeClr val="tx1"/>
                </a:solidFill>
                <a:effectLst/>
                <a:latin typeface="+mn-lt"/>
                <a:ea typeface="+mn-ea"/>
                <a:cs typeface="+mn-cs"/>
              </a:rPr>
              <a:t>是单例模式的饿汉式</a:t>
            </a:r>
            <a:r>
              <a:rPr lang="en-US" altLang="zh-CN" sz="1200" kern="1200" baseline="0">
                <a:solidFill>
                  <a:schemeClr val="tx1"/>
                </a:solidFill>
                <a:effectLst/>
                <a:latin typeface="+mn-lt"/>
                <a:ea typeface="+mn-ea"/>
                <a:cs typeface="+mn-cs"/>
              </a:rPr>
              <a:t>.</a:t>
            </a:r>
            <a:endParaRPr lang="en-US" altLang="zh-CN" sz="1200"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t>73</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t>74</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76</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77</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78</a:t>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a:t>问题：在于我们修改的</a:t>
            </a:r>
            <a:r>
              <a:rPr lang="en-US" altLang="zh-CN" sz="1200">
                <a:latin typeface="Arial" pitchFamily="34" charset="0"/>
                <a:cs typeface="Arial" pitchFamily="34" charset="0"/>
              </a:rPr>
              <a:t>OrderPizza.java</a:t>
            </a:r>
          </a:p>
          <a:p>
            <a:r>
              <a:rPr lang="zh-CN" altLang="en-US"/>
              <a:t>分析：修改代码很正常，但是如果我们在其它的地方也有类似的创建</a:t>
            </a:r>
            <a:r>
              <a:rPr lang="en-US" altLang="zh-CN"/>
              <a:t>Pizza</a:t>
            </a:r>
            <a:r>
              <a:rPr lang="zh-CN" altLang="en-US"/>
              <a:t>的代码，就意味着，也需要修改。</a:t>
            </a:r>
            <a:endParaRPr lang="en-US" altLang="zh-CN"/>
          </a:p>
          <a:p>
            <a:r>
              <a:rPr lang="zh-CN" altLang="en-US"/>
              <a:t>思路：如果把创建</a:t>
            </a:r>
            <a:r>
              <a:rPr lang="en-US" altLang="zh-CN"/>
              <a:t>Pizza</a:t>
            </a:r>
            <a:r>
              <a:rPr lang="zh-CN" altLang="en-US"/>
              <a:t>对象封装到一个类中，这样我们有新的</a:t>
            </a:r>
            <a:r>
              <a:rPr lang="en-US" altLang="zh-CN"/>
              <a:t>Pizza</a:t>
            </a:r>
            <a:r>
              <a:rPr lang="zh-CN" altLang="en-US"/>
              <a:t>种类时，只需要修改该类就可，其它有创建到</a:t>
            </a:r>
            <a:endParaRPr lang="en-US" altLang="zh-CN"/>
          </a:p>
          <a:p>
            <a:r>
              <a:rPr lang="en-US" altLang="zh-CN"/>
              <a:t>Pizza</a:t>
            </a:r>
            <a:r>
              <a:rPr lang="zh-CN" altLang="en-US"/>
              <a:t>对象的代码就不需要修改了</a:t>
            </a:r>
            <a:r>
              <a:rPr lang="en-US" altLang="zh-CN"/>
              <a:t>.</a:t>
            </a:r>
            <a:endParaRPr lang="zh-CN" altLang="en-US"/>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79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342900" indent="-342900">
              <a:buFontTx/>
              <a:buAutoNum type="arabicParenR"/>
              <a:defRPr/>
            </a:pPr>
            <a:r>
              <a:rPr lang="zh-CN" altLang="en-US" b="1">
                <a:solidFill>
                  <a:srgbClr val="EA0000"/>
                </a:solidFill>
                <a:latin typeface="+mn-ea"/>
                <a:cs typeface="Times New Roman" panose="02020603050405020304" pitchFamily="18" charset="0"/>
              </a:rPr>
              <a:t>饿汉式</a:t>
            </a:r>
            <a:r>
              <a:rPr lang="en-US" altLang="zh-CN" b="1">
                <a:solidFill>
                  <a:srgbClr val="EA0000"/>
                </a:solidFill>
                <a:latin typeface="+mn-ea"/>
                <a:cs typeface="Times New Roman" panose="02020603050405020304" pitchFamily="18" charset="0"/>
              </a:rPr>
              <a:t>(</a:t>
            </a:r>
            <a:r>
              <a:rPr lang="zh-CN" altLang="en-US" b="1">
                <a:solidFill>
                  <a:srgbClr val="EA0000"/>
                </a:solidFill>
              </a:rPr>
              <a:t>静态常量</a:t>
            </a:r>
            <a:r>
              <a:rPr lang="en-US" altLang="zh-CN" b="1">
                <a:solidFill>
                  <a:srgbClr val="EA0000"/>
                </a:solidFill>
                <a:latin typeface="+mn-ea"/>
                <a:cs typeface="Times New Roman" panose="02020603050405020304" pitchFamily="18" charset="0"/>
              </a:rPr>
              <a:t>)</a:t>
            </a:r>
          </a:p>
          <a:p>
            <a:pPr marL="342900" indent="-342900">
              <a:buFontTx/>
              <a:buAutoNum type="arabicParenR"/>
              <a:defRPr/>
            </a:pPr>
            <a:r>
              <a:rPr lang="zh-CN" altLang="en-US" b="1">
                <a:solidFill>
                  <a:srgbClr val="EA0000"/>
                </a:solidFill>
                <a:latin typeface="+mn-ea"/>
                <a:cs typeface="Times New Roman" panose="02020603050405020304" pitchFamily="18" charset="0"/>
              </a:rPr>
              <a:t>饿汉式（静态代码块）</a:t>
            </a:r>
            <a:endParaRPr lang="en-US" altLang="zh-CN" b="1">
              <a:solidFill>
                <a:srgbClr val="EA0000"/>
              </a:solidFill>
              <a:latin typeface="+mn-ea"/>
              <a:cs typeface="Times New Roman" panose="02020603050405020304" pitchFamily="18" charset="0"/>
            </a:endParaRPr>
          </a:p>
          <a:p>
            <a:pPr marL="342900" indent="-342900">
              <a:buFontTx/>
              <a:buAutoNum type="arabicParenR"/>
              <a:defRPr/>
            </a:pPr>
            <a:r>
              <a:rPr lang="zh-CN" altLang="en-US">
                <a:latin typeface="+mn-ea"/>
                <a:cs typeface="Times New Roman" panose="02020603050405020304" pitchFamily="18" charset="0"/>
              </a:rPr>
              <a:t>懒汉式</a:t>
            </a:r>
            <a:r>
              <a:rPr lang="en-US" altLang="zh-CN">
                <a:latin typeface="+mn-ea"/>
                <a:cs typeface="Times New Roman" panose="02020603050405020304" pitchFamily="18" charset="0"/>
              </a:rPr>
              <a:t>(</a:t>
            </a:r>
            <a:r>
              <a:rPr lang="zh-CN" altLang="en-US">
                <a:latin typeface="+mn-ea"/>
                <a:cs typeface="Times New Roman" panose="02020603050405020304" pitchFamily="18" charset="0"/>
              </a:rPr>
              <a:t>线程不安全</a:t>
            </a:r>
            <a:r>
              <a:rPr lang="en-US" altLang="zh-CN">
                <a:latin typeface="+mn-ea"/>
                <a:cs typeface="Times New Roman" panose="02020603050405020304" pitchFamily="18" charset="0"/>
              </a:rPr>
              <a:t>)</a:t>
            </a:r>
          </a:p>
          <a:p>
            <a:pPr marL="342900" indent="-342900">
              <a:buFontTx/>
              <a:buAutoNum type="arabicParenR"/>
              <a:defRPr/>
            </a:pPr>
            <a:r>
              <a:rPr lang="zh-CN" altLang="en-US">
                <a:latin typeface="+mn-ea"/>
                <a:cs typeface="Times New Roman" panose="02020603050405020304" pitchFamily="18" charset="0"/>
              </a:rPr>
              <a:t>懒汉式</a:t>
            </a:r>
            <a:r>
              <a:rPr lang="en-US" altLang="zh-CN">
                <a:latin typeface="+mn-ea"/>
                <a:cs typeface="Times New Roman" panose="02020603050405020304" pitchFamily="18" charset="0"/>
              </a:rPr>
              <a:t>(</a:t>
            </a:r>
            <a:r>
              <a:rPr lang="zh-CN" altLang="en-US">
                <a:latin typeface="+mn-ea"/>
                <a:cs typeface="Times New Roman" panose="02020603050405020304" pitchFamily="18" charset="0"/>
              </a:rPr>
              <a:t>线程安全，同步方法</a:t>
            </a:r>
            <a:r>
              <a:rPr lang="en-US" altLang="zh-CN">
                <a:latin typeface="+mn-ea"/>
                <a:cs typeface="Times New Roman" panose="02020603050405020304" pitchFamily="18" charset="0"/>
              </a:rPr>
              <a:t>)</a:t>
            </a:r>
          </a:p>
          <a:p>
            <a:pPr marL="342900" indent="-342900">
              <a:buFontTx/>
              <a:buAutoNum type="arabicParenR"/>
              <a:defRPr/>
            </a:pPr>
            <a:r>
              <a:rPr lang="zh-CN" altLang="en-US">
                <a:latin typeface="+mn-ea"/>
                <a:cs typeface="Times New Roman" panose="02020603050405020304" pitchFamily="18" charset="0"/>
              </a:rPr>
              <a:t>懒汉式</a:t>
            </a:r>
            <a:r>
              <a:rPr lang="en-US" altLang="zh-CN">
                <a:latin typeface="+mn-ea"/>
                <a:cs typeface="Times New Roman" panose="02020603050405020304" pitchFamily="18" charset="0"/>
              </a:rPr>
              <a:t>(</a:t>
            </a:r>
            <a:r>
              <a:rPr lang="zh-CN" altLang="en-US">
                <a:latin typeface="+mn-ea"/>
                <a:cs typeface="Times New Roman" panose="02020603050405020304" pitchFamily="18" charset="0"/>
              </a:rPr>
              <a:t>线程安全，同步代码块</a:t>
            </a:r>
            <a:r>
              <a:rPr lang="en-US" altLang="zh-CN">
                <a:latin typeface="+mn-ea"/>
                <a:cs typeface="Times New Roman" panose="02020603050405020304" pitchFamily="18" charset="0"/>
              </a:rPr>
              <a:t>)</a:t>
            </a:r>
          </a:p>
          <a:p>
            <a:pPr marL="342900" indent="-342900">
              <a:buFontTx/>
              <a:buAutoNum type="arabicParenR"/>
              <a:defRPr/>
            </a:pPr>
            <a:r>
              <a:rPr lang="zh-CN" altLang="en-US" b="1">
                <a:solidFill>
                  <a:srgbClr val="EA0000"/>
                </a:solidFill>
                <a:latin typeface="+mn-ea"/>
                <a:cs typeface="Times New Roman" panose="02020603050405020304" pitchFamily="18" charset="0"/>
              </a:rPr>
              <a:t>双重检查</a:t>
            </a:r>
            <a:endParaRPr lang="en-US" altLang="zh-CN" b="1">
              <a:solidFill>
                <a:srgbClr val="EA0000"/>
              </a:solidFill>
              <a:latin typeface="+mn-ea"/>
              <a:cs typeface="Times New Roman" panose="02020603050405020304" pitchFamily="18" charset="0"/>
            </a:endParaRPr>
          </a:p>
          <a:p>
            <a:pPr marL="342900" indent="-342900">
              <a:buFontTx/>
              <a:buAutoNum type="arabicParenR"/>
              <a:defRPr/>
            </a:pPr>
            <a:r>
              <a:rPr lang="zh-CN" altLang="en-US" b="1">
                <a:solidFill>
                  <a:srgbClr val="EA0000"/>
                </a:solidFill>
                <a:latin typeface="+mn-ea"/>
                <a:cs typeface="Times New Roman" panose="02020603050405020304" pitchFamily="18" charset="0"/>
              </a:rPr>
              <a:t>静态内部类</a:t>
            </a:r>
            <a:endParaRPr lang="en-US" altLang="zh-CN" b="1">
              <a:solidFill>
                <a:srgbClr val="EA0000"/>
              </a:solidFill>
              <a:latin typeface="+mn-ea"/>
              <a:cs typeface="Times New Roman" panose="02020603050405020304" pitchFamily="18" charset="0"/>
            </a:endParaRPr>
          </a:p>
          <a:p>
            <a:pPr marL="342900" indent="-342900">
              <a:buAutoNum type="arabicParenR"/>
              <a:defRPr/>
            </a:pPr>
            <a:r>
              <a:rPr lang="zh-CN" altLang="en-US" b="1">
                <a:solidFill>
                  <a:srgbClr val="EA0000"/>
                </a:solidFill>
                <a:latin typeface="+mn-ea"/>
                <a:cs typeface="Times New Roman" panose="02020603050405020304" pitchFamily="18" charset="0"/>
              </a:rPr>
              <a:t>枚举</a:t>
            </a:r>
            <a:endParaRPr lang="en-US" altLang="zh-CN" b="1">
              <a:solidFill>
                <a:srgbClr val="EA0000"/>
              </a:solidFill>
              <a:latin typeface="+mn-ea"/>
              <a:cs typeface="Times New Roman" panose="02020603050405020304" pitchFamily="18" charset="0"/>
            </a:endParaRPr>
          </a:p>
          <a:p>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80</a:t>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normAutofit fontScale="25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a:t>//</a:t>
            </a:r>
            <a:r>
              <a:rPr lang="zh-CN" altLang="en-US"/>
              <a:t>代码如下</a:t>
            </a:r>
            <a:r>
              <a:rPr lang="en-US" altLang="zh-CN"/>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p>
          <a:p>
            <a:r>
              <a:rPr lang="en-US" altLang="zh-CN" sz="1200" b="1" kern="1200">
                <a:solidFill>
                  <a:schemeClr val="tx1"/>
                </a:solidFill>
                <a:latin typeface="+mn-lt"/>
                <a:ea typeface="+mn-ea"/>
                <a:cs typeface="+mn-cs"/>
              </a:rPr>
              <a:t>package com.atguigu.simplefactory.pizzastore.use;</a:t>
            </a:r>
          </a:p>
          <a:p>
            <a:endParaRPr lang="zh-CN" altLang="en-US" sz="1200" kern="1200">
              <a:solidFill>
                <a:schemeClr val="tx1"/>
              </a:solidFill>
              <a:latin typeface="+mn-lt"/>
              <a:ea typeface="+mn-ea"/>
              <a:cs typeface="+mn-cs"/>
            </a:endParaRPr>
          </a:p>
          <a:p>
            <a:r>
              <a:rPr lang="en-US" altLang="zh-CN" sz="1200" b="1" kern="1200">
                <a:solidFill>
                  <a:schemeClr val="tx1"/>
                </a:solidFill>
                <a:latin typeface="+mn-lt"/>
                <a:ea typeface="+mn-ea"/>
                <a:cs typeface="+mn-cs"/>
              </a:rPr>
              <a:t>import com.atguigu.simplefactory.pizzastore.pizza.CheesePizza;</a:t>
            </a:r>
          </a:p>
          <a:p>
            <a:r>
              <a:rPr lang="en-US" altLang="zh-CN" sz="1200" b="1" kern="1200">
                <a:solidFill>
                  <a:schemeClr val="tx1"/>
                </a:solidFill>
                <a:latin typeface="+mn-lt"/>
                <a:ea typeface="+mn-ea"/>
                <a:cs typeface="+mn-cs"/>
              </a:rPr>
              <a:t>import com.atguigu.simplefactory.pizzastore.pizza.GreekPizza;</a:t>
            </a:r>
          </a:p>
          <a:p>
            <a:r>
              <a:rPr lang="en-US" altLang="zh-CN" sz="1200" b="1" kern="1200">
                <a:solidFill>
                  <a:schemeClr val="tx1"/>
                </a:solidFill>
                <a:latin typeface="+mn-lt"/>
                <a:ea typeface="+mn-ea"/>
                <a:cs typeface="+mn-cs"/>
              </a:rPr>
              <a:t>import com.atguigu.simplefactory.pizzastore.pizza.PepperPizza;</a:t>
            </a:r>
          </a:p>
          <a:p>
            <a:r>
              <a:rPr lang="en-US" altLang="zh-CN" sz="1200" b="1" kern="1200">
                <a:solidFill>
                  <a:schemeClr val="tx1"/>
                </a:solidFill>
                <a:latin typeface="+mn-lt"/>
                <a:ea typeface="+mn-ea"/>
                <a:cs typeface="+mn-cs"/>
              </a:rPr>
              <a:t>import com.atguigu.simplefactory.pizzastore.pizza.Pizza;</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a:t>
            </a:r>
            <a:r>
              <a:rPr lang="zh-CN" altLang="en-US" sz="1200" kern="1200">
                <a:solidFill>
                  <a:schemeClr val="tx1"/>
                </a:solidFill>
                <a:latin typeface="+mn-lt"/>
                <a:ea typeface="+mn-ea"/>
                <a:cs typeface="+mn-cs"/>
              </a:rPr>
              <a:t>简单工厂类</a:t>
            </a:r>
          </a:p>
          <a:p>
            <a:r>
              <a:rPr lang="en-US" altLang="zh-CN" sz="1200" b="1" kern="1200">
                <a:solidFill>
                  <a:schemeClr val="tx1"/>
                </a:solidFill>
                <a:latin typeface="+mn-lt"/>
                <a:ea typeface="+mn-ea"/>
                <a:cs typeface="+mn-cs"/>
              </a:rPr>
              <a:t>public class SimplePizzaFactory {</a:t>
            </a:r>
          </a:p>
          <a:p>
            <a:r>
              <a:rPr lang="en-US" altLang="zh-CN" sz="1200" kern="1200">
                <a:solidFill>
                  <a:schemeClr val="tx1"/>
                </a:solidFill>
                <a:latin typeface="+mn-lt"/>
                <a:ea typeface="+mn-ea"/>
                <a:cs typeface="+mn-cs"/>
              </a:rPr>
              <a:t>//</a:t>
            </a:r>
            <a:r>
              <a:rPr lang="zh-CN" altLang="en-US" sz="1200" kern="1200">
                <a:solidFill>
                  <a:schemeClr val="tx1"/>
                </a:solidFill>
                <a:latin typeface="+mn-lt"/>
                <a:ea typeface="+mn-ea"/>
                <a:cs typeface="+mn-cs"/>
              </a:rPr>
              <a:t>就是把创建</a:t>
            </a:r>
            <a:r>
              <a:rPr lang="en-US" altLang="zh-CN" sz="1200" u="sng" kern="1200">
                <a:solidFill>
                  <a:schemeClr val="tx1"/>
                </a:solidFill>
                <a:latin typeface="+mn-lt"/>
                <a:ea typeface="+mn-ea"/>
                <a:cs typeface="+mn-cs"/>
              </a:rPr>
              <a:t>Pizza</a:t>
            </a:r>
            <a:r>
              <a:rPr lang="zh-CN" altLang="en-US" sz="1200" u="sng" kern="1200">
                <a:solidFill>
                  <a:schemeClr val="tx1"/>
                </a:solidFill>
                <a:latin typeface="+mn-lt"/>
                <a:ea typeface="+mn-ea"/>
                <a:cs typeface="+mn-cs"/>
              </a:rPr>
              <a:t>对象的代码抽取到</a:t>
            </a:r>
            <a:r>
              <a:rPr lang="en-US" altLang="zh-CN" sz="1200" u="sng" kern="1200">
                <a:solidFill>
                  <a:schemeClr val="tx1"/>
                </a:solidFill>
                <a:latin typeface="+mn-lt"/>
                <a:ea typeface="+mn-ea"/>
                <a:cs typeface="+mn-cs"/>
              </a:rPr>
              <a:t>createPizza</a:t>
            </a:r>
            <a:r>
              <a:rPr lang="zh-CN" altLang="en-US" sz="1200" u="sng" kern="1200">
                <a:solidFill>
                  <a:schemeClr val="tx1"/>
                </a:solidFill>
                <a:latin typeface="+mn-lt"/>
                <a:ea typeface="+mn-ea"/>
                <a:cs typeface="+mn-cs"/>
              </a:rPr>
              <a:t>方法。</a:t>
            </a:r>
          </a:p>
          <a:p>
            <a:r>
              <a:rPr lang="en-US" altLang="zh-CN" sz="1200" b="1" kern="1200">
                <a:solidFill>
                  <a:schemeClr val="tx1"/>
                </a:solidFill>
                <a:latin typeface="+mn-lt"/>
                <a:ea typeface="+mn-ea"/>
                <a:cs typeface="+mn-cs"/>
              </a:rPr>
              <a:t>public Pizza createPizza(String type) {</a:t>
            </a:r>
          </a:p>
          <a:p>
            <a:r>
              <a:rPr lang="en-US" altLang="zh-CN" sz="1200" kern="1200">
                <a:solidFill>
                  <a:schemeClr val="tx1"/>
                </a:solidFill>
                <a:latin typeface="+mn-lt"/>
                <a:ea typeface="+mn-ea"/>
                <a:cs typeface="+mn-cs"/>
              </a:rPr>
              <a:t>System.</a:t>
            </a:r>
            <a:r>
              <a:rPr lang="en-US" altLang="zh-CN" sz="1200" b="1" i="1" kern="1200">
                <a:solidFill>
                  <a:schemeClr val="tx1"/>
                </a:solidFill>
                <a:latin typeface="+mn-lt"/>
                <a:ea typeface="+mn-ea"/>
                <a:cs typeface="+mn-cs"/>
              </a:rPr>
              <a:t>out.println("</a:t>
            </a:r>
            <a:r>
              <a:rPr lang="zh-CN" altLang="en-US" sz="1200" b="1" i="1" kern="1200">
                <a:solidFill>
                  <a:schemeClr val="tx1"/>
                </a:solidFill>
                <a:latin typeface="+mn-lt"/>
                <a:ea typeface="+mn-ea"/>
                <a:cs typeface="+mn-cs"/>
              </a:rPr>
              <a:t>使用简单工厂模式</a:t>
            </a:r>
            <a:r>
              <a:rPr lang="en-US" altLang="zh-CN" sz="1200" b="1" i="1" kern="1200">
                <a:solidFill>
                  <a:schemeClr val="tx1"/>
                </a:solidFill>
                <a:latin typeface="+mn-lt"/>
                <a:ea typeface="+mn-ea"/>
                <a:cs typeface="+mn-cs"/>
              </a:rPr>
              <a:t>~~");</a:t>
            </a:r>
          </a:p>
          <a:p>
            <a:r>
              <a:rPr lang="en-US" altLang="zh-CN" sz="1200" kern="1200">
                <a:solidFill>
                  <a:schemeClr val="tx1"/>
                </a:solidFill>
                <a:latin typeface="+mn-lt"/>
                <a:ea typeface="+mn-ea"/>
                <a:cs typeface="+mn-cs"/>
              </a:rPr>
              <a:t>Pizza pizza = </a:t>
            </a:r>
            <a:r>
              <a:rPr lang="en-US" altLang="zh-CN" sz="1200" b="1" kern="1200">
                <a:solidFill>
                  <a:schemeClr val="tx1"/>
                </a:solidFill>
                <a:latin typeface="+mn-lt"/>
                <a:ea typeface="+mn-ea"/>
                <a:cs typeface="+mn-cs"/>
              </a:rPr>
              <a:t>null;</a:t>
            </a:r>
          </a:p>
          <a:p>
            <a:endParaRPr lang="zh-CN" altLang="en-US" sz="1200" kern="1200">
              <a:solidFill>
                <a:schemeClr val="tx1"/>
              </a:solidFill>
              <a:latin typeface="+mn-lt"/>
              <a:ea typeface="+mn-ea"/>
              <a:cs typeface="+mn-cs"/>
            </a:endParaRPr>
          </a:p>
          <a:p>
            <a:r>
              <a:rPr lang="en-US" altLang="zh-CN" sz="1200" b="1" kern="1200">
                <a:solidFill>
                  <a:schemeClr val="tx1"/>
                </a:solidFill>
                <a:latin typeface="+mn-lt"/>
                <a:ea typeface="+mn-ea"/>
                <a:cs typeface="+mn-cs"/>
              </a:rPr>
              <a:t>if (type.equals("cheese")) {</a:t>
            </a:r>
          </a:p>
          <a:p>
            <a:r>
              <a:rPr lang="en-US" altLang="zh-CN" sz="1200" kern="1200">
                <a:solidFill>
                  <a:schemeClr val="tx1"/>
                </a:solidFill>
                <a:latin typeface="+mn-lt"/>
                <a:ea typeface="+mn-ea"/>
                <a:cs typeface="+mn-cs"/>
              </a:rPr>
              <a:t>pizza = </a:t>
            </a:r>
            <a:r>
              <a:rPr lang="en-US" altLang="zh-CN" sz="1200" b="1" kern="1200">
                <a:solidFill>
                  <a:schemeClr val="tx1"/>
                </a:solidFill>
                <a:latin typeface="+mn-lt"/>
                <a:ea typeface="+mn-ea"/>
                <a:cs typeface="+mn-cs"/>
              </a:rPr>
              <a:t>new CheesePizza();</a:t>
            </a:r>
          </a:p>
          <a:p>
            <a:r>
              <a:rPr lang="en-US" altLang="zh-CN" sz="1200" kern="1200">
                <a:solidFill>
                  <a:schemeClr val="tx1"/>
                </a:solidFill>
                <a:latin typeface="+mn-lt"/>
                <a:ea typeface="+mn-ea"/>
                <a:cs typeface="+mn-cs"/>
              </a:rPr>
              <a:t>} </a:t>
            </a:r>
            <a:r>
              <a:rPr lang="en-US" altLang="zh-CN" sz="1200" b="1" kern="1200">
                <a:solidFill>
                  <a:schemeClr val="tx1"/>
                </a:solidFill>
                <a:latin typeface="+mn-lt"/>
                <a:ea typeface="+mn-ea"/>
                <a:cs typeface="+mn-cs"/>
              </a:rPr>
              <a:t>else if (type.equals("greek")) {</a:t>
            </a:r>
          </a:p>
          <a:p>
            <a:r>
              <a:rPr lang="en-US" altLang="zh-CN" sz="1200" kern="1200">
                <a:solidFill>
                  <a:schemeClr val="tx1"/>
                </a:solidFill>
                <a:latin typeface="+mn-lt"/>
                <a:ea typeface="+mn-ea"/>
                <a:cs typeface="+mn-cs"/>
              </a:rPr>
              <a:t>pizza = </a:t>
            </a:r>
            <a:r>
              <a:rPr lang="en-US" altLang="zh-CN" sz="1200" b="1" kern="1200">
                <a:solidFill>
                  <a:schemeClr val="tx1"/>
                </a:solidFill>
                <a:latin typeface="+mn-lt"/>
                <a:ea typeface="+mn-ea"/>
                <a:cs typeface="+mn-cs"/>
              </a:rPr>
              <a:t>new GreekPizza();</a:t>
            </a:r>
          </a:p>
          <a:p>
            <a:r>
              <a:rPr lang="en-US" altLang="zh-CN" sz="1200" kern="1200">
                <a:solidFill>
                  <a:schemeClr val="tx1"/>
                </a:solidFill>
                <a:latin typeface="+mn-lt"/>
                <a:ea typeface="+mn-ea"/>
                <a:cs typeface="+mn-cs"/>
              </a:rPr>
              <a:t>} </a:t>
            </a:r>
            <a:r>
              <a:rPr lang="en-US" altLang="zh-CN" sz="1200" b="1" kern="1200">
                <a:solidFill>
                  <a:schemeClr val="tx1"/>
                </a:solidFill>
                <a:latin typeface="+mn-lt"/>
                <a:ea typeface="+mn-ea"/>
                <a:cs typeface="+mn-cs"/>
              </a:rPr>
              <a:t>else if (type.equals("pepper")) {</a:t>
            </a:r>
          </a:p>
          <a:p>
            <a:r>
              <a:rPr lang="en-US" altLang="zh-CN" sz="1200" kern="1200">
                <a:solidFill>
                  <a:schemeClr val="tx1"/>
                </a:solidFill>
                <a:latin typeface="+mn-lt"/>
                <a:ea typeface="+mn-ea"/>
                <a:cs typeface="+mn-cs"/>
              </a:rPr>
              <a:t>pizza = </a:t>
            </a:r>
            <a:r>
              <a:rPr lang="en-US" altLang="zh-CN" sz="1200" b="1" kern="1200">
                <a:solidFill>
                  <a:schemeClr val="tx1"/>
                </a:solidFill>
                <a:latin typeface="+mn-lt"/>
                <a:ea typeface="+mn-ea"/>
                <a:cs typeface="+mn-cs"/>
              </a:rPr>
              <a:t>new PepperPizza();</a:t>
            </a:r>
          </a:p>
          <a:p>
            <a:r>
              <a:rPr lang="en-US" altLang="zh-CN" sz="1200" kern="1200">
                <a:solidFill>
                  <a:schemeClr val="tx1"/>
                </a:solidFill>
                <a:latin typeface="+mn-lt"/>
                <a:ea typeface="+mn-ea"/>
                <a:cs typeface="+mn-cs"/>
              </a:rPr>
              <a:t>}</a:t>
            </a:r>
          </a:p>
          <a:p>
            <a:r>
              <a:rPr lang="en-US" altLang="zh-CN" sz="1200" b="1" kern="1200">
                <a:solidFill>
                  <a:schemeClr val="tx1"/>
                </a:solidFill>
                <a:latin typeface="+mn-lt"/>
                <a:ea typeface="+mn-ea"/>
                <a:cs typeface="+mn-cs"/>
              </a:rPr>
              <a:t>return pizza;</a:t>
            </a:r>
          </a:p>
          <a:p>
            <a:r>
              <a:rPr lang="en-US" altLang="zh-CN" sz="1200" kern="1200">
                <a:solidFill>
                  <a:schemeClr val="tx1"/>
                </a:solidFill>
                <a:latin typeface="+mn-lt"/>
                <a:ea typeface="+mn-ea"/>
                <a:cs typeface="+mn-cs"/>
              </a:rPr>
              <a:t>}</a:t>
            </a:r>
          </a:p>
          <a:p>
            <a:r>
              <a:rPr lang="en-US" altLang="zh-CN" sz="1200" kern="120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t>//OrderPizza.java</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p>
          <a:p>
            <a:r>
              <a:rPr lang="en-US" altLang="zh-CN" sz="1200" b="1" kern="1200">
                <a:solidFill>
                  <a:schemeClr val="tx1"/>
                </a:solidFill>
                <a:latin typeface="+mn-lt"/>
                <a:ea typeface="+mn-ea"/>
                <a:cs typeface="+mn-cs"/>
              </a:rPr>
              <a:t>package com.atguigu.simplefactory.pizzastore.use;</a:t>
            </a:r>
          </a:p>
          <a:p>
            <a:endParaRPr lang="zh-CN" altLang="en-US" sz="1200" kern="1200">
              <a:solidFill>
                <a:schemeClr val="tx1"/>
              </a:solidFill>
              <a:latin typeface="+mn-lt"/>
              <a:ea typeface="+mn-ea"/>
              <a:cs typeface="+mn-cs"/>
            </a:endParaRPr>
          </a:p>
          <a:p>
            <a:r>
              <a:rPr lang="en-US" altLang="zh-CN" sz="1200" b="1" kern="1200">
                <a:solidFill>
                  <a:schemeClr val="tx1"/>
                </a:solidFill>
                <a:latin typeface="+mn-lt"/>
                <a:ea typeface="+mn-ea"/>
                <a:cs typeface="+mn-cs"/>
              </a:rPr>
              <a:t>import java.io.BufferedReader;</a:t>
            </a:r>
          </a:p>
          <a:p>
            <a:r>
              <a:rPr lang="en-US" altLang="zh-CN" sz="1200" b="1" kern="1200">
                <a:solidFill>
                  <a:schemeClr val="tx1"/>
                </a:solidFill>
                <a:latin typeface="+mn-lt"/>
                <a:ea typeface="+mn-ea"/>
                <a:cs typeface="+mn-cs"/>
              </a:rPr>
              <a:t>import java.io.IOException;</a:t>
            </a:r>
          </a:p>
          <a:p>
            <a:r>
              <a:rPr lang="en-US" altLang="zh-CN" sz="1200" b="1" kern="1200">
                <a:solidFill>
                  <a:schemeClr val="tx1"/>
                </a:solidFill>
                <a:latin typeface="+mn-lt"/>
                <a:ea typeface="+mn-ea"/>
                <a:cs typeface="+mn-cs"/>
              </a:rPr>
              <a:t>import java.io.InputStreamReader;</a:t>
            </a:r>
          </a:p>
          <a:p>
            <a:endParaRPr lang="zh-CN" altLang="en-US" sz="1200" kern="1200">
              <a:solidFill>
                <a:schemeClr val="tx1"/>
              </a:solidFill>
              <a:latin typeface="+mn-lt"/>
              <a:ea typeface="+mn-ea"/>
              <a:cs typeface="+mn-cs"/>
            </a:endParaRPr>
          </a:p>
          <a:p>
            <a:r>
              <a:rPr lang="en-US" altLang="zh-CN" sz="1200" b="1" kern="1200">
                <a:solidFill>
                  <a:schemeClr val="tx1"/>
                </a:solidFill>
                <a:latin typeface="+mn-lt"/>
                <a:ea typeface="+mn-ea"/>
                <a:cs typeface="+mn-cs"/>
              </a:rPr>
              <a:t>import </a:t>
            </a:r>
            <a:r>
              <a:rPr lang="en-US" altLang="zh-CN" sz="1200" b="1" u="sng" kern="1200">
                <a:solidFill>
                  <a:schemeClr val="tx1"/>
                </a:solidFill>
                <a:latin typeface="+mn-lt"/>
                <a:ea typeface="+mn-ea"/>
                <a:cs typeface="+mn-cs"/>
              </a:rPr>
              <a:t>com.atguigu.simplefactory.pizzastore.pizza.CheesePizza;</a:t>
            </a:r>
          </a:p>
          <a:p>
            <a:r>
              <a:rPr lang="en-US" altLang="zh-CN" sz="1200" b="1" kern="1200">
                <a:solidFill>
                  <a:schemeClr val="tx1"/>
                </a:solidFill>
                <a:latin typeface="+mn-lt"/>
                <a:ea typeface="+mn-ea"/>
                <a:cs typeface="+mn-cs"/>
              </a:rPr>
              <a:t>import </a:t>
            </a:r>
            <a:r>
              <a:rPr lang="en-US" altLang="zh-CN" sz="1200" b="1" u="sng" kern="1200">
                <a:solidFill>
                  <a:schemeClr val="tx1"/>
                </a:solidFill>
                <a:latin typeface="+mn-lt"/>
                <a:ea typeface="+mn-ea"/>
                <a:cs typeface="+mn-cs"/>
              </a:rPr>
              <a:t>com.atguigu.simplefactory.pizzastore.pizza.GreekPizza;</a:t>
            </a:r>
          </a:p>
          <a:p>
            <a:r>
              <a:rPr lang="en-US" altLang="zh-CN" sz="1200" b="1" kern="1200">
                <a:solidFill>
                  <a:schemeClr val="tx1"/>
                </a:solidFill>
                <a:latin typeface="+mn-lt"/>
                <a:ea typeface="+mn-ea"/>
                <a:cs typeface="+mn-cs"/>
              </a:rPr>
              <a:t>import </a:t>
            </a:r>
            <a:r>
              <a:rPr lang="en-US" altLang="zh-CN" sz="1200" b="1" u="sng" kern="1200">
                <a:solidFill>
                  <a:schemeClr val="tx1"/>
                </a:solidFill>
                <a:latin typeface="+mn-lt"/>
                <a:ea typeface="+mn-ea"/>
                <a:cs typeface="+mn-cs"/>
              </a:rPr>
              <a:t>com.atguigu.simplefactory.pizzastore.pizza.PepperPizza;</a:t>
            </a:r>
          </a:p>
          <a:p>
            <a:r>
              <a:rPr lang="en-US" altLang="zh-CN" sz="1200" b="1" kern="1200">
                <a:solidFill>
                  <a:schemeClr val="tx1"/>
                </a:solidFill>
                <a:latin typeface="+mn-lt"/>
                <a:ea typeface="+mn-ea"/>
                <a:cs typeface="+mn-cs"/>
              </a:rPr>
              <a:t>import com.atguigu.simplefactory.pizzastore.pizza.Pizza;</a:t>
            </a:r>
          </a:p>
          <a:p>
            <a:endParaRPr lang="zh-CN" altLang="en-US" sz="1200" kern="1200">
              <a:solidFill>
                <a:schemeClr val="tx1"/>
              </a:solidFill>
              <a:latin typeface="+mn-lt"/>
              <a:ea typeface="+mn-ea"/>
              <a:cs typeface="+mn-cs"/>
            </a:endParaRPr>
          </a:p>
          <a:p>
            <a:r>
              <a:rPr lang="en-US" altLang="zh-CN" sz="1200" b="1" kern="1200">
                <a:solidFill>
                  <a:schemeClr val="tx1"/>
                </a:solidFill>
                <a:latin typeface="+mn-lt"/>
                <a:ea typeface="+mn-ea"/>
                <a:cs typeface="+mn-cs"/>
              </a:rPr>
              <a:t>public class OrderPizza {</a:t>
            </a:r>
          </a:p>
          <a:p>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构造器</a:t>
            </a:r>
          </a:p>
          <a:p>
            <a:r>
              <a:rPr lang="en-US" altLang="zh-CN" sz="1200" kern="1200">
                <a:solidFill>
                  <a:schemeClr val="tx1"/>
                </a:solidFill>
                <a:latin typeface="+mn-lt"/>
                <a:ea typeface="+mn-ea"/>
                <a:cs typeface="+mn-cs"/>
              </a:rPr>
              <a:t>/*</a:t>
            </a:r>
          </a:p>
          <a:p>
            <a:r>
              <a:rPr lang="en-US" altLang="zh-CN" sz="1200" kern="1200">
                <a:solidFill>
                  <a:schemeClr val="tx1"/>
                </a:solidFill>
                <a:latin typeface="+mn-lt"/>
                <a:ea typeface="+mn-ea"/>
                <a:cs typeface="+mn-cs"/>
              </a:rPr>
              <a:t>public OrderPizza() {</a:t>
            </a:r>
          </a:p>
          <a:p>
            <a:r>
              <a:rPr lang="en-US" altLang="zh-CN" sz="1200" u="sng" kern="1200">
                <a:solidFill>
                  <a:schemeClr val="tx1"/>
                </a:solidFill>
                <a:latin typeface="+mn-lt"/>
                <a:ea typeface="+mn-ea"/>
                <a:cs typeface="+mn-cs"/>
              </a:rPr>
              <a:t>Pizza pizza = null;</a:t>
            </a:r>
          </a:p>
          <a:p>
            <a:r>
              <a:rPr lang="en-US" altLang="zh-CN" sz="1200" kern="1200">
                <a:solidFill>
                  <a:schemeClr val="tx1"/>
                </a:solidFill>
                <a:latin typeface="+mn-lt"/>
                <a:ea typeface="+mn-ea"/>
                <a:cs typeface="+mn-cs"/>
              </a:rPr>
              <a:t>String </a:t>
            </a:r>
            <a:r>
              <a:rPr lang="en-US" altLang="zh-CN" sz="1200" u="sng" kern="1200">
                <a:solidFill>
                  <a:schemeClr val="tx1"/>
                </a:solidFill>
                <a:latin typeface="+mn-lt"/>
                <a:ea typeface="+mn-ea"/>
                <a:cs typeface="+mn-cs"/>
              </a:rPr>
              <a:t>ordertype;</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do {</a:t>
            </a:r>
          </a:p>
          <a:p>
            <a:r>
              <a:rPr lang="en-US" altLang="zh-CN" sz="1200" u="sng" kern="1200">
                <a:solidFill>
                  <a:schemeClr val="tx1"/>
                </a:solidFill>
                <a:latin typeface="+mn-lt"/>
                <a:ea typeface="+mn-ea"/>
                <a:cs typeface="+mn-cs"/>
              </a:rPr>
              <a:t>ordertype = gettype();</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if (ordertype.equals("</a:t>
            </a:r>
            <a:r>
              <a:rPr lang="en-US" altLang="zh-CN" sz="1200" u="sng" kern="1200">
                <a:solidFill>
                  <a:schemeClr val="tx1"/>
                </a:solidFill>
                <a:latin typeface="+mn-lt"/>
                <a:ea typeface="+mn-ea"/>
                <a:cs typeface="+mn-cs"/>
              </a:rPr>
              <a:t>greek")) {</a:t>
            </a:r>
          </a:p>
          <a:p>
            <a:r>
              <a:rPr lang="en-US" altLang="zh-CN" sz="1200" u="sng" kern="1200">
                <a:solidFill>
                  <a:schemeClr val="tx1"/>
                </a:solidFill>
                <a:latin typeface="+mn-lt"/>
                <a:ea typeface="+mn-ea"/>
                <a:cs typeface="+mn-cs"/>
              </a:rPr>
              <a:t>pizza = new GreekPizza();</a:t>
            </a:r>
          </a:p>
          <a:p>
            <a:r>
              <a:rPr lang="en-US" altLang="zh-CN" sz="1200" kern="1200">
                <a:solidFill>
                  <a:schemeClr val="tx1"/>
                </a:solidFill>
                <a:latin typeface="+mn-lt"/>
                <a:ea typeface="+mn-ea"/>
                <a:cs typeface="+mn-cs"/>
              </a:rPr>
              <a:t>} else if (ordertype.equals("pepper")) {</a:t>
            </a:r>
          </a:p>
          <a:p>
            <a:r>
              <a:rPr lang="en-US" altLang="zh-CN" sz="1200" u="sng" kern="1200">
                <a:solidFill>
                  <a:schemeClr val="tx1"/>
                </a:solidFill>
                <a:latin typeface="+mn-lt"/>
                <a:ea typeface="+mn-ea"/>
                <a:cs typeface="+mn-cs"/>
              </a:rPr>
              <a:t>pizza = new PepperPizza();</a:t>
            </a:r>
          </a:p>
          <a:p>
            <a:r>
              <a:rPr lang="en-US" altLang="zh-CN" sz="1200" kern="1200">
                <a:solidFill>
                  <a:schemeClr val="tx1"/>
                </a:solidFill>
                <a:latin typeface="+mn-lt"/>
                <a:ea typeface="+mn-ea"/>
                <a:cs typeface="+mn-cs"/>
              </a:rPr>
              <a:t>} else if (ordertype.equals("cheese")) {</a:t>
            </a:r>
          </a:p>
          <a:p>
            <a:r>
              <a:rPr lang="en-US" altLang="zh-CN" sz="1200" u="sng" kern="1200">
                <a:solidFill>
                  <a:schemeClr val="tx1"/>
                </a:solidFill>
                <a:latin typeface="+mn-lt"/>
                <a:ea typeface="+mn-ea"/>
                <a:cs typeface="+mn-cs"/>
              </a:rPr>
              <a:t>pizza = new CheesePizza();</a:t>
            </a:r>
          </a:p>
          <a:p>
            <a:r>
              <a:rPr lang="en-US" altLang="zh-CN" sz="1200" kern="1200">
                <a:solidFill>
                  <a:schemeClr val="tx1"/>
                </a:solidFill>
                <a:latin typeface="+mn-lt"/>
                <a:ea typeface="+mn-ea"/>
                <a:cs typeface="+mn-cs"/>
              </a:rPr>
              <a:t>} else {</a:t>
            </a:r>
          </a:p>
          <a:p>
            <a:r>
              <a:rPr lang="en-US" altLang="zh-CN" sz="1200" kern="1200">
                <a:solidFill>
                  <a:schemeClr val="tx1"/>
                </a:solidFill>
                <a:latin typeface="+mn-lt"/>
                <a:ea typeface="+mn-ea"/>
                <a:cs typeface="+mn-cs"/>
              </a:rPr>
              <a:t>break;</a:t>
            </a:r>
          </a:p>
          <a:p>
            <a:r>
              <a:rPr lang="en-US" altLang="zh-CN" sz="1200" kern="1200">
                <a:solidFill>
                  <a:schemeClr val="tx1"/>
                </a:solidFill>
                <a:latin typeface="+mn-lt"/>
                <a:ea typeface="+mn-ea"/>
                <a:cs typeface="+mn-cs"/>
              </a:rPr>
              <a:t>}</a:t>
            </a:r>
          </a:p>
          <a:p>
            <a:r>
              <a:rPr lang="en-US" altLang="zh-CN" sz="1200" kern="1200">
                <a:solidFill>
                  <a:schemeClr val="tx1"/>
                </a:solidFill>
                <a:latin typeface="+mn-lt"/>
                <a:ea typeface="+mn-ea"/>
                <a:cs typeface="+mn-cs"/>
              </a:rPr>
              <a:t>pizza.prepare();</a:t>
            </a:r>
          </a:p>
          <a:p>
            <a:r>
              <a:rPr lang="en-US" altLang="zh-CN" sz="1200" kern="1200">
                <a:solidFill>
                  <a:schemeClr val="tx1"/>
                </a:solidFill>
                <a:latin typeface="+mn-lt"/>
                <a:ea typeface="+mn-ea"/>
                <a:cs typeface="+mn-cs"/>
              </a:rPr>
              <a:t>pizza.bake();</a:t>
            </a:r>
          </a:p>
          <a:p>
            <a:r>
              <a:rPr lang="en-US" altLang="zh-CN" sz="1200" kern="1200">
                <a:solidFill>
                  <a:schemeClr val="tx1"/>
                </a:solidFill>
                <a:latin typeface="+mn-lt"/>
                <a:ea typeface="+mn-ea"/>
                <a:cs typeface="+mn-cs"/>
              </a:rPr>
              <a:t>pizza.cut();</a:t>
            </a:r>
          </a:p>
          <a:p>
            <a:r>
              <a:rPr lang="en-US" altLang="zh-CN" sz="1200" kern="1200">
                <a:solidFill>
                  <a:schemeClr val="tx1"/>
                </a:solidFill>
                <a:latin typeface="+mn-lt"/>
                <a:ea typeface="+mn-ea"/>
                <a:cs typeface="+mn-cs"/>
              </a:rPr>
              <a:t>pizza.box();</a:t>
            </a:r>
          </a:p>
          <a:p>
            <a:r>
              <a:rPr lang="en-US" altLang="zh-CN" sz="1200" kern="1200">
                <a:solidFill>
                  <a:schemeClr val="tx1"/>
                </a:solidFill>
                <a:latin typeface="+mn-lt"/>
                <a:ea typeface="+mn-ea"/>
                <a:cs typeface="+mn-cs"/>
              </a:rPr>
              <a:t>} while (true);</a:t>
            </a:r>
          </a:p>
          <a:p>
            <a:r>
              <a:rPr lang="en-US" altLang="zh-CN" sz="1200" kern="1200">
                <a:solidFill>
                  <a:schemeClr val="tx1"/>
                </a:solidFill>
                <a:latin typeface="+mn-lt"/>
                <a:ea typeface="+mn-ea"/>
                <a:cs typeface="+mn-cs"/>
              </a:rPr>
              <a:t>} */</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a:t>
            </a:r>
            <a:r>
              <a:rPr lang="zh-CN" altLang="en-US" sz="1200" kern="1200">
                <a:solidFill>
                  <a:schemeClr val="tx1"/>
                </a:solidFill>
                <a:latin typeface="+mn-lt"/>
                <a:ea typeface="+mn-ea"/>
                <a:cs typeface="+mn-cs"/>
              </a:rPr>
              <a:t>定义一个简单工厂对象</a:t>
            </a:r>
          </a:p>
          <a:p>
            <a:r>
              <a:rPr lang="en-US" altLang="zh-CN" sz="1200" kern="1200">
                <a:solidFill>
                  <a:schemeClr val="tx1"/>
                </a:solidFill>
                <a:latin typeface="+mn-lt"/>
                <a:ea typeface="+mn-ea"/>
                <a:cs typeface="+mn-cs"/>
              </a:rPr>
              <a:t>SimplePizzaFactory simplePizzaFactory;</a:t>
            </a:r>
          </a:p>
          <a:p>
            <a:endParaRPr lang="zh-CN" altLang="en-US" sz="1200" kern="1200">
              <a:solidFill>
                <a:schemeClr val="tx1"/>
              </a:solidFill>
              <a:latin typeface="+mn-lt"/>
              <a:ea typeface="+mn-ea"/>
              <a:cs typeface="+mn-cs"/>
            </a:endParaRPr>
          </a:p>
          <a:p>
            <a:r>
              <a:rPr lang="en-US" altLang="zh-CN" sz="1200" b="1" kern="1200">
                <a:solidFill>
                  <a:schemeClr val="tx1"/>
                </a:solidFill>
                <a:latin typeface="+mn-lt"/>
                <a:ea typeface="+mn-ea"/>
                <a:cs typeface="+mn-cs"/>
              </a:rPr>
              <a:t>public OrderPizza(SimplePizzaFactory simplePizzaFactory) {</a:t>
            </a:r>
          </a:p>
          <a:p>
            <a:r>
              <a:rPr lang="en-US" altLang="zh-CN" sz="1200" kern="1200">
                <a:solidFill>
                  <a:schemeClr val="tx1"/>
                </a:solidFill>
                <a:latin typeface="+mn-lt"/>
                <a:ea typeface="+mn-ea"/>
                <a:cs typeface="+mn-cs"/>
              </a:rPr>
              <a:t>setFactory(simplePizzaFactory);</a:t>
            </a:r>
          </a:p>
          <a:p>
            <a:r>
              <a:rPr lang="en-US" altLang="zh-CN" sz="1200" kern="1200">
                <a:solidFill>
                  <a:schemeClr val="tx1"/>
                </a:solidFill>
                <a:latin typeface="+mn-lt"/>
                <a:ea typeface="+mn-ea"/>
                <a:cs typeface="+mn-cs"/>
              </a:rPr>
              <a:t>}</a:t>
            </a:r>
          </a:p>
          <a:p>
            <a:endParaRPr lang="zh-CN" altLang="en-US" sz="1200" kern="1200">
              <a:solidFill>
                <a:schemeClr val="tx1"/>
              </a:solidFill>
              <a:latin typeface="+mn-lt"/>
              <a:ea typeface="+mn-ea"/>
              <a:cs typeface="+mn-cs"/>
            </a:endParaRPr>
          </a:p>
          <a:p>
            <a:r>
              <a:rPr lang="en-US" altLang="zh-CN" sz="1200" b="1" kern="1200">
                <a:solidFill>
                  <a:schemeClr val="tx1"/>
                </a:solidFill>
                <a:latin typeface="+mn-lt"/>
                <a:ea typeface="+mn-ea"/>
                <a:cs typeface="+mn-cs"/>
              </a:rPr>
              <a:t>public void setFactory(SimplePizzaFactory simplePizzaFactory) {</a:t>
            </a:r>
          </a:p>
          <a:p>
            <a:r>
              <a:rPr lang="en-US" altLang="zh-CN" sz="1200" kern="1200">
                <a:solidFill>
                  <a:schemeClr val="tx1"/>
                </a:solidFill>
                <a:latin typeface="+mn-lt"/>
                <a:ea typeface="+mn-ea"/>
                <a:cs typeface="+mn-cs"/>
              </a:rPr>
              <a:t>Pizza pizza = </a:t>
            </a:r>
            <a:r>
              <a:rPr lang="en-US" altLang="zh-CN" sz="1200" b="1" kern="1200">
                <a:solidFill>
                  <a:schemeClr val="tx1"/>
                </a:solidFill>
                <a:latin typeface="+mn-lt"/>
                <a:ea typeface="+mn-ea"/>
                <a:cs typeface="+mn-cs"/>
              </a:rPr>
              <a:t>null;</a:t>
            </a:r>
          </a:p>
          <a:p>
            <a:r>
              <a:rPr lang="en-US" altLang="zh-CN" sz="1200" kern="1200">
                <a:solidFill>
                  <a:schemeClr val="tx1"/>
                </a:solidFill>
                <a:latin typeface="+mn-lt"/>
                <a:ea typeface="+mn-ea"/>
                <a:cs typeface="+mn-cs"/>
              </a:rPr>
              <a:t>String ordertype;</a:t>
            </a:r>
          </a:p>
          <a:p>
            <a:endParaRPr lang="zh-CN" altLang="en-US" sz="1200" kern="1200">
              <a:solidFill>
                <a:schemeClr val="tx1"/>
              </a:solidFill>
              <a:latin typeface="+mn-lt"/>
              <a:ea typeface="+mn-ea"/>
              <a:cs typeface="+mn-cs"/>
            </a:endParaRPr>
          </a:p>
          <a:p>
            <a:r>
              <a:rPr lang="en-US" altLang="zh-CN" sz="1200" b="1" kern="1200">
                <a:solidFill>
                  <a:schemeClr val="tx1"/>
                </a:solidFill>
                <a:latin typeface="+mn-lt"/>
                <a:ea typeface="+mn-ea"/>
                <a:cs typeface="+mn-cs"/>
              </a:rPr>
              <a:t>this.simplePizzaFactory = simplePizzaFactory;</a:t>
            </a:r>
          </a:p>
          <a:p>
            <a:endParaRPr lang="zh-CN" altLang="en-US" sz="1200" kern="1200">
              <a:solidFill>
                <a:schemeClr val="tx1"/>
              </a:solidFill>
              <a:latin typeface="+mn-lt"/>
              <a:ea typeface="+mn-ea"/>
              <a:cs typeface="+mn-cs"/>
            </a:endParaRPr>
          </a:p>
          <a:p>
            <a:r>
              <a:rPr lang="en-US" altLang="zh-CN" sz="1200" b="1" kern="1200">
                <a:solidFill>
                  <a:schemeClr val="tx1"/>
                </a:solidFill>
                <a:latin typeface="+mn-lt"/>
                <a:ea typeface="+mn-ea"/>
                <a:cs typeface="+mn-cs"/>
              </a:rPr>
              <a:t>do {</a:t>
            </a:r>
          </a:p>
          <a:p>
            <a:r>
              <a:rPr lang="en-US" altLang="zh-CN" sz="1200" kern="1200">
                <a:solidFill>
                  <a:schemeClr val="tx1"/>
                </a:solidFill>
                <a:latin typeface="+mn-lt"/>
                <a:ea typeface="+mn-ea"/>
                <a:cs typeface="+mn-cs"/>
              </a:rPr>
              <a:t>ordertype = gettype();</a:t>
            </a:r>
          </a:p>
          <a:p>
            <a:r>
              <a:rPr lang="en-US" altLang="zh-CN" sz="1200" kern="1200">
                <a:solidFill>
                  <a:schemeClr val="tx1"/>
                </a:solidFill>
                <a:latin typeface="+mn-lt"/>
                <a:ea typeface="+mn-ea"/>
                <a:cs typeface="+mn-cs"/>
              </a:rPr>
              <a:t>//</a:t>
            </a:r>
            <a:r>
              <a:rPr lang="zh-CN" altLang="en-US" sz="1200" kern="1200">
                <a:solidFill>
                  <a:schemeClr val="tx1"/>
                </a:solidFill>
                <a:latin typeface="+mn-lt"/>
                <a:ea typeface="+mn-ea"/>
                <a:cs typeface="+mn-cs"/>
              </a:rPr>
              <a:t>通过简单工厂对象，来获取一个披萨实例</a:t>
            </a:r>
          </a:p>
          <a:p>
            <a:r>
              <a:rPr lang="en-US" altLang="zh-CN" sz="1200" kern="1200">
                <a:solidFill>
                  <a:schemeClr val="tx1"/>
                </a:solidFill>
                <a:latin typeface="+mn-lt"/>
                <a:ea typeface="+mn-ea"/>
                <a:cs typeface="+mn-cs"/>
              </a:rPr>
              <a:t>pizza = simplePizzaFactory.createPizza(ordertype);</a:t>
            </a:r>
          </a:p>
          <a:p>
            <a:r>
              <a:rPr lang="en-US" altLang="zh-CN" sz="1200" b="1" kern="1200">
                <a:solidFill>
                  <a:schemeClr val="tx1"/>
                </a:solidFill>
                <a:latin typeface="+mn-lt"/>
                <a:ea typeface="+mn-ea"/>
                <a:cs typeface="+mn-cs"/>
              </a:rPr>
              <a:t>if (pizza != null) {</a:t>
            </a:r>
          </a:p>
          <a:p>
            <a:r>
              <a:rPr lang="en-US" altLang="zh-CN" sz="1200" kern="1200">
                <a:solidFill>
                  <a:schemeClr val="tx1"/>
                </a:solidFill>
                <a:latin typeface="+mn-lt"/>
                <a:ea typeface="+mn-ea"/>
                <a:cs typeface="+mn-cs"/>
              </a:rPr>
              <a:t>pizza.prepare();</a:t>
            </a:r>
          </a:p>
          <a:p>
            <a:r>
              <a:rPr lang="en-US" altLang="zh-CN" sz="1200" kern="1200">
                <a:solidFill>
                  <a:schemeClr val="tx1"/>
                </a:solidFill>
                <a:latin typeface="+mn-lt"/>
                <a:ea typeface="+mn-ea"/>
                <a:cs typeface="+mn-cs"/>
              </a:rPr>
              <a:t>pizza.bake();</a:t>
            </a:r>
          </a:p>
          <a:p>
            <a:r>
              <a:rPr lang="en-US" altLang="zh-CN" sz="1200" kern="1200">
                <a:solidFill>
                  <a:schemeClr val="tx1"/>
                </a:solidFill>
                <a:latin typeface="+mn-lt"/>
                <a:ea typeface="+mn-ea"/>
                <a:cs typeface="+mn-cs"/>
              </a:rPr>
              <a:t>pizza.cut();</a:t>
            </a:r>
          </a:p>
          <a:p>
            <a:r>
              <a:rPr lang="en-US" altLang="zh-CN" sz="1200" kern="1200">
                <a:solidFill>
                  <a:schemeClr val="tx1"/>
                </a:solidFill>
                <a:latin typeface="+mn-lt"/>
                <a:ea typeface="+mn-ea"/>
                <a:cs typeface="+mn-cs"/>
              </a:rPr>
              <a:t>pizza.box();</a:t>
            </a:r>
          </a:p>
          <a:p>
            <a:r>
              <a:rPr lang="en-US" altLang="zh-CN" sz="1200" kern="1200">
                <a:solidFill>
                  <a:schemeClr val="tx1"/>
                </a:solidFill>
                <a:latin typeface="+mn-lt"/>
                <a:ea typeface="+mn-ea"/>
                <a:cs typeface="+mn-cs"/>
              </a:rPr>
              <a:t>} </a:t>
            </a:r>
            <a:r>
              <a:rPr lang="en-US" altLang="zh-CN" sz="1200" b="1" kern="1200">
                <a:solidFill>
                  <a:schemeClr val="tx1"/>
                </a:solidFill>
                <a:latin typeface="+mn-lt"/>
                <a:ea typeface="+mn-ea"/>
                <a:cs typeface="+mn-cs"/>
              </a:rPr>
              <a:t>else {</a:t>
            </a:r>
          </a:p>
          <a:p>
            <a:r>
              <a:rPr lang="en-US" altLang="zh-CN" sz="1200" b="1" kern="1200">
                <a:solidFill>
                  <a:schemeClr val="tx1"/>
                </a:solidFill>
                <a:latin typeface="+mn-lt"/>
                <a:ea typeface="+mn-ea"/>
                <a:cs typeface="+mn-cs"/>
              </a:rPr>
              <a:t>break; //</a:t>
            </a:r>
            <a:r>
              <a:rPr lang="zh-CN" altLang="en-US" sz="1200" b="1" kern="1200">
                <a:solidFill>
                  <a:schemeClr val="tx1"/>
                </a:solidFill>
                <a:latin typeface="+mn-lt"/>
                <a:ea typeface="+mn-ea"/>
                <a:cs typeface="+mn-cs"/>
              </a:rPr>
              <a:t>如何没有创建成功，就退出</a:t>
            </a:r>
            <a:r>
              <a:rPr lang="en-US" altLang="zh-CN" sz="1200" b="1" kern="1200">
                <a:solidFill>
                  <a:schemeClr val="tx1"/>
                </a:solidFill>
                <a:latin typeface="+mn-lt"/>
                <a:ea typeface="+mn-ea"/>
                <a:cs typeface="+mn-cs"/>
              </a:rPr>
              <a:t>while</a:t>
            </a:r>
          </a:p>
          <a:p>
            <a:r>
              <a:rPr lang="en-US" altLang="zh-CN" sz="1200" kern="1200">
                <a:solidFill>
                  <a:schemeClr val="tx1"/>
                </a:solidFill>
                <a:latin typeface="+mn-lt"/>
                <a:ea typeface="+mn-ea"/>
                <a:cs typeface="+mn-cs"/>
              </a:rPr>
              <a:t>}</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 </a:t>
            </a:r>
            <a:r>
              <a:rPr lang="en-US" altLang="zh-CN" sz="1200" b="1" kern="1200">
                <a:solidFill>
                  <a:schemeClr val="tx1"/>
                </a:solidFill>
                <a:latin typeface="+mn-lt"/>
                <a:ea typeface="+mn-ea"/>
                <a:cs typeface="+mn-cs"/>
              </a:rPr>
              <a:t>while (true);</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a:t>
            </a:r>
          </a:p>
          <a:p>
            <a:r>
              <a:rPr lang="zh-CN" altLang="en-US" sz="1200" kern="1200">
                <a:solidFill>
                  <a:schemeClr val="tx1"/>
                </a:solidFill>
                <a:latin typeface="+mn-lt"/>
                <a:ea typeface="+mn-ea"/>
                <a:cs typeface="+mn-cs"/>
              </a:rPr>
              <a:t> * 输入</a:t>
            </a:r>
            <a:r>
              <a:rPr lang="en-US" altLang="zh-CN" sz="1200" u="sng" kern="1200">
                <a:solidFill>
                  <a:schemeClr val="tx1"/>
                </a:solidFill>
                <a:latin typeface="+mn-lt"/>
                <a:ea typeface="+mn-ea"/>
                <a:cs typeface="+mn-cs"/>
              </a:rPr>
              <a:t>Pizza</a:t>
            </a:r>
            <a:r>
              <a:rPr lang="zh-CN" altLang="en-US" sz="1200" u="sng" kern="1200">
                <a:solidFill>
                  <a:schemeClr val="tx1"/>
                </a:solidFill>
                <a:latin typeface="+mn-lt"/>
                <a:ea typeface="+mn-ea"/>
                <a:cs typeface="+mn-cs"/>
              </a:rPr>
              <a:t>的类型</a:t>
            </a:r>
          </a:p>
          <a:p>
            <a:r>
              <a:rPr lang="zh-CN" altLang="en-US" sz="1200" kern="1200">
                <a:solidFill>
                  <a:schemeClr val="tx1"/>
                </a:solidFill>
                <a:latin typeface="+mn-lt"/>
                <a:ea typeface="+mn-ea"/>
                <a:cs typeface="+mn-cs"/>
              </a:rPr>
              <a:t> * </a:t>
            </a:r>
          </a:p>
          <a:p>
            <a:r>
              <a:rPr lang="en-US" altLang="zh-CN" sz="1200" kern="1200">
                <a:solidFill>
                  <a:schemeClr val="tx1"/>
                </a:solidFill>
                <a:latin typeface="+mn-lt"/>
                <a:ea typeface="+mn-ea"/>
                <a:cs typeface="+mn-cs"/>
              </a:rPr>
              <a:t> * </a:t>
            </a:r>
            <a:r>
              <a:rPr lang="en-US" altLang="zh-CN" sz="1200" b="1" kern="1200">
                <a:solidFill>
                  <a:schemeClr val="tx1"/>
                </a:solidFill>
                <a:latin typeface="+mn-lt"/>
                <a:ea typeface="+mn-ea"/>
                <a:cs typeface="+mn-cs"/>
              </a:rPr>
              <a:t>@return</a:t>
            </a:r>
          </a:p>
          <a:p>
            <a:r>
              <a:rPr lang="zh-CN" altLang="en-US" sz="1200" kern="1200">
                <a:solidFill>
                  <a:schemeClr val="tx1"/>
                </a:solidFill>
                <a:latin typeface="+mn-lt"/>
                <a:ea typeface="+mn-ea"/>
                <a:cs typeface="+mn-cs"/>
              </a:rPr>
              <a:t> *</a:t>
            </a:r>
            <a:r>
              <a:rPr lang="en-US" altLang="zh-CN" sz="1200" kern="1200">
                <a:solidFill>
                  <a:schemeClr val="tx1"/>
                </a:solidFill>
                <a:latin typeface="+mn-lt"/>
                <a:ea typeface="+mn-ea"/>
                <a:cs typeface="+mn-cs"/>
              </a:rPr>
              <a:t>/</a:t>
            </a:r>
          </a:p>
          <a:p>
            <a:r>
              <a:rPr lang="en-US" altLang="zh-CN" sz="1200" b="1" kern="1200">
                <a:solidFill>
                  <a:schemeClr val="tx1"/>
                </a:solidFill>
                <a:latin typeface="+mn-lt"/>
                <a:ea typeface="+mn-ea"/>
                <a:cs typeface="+mn-cs"/>
              </a:rPr>
              <a:t>private String gettype() {</a:t>
            </a:r>
          </a:p>
          <a:p>
            <a:r>
              <a:rPr lang="en-US" altLang="zh-CN" sz="1200" b="1" kern="1200">
                <a:solidFill>
                  <a:schemeClr val="tx1"/>
                </a:solidFill>
                <a:latin typeface="+mn-lt"/>
                <a:ea typeface="+mn-ea"/>
                <a:cs typeface="+mn-cs"/>
              </a:rPr>
              <a:t>try {</a:t>
            </a:r>
          </a:p>
          <a:p>
            <a:r>
              <a:rPr lang="en-US" altLang="zh-CN" sz="1200" kern="1200">
                <a:solidFill>
                  <a:schemeClr val="tx1"/>
                </a:solidFill>
                <a:latin typeface="+mn-lt"/>
                <a:ea typeface="+mn-ea"/>
                <a:cs typeface="+mn-cs"/>
              </a:rPr>
              <a:t>BufferedReader strin = </a:t>
            </a:r>
            <a:r>
              <a:rPr lang="en-US" altLang="zh-CN" sz="1200" b="1" kern="1200">
                <a:solidFill>
                  <a:schemeClr val="tx1"/>
                </a:solidFill>
                <a:latin typeface="+mn-lt"/>
                <a:ea typeface="+mn-ea"/>
                <a:cs typeface="+mn-cs"/>
              </a:rPr>
              <a:t>new BufferedReader(new InputStreamReader(System.</a:t>
            </a:r>
            <a:r>
              <a:rPr lang="en-US" altLang="zh-CN" sz="1200" b="1" i="1" kern="1200">
                <a:solidFill>
                  <a:schemeClr val="tx1"/>
                </a:solidFill>
                <a:latin typeface="+mn-lt"/>
                <a:ea typeface="+mn-ea"/>
                <a:cs typeface="+mn-cs"/>
              </a:rPr>
              <a:t>in));</a:t>
            </a:r>
          </a:p>
          <a:p>
            <a:r>
              <a:rPr lang="en-US" altLang="zh-CN" sz="1200" kern="1200">
                <a:solidFill>
                  <a:schemeClr val="tx1"/>
                </a:solidFill>
                <a:latin typeface="+mn-lt"/>
                <a:ea typeface="+mn-ea"/>
                <a:cs typeface="+mn-cs"/>
              </a:rPr>
              <a:t>System.</a:t>
            </a:r>
            <a:r>
              <a:rPr lang="en-US" altLang="zh-CN" sz="1200" b="1" i="1" kern="1200">
                <a:solidFill>
                  <a:schemeClr val="tx1"/>
                </a:solidFill>
                <a:latin typeface="+mn-lt"/>
                <a:ea typeface="+mn-ea"/>
                <a:cs typeface="+mn-cs"/>
              </a:rPr>
              <a:t>out.println("input pizza type:");</a:t>
            </a:r>
          </a:p>
          <a:p>
            <a:r>
              <a:rPr lang="en-US" altLang="zh-CN" sz="1200" kern="1200">
                <a:solidFill>
                  <a:schemeClr val="tx1"/>
                </a:solidFill>
                <a:latin typeface="+mn-lt"/>
                <a:ea typeface="+mn-ea"/>
                <a:cs typeface="+mn-cs"/>
              </a:rPr>
              <a:t>String str = strin.readLine();</a:t>
            </a:r>
          </a:p>
          <a:p>
            <a:endParaRPr lang="zh-CN" altLang="en-US" sz="1200" kern="1200">
              <a:solidFill>
                <a:schemeClr val="tx1"/>
              </a:solidFill>
              <a:latin typeface="+mn-lt"/>
              <a:ea typeface="+mn-ea"/>
              <a:cs typeface="+mn-cs"/>
            </a:endParaRPr>
          </a:p>
          <a:p>
            <a:r>
              <a:rPr lang="en-US" altLang="zh-CN" sz="1200" b="1" kern="1200">
                <a:solidFill>
                  <a:schemeClr val="tx1"/>
                </a:solidFill>
                <a:latin typeface="+mn-lt"/>
                <a:ea typeface="+mn-ea"/>
                <a:cs typeface="+mn-cs"/>
              </a:rPr>
              <a:t>return str;</a:t>
            </a:r>
          </a:p>
          <a:p>
            <a:r>
              <a:rPr lang="en-US" altLang="zh-CN" sz="1200" kern="1200">
                <a:solidFill>
                  <a:schemeClr val="tx1"/>
                </a:solidFill>
                <a:latin typeface="+mn-lt"/>
                <a:ea typeface="+mn-ea"/>
                <a:cs typeface="+mn-cs"/>
              </a:rPr>
              <a:t>} </a:t>
            </a:r>
            <a:r>
              <a:rPr lang="en-US" altLang="zh-CN" sz="1200" b="1" kern="1200">
                <a:solidFill>
                  <a:schemeClr val="tx1"/>
                </a:solidFill>
                <a:latin typeface="+mn-lt"/>
                <a:ea typeface="+mn-ea"/>
                <a:cs typeface="+mn-cs"/>
              </a:rPr>
              <a:t>catch (IOException e) {</a:t>
            </a:r>
          </a:p>
          <a:p>
            <a:r>
              <a:rPr lang="en-US" altLang="zh-CN" sz="1200" kern="1200">
                <a:solidFill>
                  <a:schemeClr val="tx1"/>
                </a:solidFill>
                <a:latin typeface="+mn-lt"/>
                <a:ea typeface="+mn-ea"/>
                <a:cs typeface="+mn-cs"/>
              </a:rPr>
              <a:t>e.printStackTrace();</a:t>
            </a:r>
          </a:p>
          <a:p>
            <a:r>
              <a:rPr lang="en-US" altLang="zh-CN" sz="1200" b="1" kern="1200">
                <a:solidFill>
                  <a:schemeClr val="tx1"/>
                </a:solidFill>
                <a:latin typeface="+mn-lt"/>
                <a:ea typeface="+mn-ea"/>
                <a:cs typeface="+mn-cs"/>
              </a:rPr>
              <a:t>return "";</a:t>
            </a:r>
          </a:p>
          <a:p>
            <a:r>
              <a:rPr lang="en-US" altLang="zh-CN" sz="1200" kern="1200">
                <a:solidFill>
                  <a:schemeClr val="tx1"/>
                </a:solidFill>
                <a:latin typeface="+mn-lt"/>
                <a:ea typeface="+mn-ea"/>
                <a:cs typeface="+mn-cs"/>
              </a:rPr>
              <a:t>}</a:t>
            </a:r>
          </a:p>
          <a:p>
            <a:r>
              <a:rPr lang="en-US" altLang="zh-CN" sz="1200" kern="1200">
                <a:solidFill>
                  <a:schemeClr val="tx1"/>
                </a:solidFill>
                <a:latin typeface="+mn-lt"/>
                <a:ea typeface="+mn-ea"/>
                <a:cs typeface="+mn-cs"/>
              </a:rPr>
              <a:t>}</a:t>
            </a:r>
          </a:p>
          <a:p>
            <a:r>
              <a:rPr lang="en-US" altLang="zh-CN" sz="1200" kern="120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81</a:t>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82</a:t>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83</a:t>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a:t>在简单工厂模式中进行修改即可</a:t>
            </a:r>
            <a:r>
              <a:rPr lang="en-US" altLang="zh-CN"/>
              <a:t>, </a:t>
            </a:r>
            <a:r>
              <a:rPr lang="zh-CN" altLang="en-US"/>
              <a:t>思路图解</a:t>
            </a:r>
            <a:r>
              <a:rPr lang="en-US" altLang="zh-CN"/>
              <a:t>[</a:t>
            </a:r>
            <a:r>
              <a:rPr lang="zh-CN" altLang="en-US"/>
              <a:t>待</a:t>
            </a:r>
            <a:r>
              <a:rPr lang="en-US" altLang="zh-CN"/>
              <a:t>.]</a:t>
            </a: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84</a:t>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85</a:t>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86</a:t>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87</a:t>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88</a:t>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a:solidFill>
                  <a:schemeClr val="tx1"/>
                </a:solidFill>
                <a:effectLst/>
                <a:latin typeface="+mn-lt"/>
                <a:ea typeface="+mn-ea"/>
                <a:cs typeface="+mn-cs"/>
              </a:rPr>
              <a:t>说明：</a:t>
            </a:r>
            <a:endParaRPr lang="en-US" altLang="zh-CN" sz="1200"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a:latin typeface="Arial" pitchFamily="34" charset="0"/>
                <a:cs typeface="Arial" pitchFamily="34" charset="0"/>
              </a:rPr>
              <a:t>Calendar  </a:t>
            </a:r>
            <a:r>
              <a:rPr lang="zh-CN" altLang="en-US" sz="1200" b="1">
                <a:latin typeface="Arial" pitchFamily="34" charset="0"/>
                <a:cs typeface="Arial" pitchFamily="34" charset="0"/>
              </a:rPr>
              <a:t>类的静态方法</a:t>
            </a:r>
            <a:r>
              <a:rPr lang="zh-CN" altLang="en-US" sz="1200" b="1" baseline="0">
                <a:latin typeface="Arial" pitchFamily="34" charset="0"/>
                <a:cs typeface="Arial" pitchFamily="34" charset="0"/>
              </a:rPr>
              <a:t> </a:t>
            </a:r>
            <a:r>
              <a:rPr lang="en-US" altLang="zh-CN" sz="1200" b="1" baseline="0">
                <a:latin typeface="Arial" pitchFamily="34" charset="0"/>
                <a:cs typeface="Arial" pitchFamily="34" charset="0"/>
              </a:rPr>
              <a:t>getInstance() </a:t>
            </a:r>
            <a:r>
              <a:rPr lang="zh-CN" altLang="en-US" sz="1200" b="1" baseline="0">
                <a:latin typeface="Arial" pitchFamily="34" charset="0"/>
                <a:cs typeface="Arial" pitchFamily="34" charset="0"/>
              </a:rPr>
              <a:t>调用了静态方法</a:t>
            </a:r>
            <a:r>
              <a:rPr lang="en-US" altLang="zh-CN" sz="1200" b="1" baseline="0">
                <a:latin typeface="Arial" pitchFamily="34" charset="0"/>
                <a:cs typeface="Arial" pitchFamily="34" charset="0"/>
              </a:rPr>
              <a:t>createCalendar()</a:t>
            </a:r>
            <a:r>
              <a:rPr lang="zh-CN" altLang="en-US" sz="1200" b="1" baseline="0">
                <a:latin typeface="Arial" pitchFamily="34" charset="0"/>
                <a:cs typeface="Arial" pitchFamily="34" charset="0"/>
              </a:rPr>
              <a:t>， 根据传入的地区来用来获取一个日历实例。</a:t>
            </a:r>
            <a:endParaRPr lang="en-US" altLang="zh-CN" sz="1200"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a:solidFill>
                  <a:schemeClr val="tx1"/>
                </a:solidFill>
                <a:effectLst/>
                <a:latin typeface="+mn-lt"/>
                <a:ea typeface="+mn-ea"/>
                <a:cs typeface="+mn-cs"/>
              </a:rPr>
              <a:t>if (aLocale.hasExtensions()) </a:t>
            </a:r>
            <a:r>
              <a:rPr lang="zh-CN" altLang="en-US" sz="1200" kern="1200">
                <a:solidFill>
                  <a:schemeClr val="tx1"/>
                </a:solidFill>
                <a:effectLst/>
                <a:latin typeface="+mn-lt"/>
                <a:ea typeface="+mn-ea"/>
                <a:cs typeface="+mn-cs"/>
              </a:rPr>
              <a:t>代码看出了：根据不同的地区来创建不同的日历对象，就好比日历这个工厂，生产着世界上各地区的日历，我需要这个地区日历，我只需要传参数告诉工厂即可，不需要知道日历制作过程和实例的过程</a:t>
            </a:r>
            <a:endParaRPr lang="en-US" altLang="zh-CN" sz="1200"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a:solidFill>
                  <a:schemeClr val="tx1"/>
                </a:solidFill>
                <a:effectLst/>
                <a:latin typeface="+mn-lt"/>
                <a:ea typeface="+mn-ea"/>
                <a:cs typeface="+mn-cs"/>
              </a:rPr>
              <a:t>通过该案例，可以领会到简单工厂模式在实际中的应用</a:t>
            </a:r>
            <a:r>
              <a:rPr lang="en-US" altLang="zh-CN" sz="1200" kern="1200">
                <a:solidFill>
                  <a:schemeClr val="tx1"/>
                </a:solidFill>
                <a:effectLst/>
                <a:latin typeface="+mn-lt"/>
                <a:ea typeface="+mn-ea"/>
                <a:cs typeface="+mn-cs"/>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t>89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90</a:t>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92</a:t>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a:t>说明</a:t>
            </a:r>
            <a:r>
              <a:rPr lang="en-US" altLang="zh-CN"/>
              <a:t>:</a:t>
            </a:r>
          </a:p>
          <a:p>
            <a:r>
              <a:rPr lang="zh-CN" altLang="en-US"/>
              <a:t>思路分析</a:t>
            </a:r>
            <a:r>
              <a:rPr lang="en-US" altLang="zh-CN"/>
              <a:t>(</a:t>
            </a:r>
            <a:r>
              <a:rPr lang="zh-CN" altLang="en-US"/>
              <a:t>图解</a:t>
            </a:r>
            <a:r>
              <a:rPr lang="en-US" altLang="zh-CN"/>
              <a:t>)</a:t>
            </a:r>
            <a:r>
              <a:rPr lang="zh-CN" altLang="en-US"/>
              <a:t>参考 </a:t>
            </a:r>
            <a:r>
              <a:rPr lang="en-US" altLang="zh-CN"/>
              <a:t>8.zip ,</a:t>
            </a:r>
            <a:r>
              <a:rPr lang="zh-CN" altLang="en-US"/>
              <a:t>需要改进理解</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t>93</a:t>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94</a:t>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95</a:t>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228600" indent="-228600">
              <a:buAutoNum type="arabicParenR"/>
            </a:pPr>
            <a:r>
              <a:rPr lang="en-US" altLang="zh-CN"/>
              <a:t>prototype: </a:t>
            </a:r>
            <a:r>
              <a:rPr lang="zh-CN" altLang="en-US"/>
              <a:t>原型类，声明一个克隆自身的接口</a:t>
            </a:r>
            <a:endParaRPr lang="en-US" altLang="zh-CN"/>
          </a:p>
          <a:p>
            <a:pPr marL="228600" indent="-228600">
              <a:buAutoNum type="arabicParenR"/>
            </a:pPr>
            <a:r>
              <a:rPr lang="en-US" altLang="zh-CN"/>
              <a:t>ConcretePrototype1 </a:t>
            </a:r>
            <a:r>
              <a:rPr lang="zh-CN" altLang="en-US"/>
              <a:t>和 </a:t>
            </a:r>
            <a:r>
              <a:rPr lang="en-US" altLang="zh-CN"/>
              <a:t>ConcretePrototype1 : </a:t>
            </a:r>
            <a:r>
              <a:rPr lang="zh-CN" altLang="en-US"/>
              <a:t>具体的原型类，实现一个克隆自身的操作</a:t>
            </a:r>
            <a:endParaRPr lang="en-US" altLang="zh-CN"/>
          </a:p>
          <a:p>
            <a:pPr marL="228600" indent="-228600">
              <a:buAutoNum type="arabicParenR"/>
            </a:pPr>
            <a:r>
              <a:rPr lang="en-US" altLang="zh-CN"/>
              <a:t>Client: </a:t>
            </a:r>
            <a:r>
              <a:rPr lang="zh-CN" altLang="en-US"/>
              <a:t>客户端，让一个原型对象克隆自身，从而创建一个新的对象</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t>96</a:t>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a:t>//</a:t>
            </a:r>
            <a:r>
              <a:rPr lang="zh-CN" altLang="en-US"/>
              <a:t>这个代码比较简单，因此，可以不用思路分析图解了，直接写代码即可</a:t>
            </a:r>
            <a:r>
              <a:rPr lang="en-US" altLang="zh-CN"/>
              <a:t>.</a:t>
            </a: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97</a:t>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50640B4E-3909-4A33-A460-3E537D343403}" type="slidenum">
              <a:rPr lang="zh-CN" altLang="en-US" smtClean="0"/>
              <a:t>98</a:t>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a:t>//</a:t>
            </a:r>
            <a:r>
              <a:rPr lang="zh-CN" altLang="en-US"/>
              <a:t>待补充</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t>99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15566" y="1744779"/>
            <a:ext cx="8109744" cy="1203924"/>
          </a:xfrm>
        </p:spPr>
        <p:txBody>
          <a:bodyPr/>
          <a:lstStyle/>
          <a:p>
            <a:r>
              <a:rPr lang="zh-CN" altLang="en-US"/>
              <a:t>单击此处编辑母版标题样式</a:t>
            </a:r>
          </a:p>
        </p:txBody>
      </p:sp>
      <p:sp>
        <p:nvSpPr>
          <p:cNvPr id="3" name="副标题 2"/>
          <p:cNvSpPr>
            <a:spLocks noGrp="1"/>
          </p:cNvSpPr>
          <p:nvPr>
            <p:ph type="subTitle" idx="1"/>
          </p:nvPr>
        </p:nvSpPr>
        <p:spPr>
          <a:xfrm>
            <a:off x="1431131" y="3182727"/>
            <a:ext cx="6678613" cy="1435347"/>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2020/3/27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2020/3/27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17134" y="224925"/>
            <a:ext cx="2146697" cy="4792291"/>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77044" y="224925"/>
            <a:ext cx="6281076" cy="4792291"/>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2020/3/27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2020/3/27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53663" y="3609171"/>
            <a:ext cx="8109744" cy="1115514"/>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53663" y="2380545"/>
            <a:ext cx="8109744" cy="1228625"/>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2020/3/27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77044" y="1310535"/>
            <a:ext cx="4213886" cy="37066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49945" y="1310535"/>
            <a:ext cx="4213886" cy="37066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2020/3/27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77044" y="1257229"/>
            <a:ext cx="4215543" cy="5239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77044" y="1781182"/>
            <a:ext cx="4215543" cy="323603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846635" y="1257229"/>
            <a:ext cx="4217199" cy="5239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846635" y="1781182"/>
            <a:ext cx="4217199" cy="323603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2020/3/27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2020/3/27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2020/3/27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77046" y="223622"/>
            <a:ext cx="3138882" cy="95169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730217" y="223625"/>
            <a:ext cx="5333614" cy="479359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77046" y="1175322"/>
            <a:ext cx="3138882" cy="384189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2020/3/27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870078" y="3931603"/>
            <a:ext cx="5724525" cy="46414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870078" y="501852"/>
            <a:ext cx="5724525" cy="33699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870078" y="4395750"/>
            <a:ext cx="5724525" cy="65916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2020/3/27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77044" y="224923"/>
            <a:ext cx="8586788" cy="936096"/>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77044" y="1310535"/>
            <a:ext cx="8586788" cy="370668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77044" y="5205734"/>
            <a:ext cx="2226204" cy="299031"/>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2020/3/27</a:t>
            </a:fld>
            <a:endParaRPr lang="zh-CN" altLang="en-US"/>
          </a:p>
        </p:txBody>
      </p:sp>
      <p:sp>
        <p:nvSpPr>
          <p:cNvPr id="5" name="页脚占位符 4"/>
          <p:cNvSpPr>
            <a:spLocks noGrp="1"/>
          </p:cNvSpPr>
          <p:nvPr>
            <p:ph type="ftr" sz="quarter" idx="3"/>
          </p:nvPr>
        </p:nvSpPr>
        <p:spPr>
          <a:xfrm>
            <a:off x="3259799" y="5205734"/>
            <a:ext cx="3021277" cy="29903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837627" y="5205734"/>
            <a:ext cx="2226204" cy="299031"/>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2.xml"/><Relationship Id="rId1" Type="http://schemas.openxmlformats.org/officeDocument/2006/relationships/vmlDrawing" Target="../drawings/vmlDrawing47.vml"/><Relationship Id="rId5" Type="http://schemas.openxmlformats.org/officeDocument/2006/relationships/image" Target="../media/image101.wmf"/><Relationship Id="rId4" Type="http://schemas.openxmlformats.org/officeDocument/2006/relationships/oleObject" Target="../embeddings/oleObject64.bin"/></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8" Type="http://schemas.openxmlformats.org/officeDocument/2006/relationships/image" Target="../media/image103.wmf"/><Relationship Id="rId3" Type="http://schemas.openxmlformats.org/officeDocument/2006/relationships/notesSlide" Target="../notesSlides/notesSlide105.xml"/><Relationship Id="rId7" Type="http://schemas.openxmlformats.org/officeDocument/2006/relationships/oleObject" Target="../embeddings/oleObject66.bin"/><Relationship Id="rId2" Type="http://schemas.openxmlformats.org/officeDocument/2006/relationships/slideLayout" Target="../slideLayouts/slideLayout2.xml"/><Relationship Id="rId1" Type="http://schemas.openxmlformats.org/officeDocument/2006/relationships/vmlDrawing" Target="../drawings/vmlDrawing48.vml"/><Relationship Id="rId6" Type="http://schemas.openxmlformats.org/officeDocument/2006/relationships/image" Target="../media/image102.wmf"/><Relationship Id="rId5" Type="http://schemas.openxmlformats.org/officeDocument/2006/relationships/oleObject" Target="../embeddings/oleObject65.bin"/><Relationship Id="rId10" Type="http://schemas.openxmlformats.org/officeDocument/2006/relationships/image" Target="../media/image104.wmf"/><Relationship Id="rId4" Type="http://schemas.openxmlformats.org/officeDocument/2006/relationships/image" Target="../media/image105.png"/><Relationship Id="rId9" Type="http://schemas.openxmlformats.org/officeDocument/2006/relationships/oleObject" Target="../embeddings/oleObject67.bin"/></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8" Type="http://schemas.openxmlformats.org/officeDocument/2006/relationships/image" Target="../media/image109.wmf"/><Relationship Id="rId3" Type="http://schemas.openxmlformats.org/officeDocument/2006/relationships/notesSlide" Target="../notesSlides/notesSlide109.xml"/><Relationship Id="rId7" Type="http://schemas.openxmlformats.org/officeDocument/2006/relationships/oleObject" Target="../embeddings/oleObject69.bin"/><Relationship Id="rId2" Type="http://schemas.openxmlformats.org/officeDocument/2006/relationships/slideLayout" Target="../slideLayouts/slideLayout2.xml"/><Relationship Id="rId1" Type="http://schemas.openxmlformats.org/officeDocument/2006/relationships/vmlDrawing" Target="../drawings/vmlDrawing49.vml"/><Relationship Id="rId6" Type="http://schemas.openxmlformats.org/officeDocument/2006/relationships/image" Target="../media/image110.png"/><Relationship Id="rId5" Type="http://schemas.openxmlformats.org/officeDocument/2006/relationships/image" Target="../media/image108.wmf"/><Relationship Id="rId4" Type="http://schemas.openxmlformats.org/officeDocument/2006/relationships/oleObject" Target="../embeddings/oleObject68.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0.wmf"/><Relationship Id="rId4" Type="http://schemas.openxmlformats.org/officeDocument/2006/relationships/oleObject" Target="../embeddings/oleObject9.bin"/></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10.xml"/><Relationship Id="rId7" Type="http://schemas.openxmlformats.org/officeDocument/2006/relationships/image" Target="../media/image112.wmf"/><Relationship Id="rId2" Type="http://schemas.openxmlformats.org/officeDocument/2006/relationships/slideLayout" Target="../slideLayouts/slideLayout2.xml"/><Relationship Id="rId1" Type="http://schemas.openxmlformats.org/officeDocument/2006/relationships/vmlDrawing" Target="../drawings/vmlDrawing50.vml"/><Relationship Id="rId6" Type="http://schemas.openxmlformats.org/officeDocument/2006/relationships/oleObject" Target="../embeddings/oleObject71.bin"/><Relationship Id="rId5" Type="http://schemas.openxmlformats.org/officeDocument/2006/relationships/image" Target="../media/image111.wmf"/><Relationship Id="rId4" Type="http://schemas.openxmlformats.org/officeDocument/2006/relationships/oleObject" Target="../embeddings/oleObject70.bin"/></Relationships>
</file>

<file path=ppt/slides/_rels/slide111.xml.rels><?xml version="1.0" encoding="UTF-8" standalone="yes"?>
<Relationships xmlns="http://schemas.openxmlformats.org/package/2006/relationships"><Relationship Id="rId8" Type="http://schemas.openxmlformats.org/officeDocument/2006/relationships/image" Target="../media/image113.wmf"/><Relationship Id="rId3" Type="http://schemas.openxmlformats.org/officeDocument/2006/relationships/notesSlide" Target="../notesSlides/notesSlide111.xml"/><Relationship Id="rId7" Type="http://schemas.openxmlformats.org/officeDocument/2006/relationships/oleObject" Target="../embeddings/oleObject72.bin"/><Relationship Id="rId2" Type="http://schemas.openxmlformats.org/officeDocument/2006/relationships/slideLayout" Target="../slideLayouts/slideLayout2.xml"/><Relationship Id="rId1" Type="http://schemas.openxmlformats.org/officeDocument/2006/relationships/vmlDrawing" Target="../drawings/vmlDrawing51.v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notesSlide" Target="../notesSlides/notesSlide116.xml"/><Relationship Id="rId7" Type="http://schemas.openxmlformats.org/officeDocument/2006/relationships/image" Target="../media/image120.png"/><Relationship Id="rId2" Type="http://schemas.openxmlformats.org/officeDocument/2006/relationships/slideLayout" Target="../slideLayouts/slideLayout2.xml"/><Relationship Id="rId1" Type="http://schemas.openxmlformats.org/officeDocument/2006/relationships/vmlDrawing" Target="../drawings/vmlDrawing52.vml"/><Relationship Id="rId6" Type="http://schemas.openxmlformats.org/officeDocument/2006/relationships/image" Target="../media/image119.png"/><Relationship Id="rId5" Type="http://schemas.openxmlformats.org/officeDocument/2006/relationships/image" Target="../media/image118.png"/><Relationship Id="rId10" Type="http://schemas.openxmlformats.org/officeDocument/2006/relationships/image" Target="../media/image117.wmf"/><Relationship Id="rId4" Type="http://schemas.openxmlformats.org/officeDocument/2006/relationships/hyperlink" Target="https://www.baidu.com/s?wd=%E5%A4%9A%E5%8A%9F%E8%83%BD%E8%BD%AC%E6%8D%A2%E6%8F%92%E5%A4%B4&amp;tn=SE_PcZhidaonwhc_ngpagmjz&amp;rsv_dl=gh_pc_zhidao" TargetMode="External"/><Relationship Id="rId9" Type="http://schemas.openxmlformats.org/officeDocument/2006/relationships/oleObject" Target="../embeddings/oleObject73.bin"/></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notesSlide" Target="../notesSlides/notesSlide118.xml"/><Relationship Id="rId7" Type="http://schemas.openxmlformats.org/officeDocument/2006/relationships/image" Target="../media/image124.png"/><Relationship Id="rId2" Type="http://schemas.openxmlformats.org/officeDocument/2006/relationships/slideLayout" Target="../slideLayouts/slideLayout2.xml"/><Relationship Id="rId1" Type="http://schemas.openxmlformats.org/officeDocument/2006/relationships/vmlDrawing" Target="../drawings/vmlDrawing53.vml"/><Relationship Id="rId6" Type="http://schemas.openxmlformats.org/officeDocument/2006/relationships/image" Target="../media/image123.png"/><Relationship Id="rId5" Type="http://schemas.openxmlformats.org/officeDocument/2006/relationships/image" Target="../media/image122.wmf"/><Relationship Id="rId4" Type="http://schemas.openxmlformats.org/officeDocument/2006/relationships/oleObject" Target="../embeddings/oleObject74.bin"/><Relationship Id="rId9" Type="http://schemas.openxmlformats.org/officeDocument/2006/relationships/image" Target="../media/image120.png"/></Relationships>
</file>

<file path=ppt/slides/_rels/slide119.xml.rels><?xml version="1.0" encoding="UTF-8" standalone="yes"?>
<Relationships xmlns="http://schemas.openxmlformats.org/package/2006/relationships"><Relationship Id="rId8" Type="http://schemas.openxmlformats.org/officeDocument/2006/relationships/image" Target="../media/image126.wmf"/><Relationship Id="rId3" Type="http://schemas.openxmlformats.org/officeDocument/2006/relationships/notesSlide" Target="../notesSlides/notesSlide119.xml"/><Relationship Id="rId7" Type="http://schemas.openxmlformats.org/officeDocument/2006/relationships/oleObject" Target="../embeddings/oleObject75.bin"/><Relationship Id="rId2" Type="http://schemas.openxmlformats.org/officeDocument/2006/relationships/slideLayout" Target="../slideLayouts/slideLayout2.xml"/><Relationship Id="rId1" Type="http://schemas.openxmlformats.org/officeDocument/2006/relationships/vmlDrawing" Target="../drawings/vmlDrawing54.vml"/><Relationship Id="rId6" Type="http://schemas.openxmlformats.org/officeDocument/2006/relationships/image" Target="../media/image130.png"/><Relationship Id="rId5" Type="http://schemas.openxmlformats.org/officeDocument/2006/relationships/image" Target="../media/image129.png"/><Relationship Id="rId10" Type="http://schemas.openxmlformats.org/officeDocument/2006/relationships/image" Target="../media/image127.wmf"/><Relationship Id="rId4" Type="http://schemas.openxmlformats.org/officeDocument/2006/relationships/image" Target="../media/image128.png"/><Relationship Id="rId9" Type="http://schemas.openxmlformats.org/officeDocument/2006/relationships/oleObject" Target="../embeddings/oleObject76.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2.xml"/><Relationship Id="rId1" Type="http://schemas.openxmlformats.org/officeDocument/2006/relationships/vmlDrawing" Target="../drawings/vmlDrawing55.vml"/><Relationship Id="rId5" Type="http://schemas.openxmlformats.org/officeDocument/2006/relationships/image" Target="../media/image131.wmf"/><Relationship Id="rId4" Type="http://schemas.openxmlformats.org/officeDocument/2006/relationships/oleObject" Target="../embeddings/oleObject77.bin"/></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2.xml"/><Relationship Id="rId1" Type="http://schemas.openxmlformats.org/officeDocument/2006/relationships/vmlDrawing" Target="../drawings/vmlDrawing56.vml"/><Relationship Id="rId5" Type="http://schemas.openxmlformats.org/officeDocument/2006/relationships/image" Target="../media/image132.wmf"/><Relationship Id="rId4" Type="http://schemas.openxmlformats.org/officeDocument/2006/relationships/oleObject" Target="../embeddings/oleObject78.bin"/></Relationships>
</file>

<file path=ppt/slides/_rels/slide129.xml.rels><?xml version="1.0" encoding="UTF-8" standalone="yes"?>
<Relationships xmlns="http://schemas.openxmlformats.org/package/2006/relationships"><Relationship Id="rId8" Type="http://schemas.openxmlformats.org/officeDocument/2006/relationships/image" Target="../media/image133.wmf"/><Relationship Id="rId3" Type="http://schemas.openxmlformats.org/officeDocument/2006/relationships/notesSlide" Target="../notesSlides/notesSlide129.xml"/><Relationship Id="rId7" Type="http://schemas.openxmlformats.org/officeDocument/2006/relationships/oleObject" Target="../embeddings/oleObject79.bin"/><Relationship Id="rId12" Type="http://schemas.openxmlformats.org/officeDocument/2006/relationships/image" Target="../media/image135.wmf"/><Relationship Id="rId2" Type="http://schemas.openxmlformats.org/officeDocument/2006/relationships/slideLayout" Target="../slideLayouts/slideLayout2.xml"/><Relationship Id="rId1" Type="http://schemas.openxmlformats.org/officeDocument/2006/relationships/vmlDrawing" Target="../drawings/vmlDrawing57.vml"/><Relationship Id="rId6" Type="http://schemas.openxmlformats.org/officeDocument/2006/relationships/image" Target="../media/image138.png"/><Relationship Id="rId11" Type="http://schemas.openxmlformats.org/officeDocument/2006/relationships/oleObject" Target="../embeddings/oleObject81.bin"/><Relationship Id="rId5" Type="http://schemas.openxmlformats.org/officeDocument/2006/relationships/image" Target="../media/image137.png"/><Relationship Id="rId10" Type="http://schemas.openxmlformats.org/officeDocument/2006/relationships/image" Target="../media/image134.wmf"/><Relationship Id="rId4" Type="http://schemas.openxmlformats.org/officeDocument/2006/relationships/image" Target="../media/image136.png"/><Relationship Id="rId9" Type="http://schemas.openxmlformats.org/officeDocument/2006/relationships/oleObject" Target="../embeddings/oleObject80.bin"/></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2.xml"/><Relationship Id="rId1" Type="http://schemas.openxmlformats.org/officeDocument/2006/relationships/vmlDrawing" Target="../drawings/vmlDrawing58.vml"/><Relationship Id="rId5" Type="http://schemas.openxmlformats.org/officeDocument/2006/relationships/image" Target="../media/image139.wmf"/><Relationship Id="rId4" Type="http://schemas.openxmlformats.org/officeDocument/2006/relationships/oleObject" Target="../embeddings/oleObject82.bin"/></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2.xml"/><Relationship Id="rId1" Type="http://schemas.openxmlformats.org/officeDocument/2006/relationships/vmlDrawing" Target="../drawings/vmlDrawing59.vml"/><Relationship Id="rId6" Type="http://schemas.openxmlformats.org/officeDocument/2006/relationships/image" Target="../media/image140.wmf"/><Relationship Id="rId5" Type="http://schemas.openxmlformats.org/officeDocument/2006/relationships/oleObject" Target="../embeddings/oleObject83.bin"/><Relationship Id="rId4" Type="http://schemas.openxmlformats.org/officeDocument/2006/relationships/image" Target="../media/image141.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2.xml"/><Relationship Id="rId1" Type="http://schemas.openxmlformats.org/officeDocument/2006/relationships/vmlDrawing" Target="../drawings/vmlDrawing60.vml"/><Relationship Id="rId6" Type="http://schemas.openxmlformats.org/officeDocument/2006/relationships/image" Target="../media/image142.wmf"/><Relationship Id="rId5" Type="http://schemas.openxmlformats.org/officeDocument/2006/relationships/oleObject" Target="../embeddings/oleObject84.bin"/><Relationship Id="rId4" Type="http://schemas.openxmlformats.org/officeDocument/2006/relationships/image" Target="../media/image143.png"/></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2.xml"/><Relationship Id="rId1" Type="http://schemas.openxmlformats.org/officeDocument/2006/relationships/vmlDrawing" Target="../drawings/vmlDrawing61.vml"/><Relationship Id="rId5" Type="http://schemas.openxmlformats.org/officeDocument/2006/relationships/image" Target="../media/image144.wmf"/><Relationship Id="rId4" Type="http://schemas.openxmlformats.org/officeDocument/2006/relationships/oleObject" Target="../embeddings/oleObject85.bin"/></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8" Type="http://schemas.openxmlformats.org/officeDocument/2006/relationships/image" Target="../media/image146.wmf"/><Relationship Id="rId3" Type="http://schemas.openxmlformats.org/officeDocument/2006/relationships/notesSlide" Target="../notesSlides/notesSlide140.xml"/><Relationship Id="rId7" Type="http://schemas.openxmlformats.org/officeDocument/2006/relationships/oleObject" Target="../embeddings/oleObject87.bin"/><Relationship Id="rId2" Type="http://schemas.openxmlformats.org/officeDocument/2006/relationships/slideLayout" Target="../slideLayouts/slideLayout2.xml"/><Relationship Id="rId1" Type="http://schemas.openxmlformats.org/officeDocument/2006/relationships/vmlDrawing" Target="../drawings/vmlDrawing62.vml"/><Relationship Id="rId6" Type="http://schemas.openxmlformats.org/officeDocument/2006/relationships/image" Target="../media/image145.wmf"/><Relationship Id="rId5" Type="http://schemas.openxmlformats.org/officeDocument/2006/relationships/oleObject" Target="../embeddings/oleObject86.bin"/><Relationship Id="rId4" Type="http://schemas.openxmlformats.org/officeDocument/2006/relationships/image" Target="../media/image147.png"/></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41.xml"/><Relationship Id="rId2" Type="http://schemas.openxmlformats.org/officeDocument/2006/relationships/slideLayout" Target="../slideLayouts/slideLayout2.xml"/><Relationship Id="rId1" Type="http://schemas.openxmlformats.org/officeDocument/2006/relationships/vmlDrawing" Target="../drawings/vmlDrawing63.vml"/><Relationship Id="rId6" Type="http://schemas.openxmlformats.org/officeDocument/2006/relationships/image" Target="../media/image148.wmf"/><Relationship Id="rId5" Type="http://schemas.openxmlformats.org/officeDocument/2006/relationships/oleObject" Target="../embeddings/oleObject88.bin"/><Relationship Id="rId4" Type="http://schemas.openxmlformats.org/officeDocument/2006/relationships/image" Target="../media/image149.pn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150.wmf"/><Relationship Id="rId3" Type="http://schemas.openxmlformats.org/officeDocument/2006/relationships/notesSlide" Target="../notesSlides/notesSlide146.xml"/><Relationship Id="rId7" Type="http://schemas.openxmlformats.org/officeDocument/2006/relationships/image" Target="../media/image155.png"/><Relationship Id="rId12" Type="http://schemas.openxmlformats.org/officeDocument/2006/relationships/oleObject" Target="../embeddings/oleObject89.bin"/><Relationship Id="rId2" Type="http://schemas.openxmlformats.org/officeDocument/2006/relationships/slideLayout" Target="../slideLayouts/slideLayout2.xml"/><Relationship Id="rId1" Type="http://schemas.openxmlformats.org/officeDocument/2006/relationships/vmlDrawing" Target="../drawings/vmlDrawing64.vml"/><Relationship Id="rId6" Type="http://schemas.openxmlformats.org/officeDocument/2006/relationships/image" Target="../media/image154.png"/><Relationship Id="rId11" Type="http://schemas.openxmlformats.org/officeDocument/2006/relationships/image" Target="../media/image159.png"/><Relationship Id="rId5" Type="http://schemas.openxmlformats.org/officeDocument/2006/relationships/image" Target="../media/image153.png"/><Relationship Id="rId15" Type="http://schemas.openxmlformats.org/officeDocument/2006/relationships/image" Target="../media/image151.wmf"/><Relationship Id="rId10" Type="http://schemas.openxmlformats.org/officeDocument/2006/relationships/image" Target="../media/image158.png"/><Relationship Id="rId4" Type="http://schemas.openxmlformats.org/officeDocument/2006/relationships/image" Target="../media/image152.png"/><Relationship Id="rId9" Type="http://schemas.openxmlformats.org/officeDocument/2006/relationships/image" Target="../media/image157.png"/><Relationship Id="rId14" Type="http://schemas.openxmlformats.org/officeDocument/2006/relationships/oleObject" Target="../embeddings/oleObject90.bin"/></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8" Type="http://schemas.openxmlformats.org/officeDocument/2006/relationships/oleObject" Target="../embeddings/oleObject91.bin"/><Relationship Id="rId3" Type="http://schemas.openxmlformats.org/officeDocument/2006/relationships/notesSlide" Target="../notesSlides/notesSlide148.xml"/><Relationship Id="rId7" Type="http://schemas.openxmlformats.org/officeDocument/2006/relationships/image" Target="../media/image155.png"/><Relationship Id="rId2" Type="http://schemas.openxmlformats.org/officeDocument/2006/relationships/slideLayout" Target="../slideLayouts/slideLayout2.xml"/><Relationship Id="rId1" Type="http://schemas.openxmlformats.org/officeDocument/2006/relationships/vmlDrawing" Target="../drawings/vmlDrawing65.vml"/><Relationship Id="rId6" Type="http://schemas.openxmlformats.org/officeDocument/2006/relationships/image" Target="../media/image154.png"/><Relationship Id="rId5" Type="http://schemas.openxmlformats.org/officeDocument/2006/relationships/image" Target="../media/image156.png"/><Relationship Id="rId10" Type="http://schemas.openxmlformats.org/officeDocument/2006/relationships/image" Target="../media/image161.png"/><Relationship Id="rId4" Type="http://schemas.openxmlformats.org/officeDocument/2006/relationships/image" Target="../media/image153.png"/><Relationship Id="rId9" Type="http://schemas.openxmlformats.org/officeDocument/2006/relationships/image" Target="../media/image160.wmf"/></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22.wmf"/><Relationship Id="rId4" Type="http://schemas.openxmlformats.org/officeDocument/2006/relationships/oleObject" Target="../embeddings/oleObject10.bin"/></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8" Type="http://schemas.openxmlformats.org/officeDocument/2006/relationships/oleObject" Target="../embeddings/oleObject92.bin"/><Relationship Id="rId3" Type="http://schemas.openxmlformats.org/officeDocument/2006/relationships/notesSlide" Target="../notesSlides/notesSlide151.xml"/><Relationship Id="rId7" Type="http://schemas.openxmlformats.org/officeDocument/2006/relationships/image" Target="../media/image166.png"/><Relationship Id="rId2" Type="http://schemas.openxmlformats.org/officeDocument/2006/relationships/slideLayout" Target="../slideLayouts/slideLayout2.xml"/><Relationship Id="rId1" Type="http://schemas.openxmlformats.org/officeDocument/2006/relationships/vmlDrawing" Target="../drawings/vmlDrawing66.v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 Id="rId9" Type="http://schemas.openxmlformats.org/officeDocument/2006/relationships/image" Target="../media/image162.wmf"/></Relationships>
</file>

<file path=ppt/slides/_rels/slide152.xml.rels><?xml version="1.0" encoding="UTF-8" standalone="yes"?>
<Relationships xmlns="http://schemas.openxmlformats.org/package/2006/relationships"><Relationship Id="rId8" Type="http://schemas.openxmlformats.org/officeDocument/2006/relationships/image" Target="../media/image155.png"/><Relationship Id="rId13" Type="http://schemas.openxmlformats.org/officeDocument/2006/relationships/oleObject" Target="../embeddings/oleObject93.bin"/><Relationship Id="rId3" Type="http://schemas.openxmlformats.org/officeDocument/2006/relationships/notesSlide" Target="../notesSlides/notesSlide152.xml"/><Relationship Id="rId7" Type="http://schemas.openxmlformats.org/officeDocument/2006/relationships/image" Target="../media/image154.png"/><Relationship Id="rId12" Type="http://schemas.openxmlformats.org/officeDocument/2006/relationships/image" Target="../media/image171.png"/><Relationship Id="rId2" Type="http://schemas.openxmlformats.org/officeDocument/2006/relationships/slideLayout" Target="../slideLayouts/slideLayout2.xml"/><Relationship Id="rId1" Type="http://schemas.openxmlformats.org/officeDocument/2006/relationships/vmlDrawing" Target="../drawings/vmlDrawing67.vml"/><Relationship Id="rId6" Type="http://schemas.openxmlformats.org/officeDocument/2006/relationships/image" Target="../media/image156.png"/><Relationship Id="rId11" Type="http://schemas.openxmlformats.org/officeDocument/2006/relationships/image" Target="../media/image170.png"/><Relationship Id="rId5" Type="http://schemas.openxmlformats.org/officeDocument/2006/relationships/image" Target="../media/image153.png"/><Relationship Id="rId10" Type="http://schemas.openxmlformats.org/officeDocument/2006/relationships/image" Target="../media/image169.png"/><Relationship Id="rId4" Type="http://schemas.openxmlformats.org/officeDocument/2006/relationships/image" Target="../media/image152.png"/><Relationship Id="rId9" Type="http://schemas.openxmlformats.org/officeDocument/2006/relationships/image" Target="../media/image168.png"/><Relationship Id="rId14" Type="http://schemas.openxmlformats.org/officeDocument/2006/relationships/image" Target="../media/image167.wmf"/></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153.xml"/><Relationship Id="rId2" Type="http://schemas.openxmlformats.org/officeDocument/2006/relationships/slideLayout" Target="../slideLayouts/slideLayout2.xml"/><Relationship Id="rId1" Type="http://schemas.openxmlformats.org/officeDocument/2006/relationships/vmlDrawing" Target="../drawings/vmlDrawing68.vml"/><Relationship Id="rId6" Type="http://schemas.openxmlformats.org/officeDocument/2006/relationships/image" Target="../media/image172.wmf"/><Relationship Id="rId5" Type="http://schemas.openxmlformats.org/officeDocument/2006/relationships/oleObject" Target="../embeddings/oleObject94.bin"/><Relationship Id="rId4" Type="http://schemas.openxmlformats.org/officeDocument/2006/relationships/image" Target="../media/image173.png"/></Relationships>
</file>

<file path=ppt/slides/_rels/slide154.xml.rels><?xml version="1.0" encoding="UTF-8" standalone="yes"?>
<Relationships xmlns="http://schemas.openxmlformats.org/package/2006/relationships"><Relationship Id="rId8" Type="http://schemas.openxmlformats.org/officeDocument/2006/relationships/image" Target="../media/image175.wmf"/><Relationship Id="rId3" Type="http://schemas.openxmlformats.org/officeDocument/2006/relationships/notesSlide" Target="../notesSlides/notesSlide154.xml"/><Relationship Id="rId7" Type="http://schemas.openxmlformats.org/officeDocument/2006/relationships/oleObject" Target="../embeddings/oleObject96.bin"/><Relationship Id="rId2" Type="http://schemas.openxmlformats.org/officeDocument/2006/relationships/slideLayout" Target="../slideLayouts/slideLayout2.xml"/><Relationship Id="rId1" Type="http://schemas.openxmlformats.org/officeDocument/2006/relationships/vmlDrawing" Target="../drawings/vmlDrawing69.vml"/><Relationship Id="rId6" Type="http://schemas.openxmlformats.org/officeDocument/2006/relationships/image" Target="../media/image174.wmf"/><Relationship Id="rId5" Type="http://schemas.openxmlformats.org/officeDocument/2006/relationships/oleObject" Target="../embeddings/oleObject95.bin"/><Relationship Id="rId4" Type="http://schemas.openxmlformats.org/officeDocument/2006/relationships/image" Target="../media/image176.png"/></Relationships>
</file>

<file path=ppt/slides/_rels/slide155.xml.rels><?xml version="1.0" encoding="UTF-8" standalone="yes"?>
<Relationships xmlns="http://schemas.openxmlformats.org/package/2006/relationships"><Relationship Id="rId8" Type="http://schemas.openxmlformats.org/officeDocument/2006/relationships/oleObject" Target="../embeddings/oleObject97.bin"/><Relationship Id="rId3" Type="http://schemas.openxmlformats.org/officeDocument/2006/relationships/notesSlide" Target="../notesSlides/notesSlide155.xml"/><Relationship Id="rId7" Type="http://schemas.openxmlformats.org/officeDocument/2006/relationships/image" Target="../media/image181.png"/><Relationship Id="rId2" Type="http://schemas.openxmlformats.org/officeDocument/2006/relationships/slideLayout" Target="../slideLayouts/slideLayout2.xml"/><Relationship Id="rId1" Type="http://schemas.openxmlformats.org/officeDocument/2006/relationships/vmlDrawing" Target="../drawings/vmlDrawing70.v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 Id="rId9" Type="http://schemas.openxmlformats.org/officeDocument/2006/relationships/image" Target="../media/image177.wmf"/></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157.xml"/><Relationship Id="rId2" Type="http://schemas.openxmlformats.org/officeDocument/2006/relationships/slideLayout" Target="../slideLayouts/slideLayout2.xml"/><Relationship Id="rId1" Type="http://schemas.openxmlformats.org/officeDocument/2006/relationships/vmlDrawing" Target="../drawings/vmlDrawing71.vml"/><Relationship Id="rId6" Type="http://schemas.openxmlformats.org/officeDocument/2006/relationships/image" Target="../media/image182.wmf"/><Relationship Id="rId5" Type="http://schemas.openxmlformats.org/officeDocument/2006/relationships/oleObject" Target="../embeddings/oleObject98.bin"/><Relationship Id="rId4" Type="http://schemas.openxmlformats.org/officeDocument/2006/relationships/image" Target="../media/image183.png"/></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8" Type="http://schemas.openxmlformats.org/officeDocument/2006/relationships/image" Target="../media/image185.wmf"/><Relationship Id="rId3" Type="http://schemas.openxmlformats.org/officeDocument/2006/relationships/notesSlide" Target="../notesSlides/notesSlide161.xml"/><Relationship Id="rId7" Type="http://schemas.openxmlformats.org/officeDocument/2006/relationships/oleObject" Target="../embeddings/oleObject100.bin"/><Relationship Id="rId2" Type="http://schemas.openxmlformats.org/officeDocument/2006/relationships/slideLayout" Target="../slideLayouts/slideLayout2.xml"/><Relationship Id="rId1" Type="http://schemas.openxmlformats.org/officeDocument/2006/relationships/vmlDrawing" Target="../drawings/vmlDrawing72.vml"/><Relationship Id="rId6" Type="http://schemas.openxmlformats.org/officeDocument/2006/relationships/image" Target="../media/image184.wmf"/><Relationship Id="rId5" Type="http://schemas.openxmlformats.org/officeDocument/2006/relationships/oleObject" Target="../embeddings/oleObject99.bin"/><Relationship Id="rId4" Type="http://schemas.openxmlformats.org/officeDocument/2006/relationships/image" Target="../media/image186.png"/></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62.xml"/><Relationship Id="rId2" Type="http://schemas.openxmlformats.org/officeDocument/2006/relationships/slideLayout" Target="../slideLayouts/slideLayout2.xml"/><Relationship Id="rId1" Type="http://schemas.openxmlformats.org/officeDocument/2006/relationships/vmlDrawing" Target="../drawings/vmlDrawing73.vml"/><Relationship Id="rId6" Type="http://schemas.openxmlformats.org/officeDocument/2006/relationships/image" Target="../media/image187.wmf"/><Relationship Id="rId5" Type="http://schemas.openxmlformats.org/officeDocument/2006/relationships/oleObject" Target="../embeddings/oleObject101.bin"/><Relationship Id="rId4" Type="http://schemas.openxmlformats.org/officeDocument/2006/relationships/image" Target="../media/image188.png"/></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163.xml"/><Relationship Id="rId2" Type="http://schemas.openxmlformats.org/officeDocument/2006/relationships/slideLayout" Target="../slideLayouts/slideLayout2.xml"/><Relationship Id="rId1" Type="http://schemas.openxmlformats.org/officeDocument/2006/relationships/vmlDrawing" Target="../drawings/vmlDrawing74.vml"/><Relationship Id="rId5" Type="http://schemas.openxmlformats.org/officeDocument/2006/relationships/image" Target="../media/image189.wmf"/><Relationship Id="rId4" Type="http://schemas.openxmlformats.org/officeDocument/2006/relationships/oleObject" Target="../embeddings/oleObject102.bin"/></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168.xml"/><Relationship Id="rId2" Type="http://schemas.openxmlformats.org/officeDocument/2006/relationships/slideLayout" Target="../slideLayouts/slideLayout2.xml"/><Relationship Id="rId1" Type="http://schemas.openxmlformats.org/officeDocument/2006/relationships/vmlDrawing" Target="../drawings/vmlDrawing75.vml"/><Relationship Id="rId6" Type="http://schemas.openxmlformats.org/officeDocument/2006/relationships/image" Target="../media/image190.wmf"/><Relationship Id="rId5" Type="http://schemas.openxmlformats.org/officeDocument/2006/relationships/oleObject" Target="../embeddings/oleObject103.bin"/><Relationship Id="rId4" Type="http://schemas.openxmlformats.org/officeDocument/2006/relationships/image" Target="../media/image191.png"/></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3.wmf"/><Relationship Id="rId5" Type="http://schemas.openxmlformats.org/officeDocument/2006/relationships/oleObject" Target="../embeddings/oleObject11.bin"/><Relationship Id="rId4" Type="http://schemas.openxmlformats.org/officeDocument/2006/relationships/image" Target="../media/image24.png"/></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171.xml"/><Relationship Id="rId2" Type="http://schemas.openxmlformats.org/officeDocument/2006/relationships/slideLayout" Target="../slideLayouts/slideLayout2.xml"/><Relationship Id="rId1" Type="http://schemas.openxmlformats.org/officeDocument/2006/relationships/vmlDrawing" Target="../drawings/vmlDrawing76.vml"/><Relationship Id="rId6" Type="http://schemas.openxmlformats.org/officeDocument/2006/relationships/image" Target="../media/image193.png"/><Relationship Id="rId5" Type="http://schemas.openxmlformats.org/officeDocument/2006/relationships/image" Target="../media/image192.wmf"/><Relationship Id="rId4" Type="http://schemas.openxmlformats.org/officeDocument/2006/relationships/oleObject" Target="../embeddings/oleObject104.bin"/></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172.xml"/><Relationship Id="rId2" Type="http://schemas.openxmlformats.org/officeDocument/2006/relationships/slideLayout" Target="../slideLayouts/slideLayout2.xml"/><Relationship Id="rId1" Type="http://schemas.openxmlformats.org/officeDocument/2006/relationships/vmlDrawing" Target="../drawings/vmlDrawing77.vml"/><Relationship Id="rId6" Type="http://schemas.openxmlformats.org/officeDocument/2006/relationships/image" Target="../media/image194.wmf"/><Relationship Id="rId5" Type="http://schemas.openxmlformats.org/officeDocument/2006/relationships/oleObject" Target="../embeddings/oleObject105.bin"/><Relationship Id="rId4" Type="http://schemas.openxmlformats.org/officeDocument/2006/relationships/image" Target="../media/image195.png"/></Relationships>
</file>

<file path=ppt/slides/_rels/slide173.xml.rels><?xml version="1.0" encoding="UTF-8" standalone="yes"?>
<Relationships xmlns="http://schemas.openxmlformats.org/package/2006/relationships"><Relationship Id="rId8" Type="http://schemas.openxmlformats.org/officeDocument/2006/relationships/image" Target="../media/image197.wmf"/><Relationship Id="rId3" Type="http://schemas.openxmlformats.org/officeDocument/2006/relationships/notesSlide" Target="../notesSlides/notesSlide173.xml"/><Relationship Id="rId7" Type="http://schemas.openxmlformats.org/officeDocument/2006/relationships/oleObject" Target="../embeddings/oleObject107.bin"/><Relationship Id="rId2" Type="http://schemas.openxmlformats.org/officeDocument/2006/relationships/slideLayout" Target="../slideLayouts/slideLayout2.xml"/><Relationship Id="rId1" Type="http://schemas.openxmlformats.org/officeDocument/2006/relationships/vmlDrawing" Target="../drawings/vmlDrawing78.vml"/><Relationship Id="rId6" Type="http://schemas.openxmlformats.org/officeDocument/2006/relationships/image" Target="../media/image196.wmf"/><Relationship Id="rId5" Type="http://schemas.openxmlformats.org/officeDocument/2006/relationships/oleObject" Target="../embeddings/oleObject106.bin"/><Relationship Id="rId4" Type="http://schemas.openxmlformats.org/officeDocument/2006/relationships/image" Target="../media/image198.png"/></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174.xml"/><Relationship Id="rId2" Type="http://schemas.openxmlformats.org/officeDocument/2006/relationships/slideLayout" Target="../slideLayouts/slideLayout2.xml"/><Relationship Id="rId1" Type="http://schemas.openxmlformats.org/officeDocument/2006/relationships/vmlDrawing" Target="../drawings/vmlDrawing79.vml"/><Relationship Id="rId5" Type="http://schemas.openxmlformats.org/officeDocument/2006/relationships/image" Target="../media/image199.wmf"/><Relationship Id="rId4" Type="http://schemas.openxmlformats.org/officeDocument/2006/relationships/oleObject" Target="../embeddings/oleObject108.bin"/></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notesSlide" Target="../notesSlides/notesSlide18.xml"/><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25.wmf"/><Relationship Id="rId5" Type="http://schemas.openxmlformats.org/officeDocument/2006/relationships/oleObject" Target="../embeddings/oleObject12.bin"/><Relationship Id="rId4" Type="http://schemas.openxmlformats.org/officeDocument/2006/relationships/image" Target="../media/image24.png"/></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180.xml"/><Relationship Id="rId2" Type="http://schemas.openxmlformats.org/officeDocument/2006/relationships/slideLayout" Target="../slideLayouts/slideLayout2.xml"/><Relationship Id="rId1" Type="http://schemas.openxmlformats.org/officeDocument/2006/relationships/vmlDrawing" Target="../drawings/vmlDrawing80.vml"/><Relationship Id="rId6" Type="http://schemas.openxmlformats.org/officeDocument/2006/relationships/image" Target="../media/image200.wmf"/><Relationship Id="rId5" Type="http://schemas.openxmlformats.org/officeDocument/2006/relationships/oleObject" Target="../embeddings/oleObject109.bin"/><Relationship Id="rId4" Type="http://schemas.openxmlformats.org/officeDocument/2006/relationships/image" Target="../media/image201.png"/></Relationships>
</file>

<file path=ppt/slides/_rels/slide181.xml.rels><?xml version="1.0" encoding="UTF-8" standalone="yes"?>
<Relationships xmlns="http://schemas.openxmlformats.org/package/2006/relationships"><Relationship Id="rId3" Type="http://schemas.openxmlformats.org/officeDocument/2006/relationships/notesSlide" Target="../notesSlides/notesSlide181.xml"/><Relationship Id="rId2" Type="http://schemas.openxmlformats.org/officeDocument/2006/relationships/slideLayout" Target="../slideLayouts/slideLayout2.xml"/><Relationship Id="rId1" Type="http://schemas.openxmlformats.org/officeDocument/2006/relationships/vmlDrawing" Target="../drawings/vmlDrawing81.vml"/><Relationship Id="rId6" Type="http://schemas.openxmlformats.org/officeDocument/2006/relationships/image" Target="../media/image202.wmf"/><Relationship Id="rId5" Type="http://schemas.openxmlformats.org/officeDocument/2006/relationships/oleObject" Target="../embeddings/oleObject110.bin"/><Relationship Id="rId4" Type="http://schemas.openxmlformats.org/officeDocument/2006/relationships/image" Target="../media/image203.png"/></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notesSlide" Target="../notesSlides/notesSlide183.xml"/><Relationship Id="rId7" Type="http://schemas.openxmlformats.org/officeDocument/2006/relationships/image" Target="../media/image205.wmf"/><Relationship Id="rId2" Type="http://schemas.openxmlformats.org/officeDocument/2006/relationships/slideLayout" Target="../slideLayouts/slideLayout2.xml"/><Relationship Id="rId1" Type="http://schemas.openxmlformats.org/officeDocument/2006/relationships/vmlDrawing" Target="../drawings/vmlDrawing82.vml"/><Relationship Id="rId6" Type="http://schemas.openxmlformats.org/officeDocument/2006/relationships/oleObject" Target="../embeddings/oleObject112.bin"/><Relationship Id="rId5" Type="http://schemas.openxmlformats.org/officeDocument/2006/relationships/image" Target="../media/image204.wmf"/><Relationship Id="rId4" Type="http://schemas.openxmlformats.org/officeDocument/2006/relationships/oleObject" Target="../embeddings/oleObject111.bin"/></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notesSlide" Target="../notesSlides/notesSlide187.xml"/><Relationship Id="rId2" Type="http://schemas.openxmlformats.org/officeDocument/2006/relationships/slideLayout" Target="../slideLayouts/slideLayout2.xml"/><Relationship Id="rId1" Type="http://schemas.openxmlformats.org/officeDocument/2006/relationships/vmlDrawing" Target="../drawings/vmlDrawing83.vml"/><Relationship Id="rId5" Type="http://schemas.openxmlformats.org/officeDocument/2006/relationships/image" Target="../media/image206.wmf"/><Relationship Id="rId4" Type="http://schemas.openxmlformats.org/officeDocument/2006/relationships/oleObject" Target="../embeddings/oleObject113.bin"/></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notesSlide" Target="../notesSlides/notesSlide189.xml"/><Relationship Id="rId7" Type="http://schemas.openxmlformats.org/officeDocument/2006/relationships/image" Target="../media/image208.wmf"/><Relationship Id="rId2" Type="http://schemas.openxmlformats.org/officeDocument/2006/relationships/slideLayout" Target="../slideLayouts/slideLayout2.xml"/><Relationship Id="rId1" Type="http://schemas.openxmlformats.org/officeDocument/2006/relationships/vmlDrawing" Target="../drawings/vmlDrawing84.vml"/><Relationship Id="rId6" Type="http://schemas.openxmlformats.org/officeDocument/2006/relationships/oleObject" Target="../embeddings/oleObject115.bin"/><Relationship Id="rId5" Type="http://schemas.openxmlformats.org/officeDocument/2006/relationships/image" Target="../media/image207.wmf"/><Relationship Id="rId4" Type="http://schemas.openxmlformats.org/officeDocument/2006/relationships/oleObject" Target="../embeddings/oleObject114.bin"/></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19.xml"/><Relationship Id="rId7" Type="http://schemas.openxmlformats.org/officeDocument/2006/relationships/image" Target="../media/image28.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5.bin"/><Relationship Id="rId5" Type="http://schemas.openxmlformats.org/officeDocument/2006/relationships/image" Target="../media/image27.wmf"/><Relationship Id="rId4" Type="http://schemas.openxmlformats.org/officeDocument/2006/relationships/oleObject" Target="../embeddings/oleObject14.bin"/></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notesSlide" Target="../notesSlides/notesSlide192.xml"/><Relationship Id="rId7" Type="http://schemas.openxmlformats.org/officeDocument/2006/relationships/image" Target="../media/image210.wmf"/><Relationship Id="rId2" Type="http://schemas.openxmlformats.org/officeDocument/2006/relationships/slideLayout" Target="../slideLayouts/slideLayout2.xml"/><Relationship Id="rId1" Type="http://schemas.openxmlformats.org/officeDocument/2006/relationships/vmlDrawing" Target="../drawings/vmlDrawing85.vml"/><Relationship Id="rId6" Type="http://schemas.openxmlformats.org/officeDocument/2006/relationships/oleObject" Target="../embeddings/oleObject117.bin"/><Relationship Id="rId5" Type="http://schemas.openxmlformats.org/officeDocument/2006/relationships/image" Target="../media/image209.wmf"/><Relationship Id="rId4" Type="http://schemas.openxmlformats.org/officeDocument/2006/relationships/oleObject" Target="../embeddings/oleObject116.bin"/></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8" Type="http://schemas.openxmlformats.org/officeDocument/2006/relationships/image" Target="../media/image212.wmf"/><Relationship Id="rId3" Type="http://schemas.openxmlformats.org/officeDocument/2006/relationships/notesSlide" Target="../notesSlides/notesSlide194.xml"/><Relationship Id="rId7" Type="http://schemas.openxmlformats.org/officeDocument/2006/relationships/oleObject" Target="../embeddings/oleObject119.bin"/><Relationship Id="rId2" Type="http://schemas.openxmlformats.org/officeDocument/2006/relationships/slideLayout" Target="../slideLayouts/slideLayout2.xml"/><Relationship Id="rId1" Type="http://schemas.openxmlformats.org/officeDocument/2006/relationships/vmlDrawing" Target="../drawings/vmlDrawing86.vml"/><Relationship Id="rId6" Type="http://schemas.openxmlformats.org/officeDocument/2006/relationships/image" Target="../media/image211.wmf"/><Relationship Id="rId5" Type="http://schemas.openxmlformats.org/officeDocument/2006/relationships/oleObject" Target="../embeddings/oleObject118.bin"/><Relationship Id="rId4" Type="http://schemas.openxmlformats.org/officeDocument/2006/relationships/image" Target="../media/image213.png"/></Relationships>
</file>

<file path=ppt/slides/_rels/slide195.xml.rels><?xml version="1.0" encoding="UTF-8" standalone="yes"?>
<Relationships xmlns="http://schemas.openxmlformats.org/package/2006/relationships"><Relationship Id="rId3" Type="http://schemas.openxmlformats.org/officeDocument/2006/relationships/notesSlide" Target="../notesSlides/notesSlide195.xml"/><Relationship Id="rId7" Type="http://schemas.openxmlformats.org/officeDocument/2006/relationships/image" Target="../media/image215.wmf"/><Relationship Id="rId2" Type="http://schemas.openxmlformats.org/officeDocument/2006/relationships/slideLayout" Target="../slideLayouts/slideLayout2.xml"/><Relationship Id="rId1" Type="http://schemas.openxmlformats.org/officeDocument/2006/relationships/vmlDrawing" Target="../drawings/vmlDrawing87.vml"/><Relationship Id="rId6" Type="http://schemas.openxmlformats.org/officeDocument/2006/relationships/oleObject" Target="../embeddings/oleObject121.bin"/><Relationship Id="rId5" Type="http://schemas.openxmlformats.org/officeDocument/2006/relationships/image" Target="../media/image214.wmf"/><Relationship Id="rId4" Type="http://schemas.openxmlformats.org/officeDocument/2006/relationships/oleObject" Target="../embeddings/oleObject120.bin"/></Relationships>
</file>

<file path=ppt/slides/_rels/slide196.xml.rels><?xml version="1.0" encoding="UTF-8" standalone="yes"?>
<Relationships xmlns="http://schemas.openxmlformats.org/package/2006/relationships"><Relationship Id="rId3" Type="http://schemas.openxmlformats.org/officeDocument/2006/relationships/notesSlide" Target="../notesSlides/notesSlide196.xml"/><Relationship Id="rId2" Type="http://schemas.openxmlformats.org/officeDocument/2006/relationships/slideLayout" Target="../slideLayouts/slideLayout2.xml"/><Relationship Id="rId1" Type="http://schemas.openxmlformats.org/officeDocument/2006/relationships/vmlDrawing" Target="../drawings/vmlDrawing88.vml"/><Relationship Id="rId6" Type="http://schemas.openxmlformats.org/officeDocument/2006/relationships/image" Target="../media/image216.wmf"/><Relationship Id="rId5" Type="http://schemas.openxmlformats.org/officeDocument/2006/relationships/oleObject" Target="../embeddings/oleObject122.bin"/><Relationship Id="rId4" Type="http://schemas.openxmlformats.org/officeDocument/2006/relationships/image" Target="../media/image217.png"/></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notesSlide" Target="../notesSlides/notesSlide200.xml"/><Relationship Id="rId2" Type="http://schemas.openxmlformats.org/officeDocument/2006/relationships/slideLayout" Target="../slideLayouts/slideLayout2.xml"/><Relationship Id="rId1" Type="http://schemas.openxmlformats.org/officeDocument/2006/relationships/vmlDrawing" Target="../drawings/vmlDrawing89.vml"/><Relationship Id="rId6" Type="http://schemas.openxmlformats.org/officeDocument/2006/relationships/image" Target="../media/image219.png"/><Relationship Id="rId5" Type="http://schemas.openxmlformats.org/officeDocument/2006/relationships/image" Target="../media/image218.wmf"/><Relationship Id="rId4" Type="http://schemas.openxmlformats.org/officeDocument/2006/relationships/oleObject" Target="../embeddings/oleObject123.bin"/></Relationships>
</file>

<file path=ppt/slides/_rels/slide201.xml.rels><?xml version="1.0" encoding="UTF-8" standalone="yes"?>
<Relationships xmlns="http://schemas.openxmlformats.org/package/2006/relationships"><Relationship Id="rId3" Type="http://schemas.openxmlformats.org/officeDocument/2006/relationships/notesSlide" Target="../notesSlides/notesSlide201.xml"/><Relationship Id="rId2" Type="http://schemas.openxmlformats.org/officeDocument/2006/relationships/slideLayout" Target="../slideLayouts/slideLayout2.xml"/><Relationship Id="rId1" Type="http://schemas.openxmlformats.org/officeDocument/2006/relationships/vmlDrawing" Target="../drawings/vmlDrawing90.vml"/><Relationship Id="rId5" Type="http://schemas.openxmlformats.org/officeDocument/2006/relationships/image" Target="../media/image220.wmf"/><Relationship Id="rId4" Type="http://schemas.openxmlformats.org/officeDocument/2006/relationships/oleObject" Target="../embeddings/oleObject124.bin"/></Relationships>
</file>

<file path=ppt/slides/_rels/slide202.xml.rels><?xml version="1.0" encoding="UTF-8" standalone="yes"?>
<Relationships xmlns="http://schemas.openxmlformats.org/package/2006/relationships"><Relationship Id="rId3" Type="http://schemas.openxmlformats.org/officeDocument/2006/relationships/notesSlide" Target="../notesSlides/notesSlide202.xml"/><Relationship Id="rId2" Type="http://schemas.openxmlformats.org/officeDocument/2006/relationships/slideLayout" Target="../slideLayouts/slideLayout2.xml"/><Relationship Id="rId1" Type="http://schemas.openxmlformats.org/officeDocument/2006/relationships/vmlDrawing" Target="../drawings/vmlDrawing91.vml"/><Relationship Id="rId5" Type="http://schemas.openxmlformats.org/officeDocument/2006/relationships/image" Target="../media/image221.wmf"/><Relationship Id="rId4" Type="http://schemas.openxmlformats.org/officeDocument/2006/relationships/oleObject" Target="../embeddings/oleObject125.bin"/></Relationships>
</file>

<file path=ppt/slides/_rels/slide203.xml.rels><?xml version="1.0" encoding="UTF-8" standalone="yes"?>
<Relationships xmlns="http://schemas.openxmlformats.org/package/2006/relationships"><Relationship Id="rId3" Type="http://schemas.openxmlformats.org/officeDocument/2006/relationships/notesSlide" Target="../notesSlides/notesSlide203.xml"/><Relationship Id="rId2" Type="http://schemas.openxmlformats.org/officeDocument/2006/relationships/slideLayout" Target="../slideLayouts/slideLayout2.xml"/><Relationship Id="rId1" Type="http://schemas.openxmlformats.org/officeDocument/2006/relationships/vmlDrawing" Target="../drawings/vmlDrawing92.vml"/><Relationship Id="rId5" Type="http://schemas.openxmlformats.org/officeDocument/2006/relationships/image" Target="../media/image222.wmf"/><Relationship Id="rId4" Type="http://schemas.openxmlformats.org/officeDocument/2006/relationships/oleObject" Target="../embeddings/oleObject126.bin"/></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notesSlide" Target="../notesSlides/notesSlide206.xml"/><Relationship Id="rId2" Type="http://schemas.openxmlformats.org/officeDocument/2006/relationships/slideLayout" Target="../slideLayouts/slideLayout2.xml"/><Relationship Id="rId1" Type="http://schemas.openxmlformats.org/officeDocument/2006/relationships/vmlDrawing" Target="../drawings/vmlDrawing93.vml"/><Relationship Id="rId6" Type="http://schemas.openxmlformats.org/officeDocument/2006/relationships/image" Target="../media/image223.wmf"/><Relationship Id="rId5" Type="http://schemas.openxmlformats.org/officeDocument/2006/relationships/oleObject" Target="../embeddings/oleObject127.bin"/><Relationship Id="rId4" Type="http://schemas.openxmlformats.org/officeDocument/2006/relationships/image" Target="../media/image224.png"/></Relationships>
</file>

<file path=ppt/slides/_rels/slide207.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207.xml"/><Relationship Id="rId1" Type="http://schemas.openxmlformats.org/officeDocument/2006/relationships/slideLayout" Target="../slideLayouts/slideLayout2.xml"/><Relationship Id="rId4" Type="http://schemas.openxmlformats.org/officeDocument/2006/relationships/image" Target="../media/image226.png"/></Relationships>
</file>

<file path=ppt/slides/_rels/slide208.xml.rels><?xml version="1.0" encoding="UTF-8" standalone="yes"?>
<Relationships xmlns="http://schemas.openxmlformats.org/package/2006/relationships"><Relationship Id="rId3" Type="http://schemas.openxmlformats.org/officeDocument/2006/relationships/notesSlide" Target="../notesSlides/notesSlide208.xml"/><Relationship Id="rId2" Type="http://schemas.openxmlformats.org/officeDocument/2006/relationships/slideLayout" Target="../slideLayouts/slideLayout2.xml"/><Relationship Id="rId1" Type="http://schemas.openxmlformats.org/officeDocument/2006/relationships/vmlDrawing" Target="../drawings/vmlDrawing94.vml"/><Relationship Id="rId6" Type="http://schemas.openxmlformats.org/officeDocument/2006/relationships/image" Target="../media/image228.png"/><Relationship Id="rId5" Type="http://schemas.openxmlformats.org/officeDocument/2006/relationships/image" Target="../media/image227.wmf"/><Relationship Id="rId4" Type="http://schemas.openxmlformats.org/officeDocument/2006/relationships/oleObject" Target="../embeddings/oleObject128.bin"/></Relationships>
</file>

<file path=ppt/slides/_rels/slide209.xml.rels><?xml version="1.0" encoding="UTF-8" standalone="yes"?>
<Relationships xmlns="http://schemas.openxmlformats.org/package/2006/relationships"><Relationship Id="rId8" Type="http://schemas.openxmlformats.org/officeDocument/2006/relationships/image" Target="../media/image230.wmf"/><Relationship Id="rId3" Type="http://schemas.openxmlformats.org/officeDocument/2006/relationships/notesSlide" Target="../notesSlides/notesSlide209.xml"/><Relationship Id="rId7" Type="http://schemas.openxmlformats.org/officeDocument/2006/relationships/oleObject" Target="../embeddings/oleObject130.bin"/><Relationship Id="rId12" Type="http://schemas.openxmlformats.org/officeDocument/2006/relationships/image" Target="../media/image232.wmf"/><Relationship Id="rId2" Type="http://schemas.openxmlformats.org/officeDocument/2006/relationships/slideLayout" Target="../slideLayouts/slideLayout2.xml"/><Relationship Id="rId1" Type="http://schemas.openxmlformats.org/officeDocument/2006/relationships/vmlDrawing" Target="../drawings/vmlDrawing95.vml"/><Relationship Id="rId6" Type="http://schemas.openxmlformats.org/officeDocument/2006/relationships/image" Target="../media/image229.wmf"/><Relationship Id="rId11" Type="http://schemas.openxmlformats.org/officeDocument/2006/relationships/oleObject" Target="../embeddings/oleObject132.bin"/><Relationship Id="rId5" Type="http://schemas.openxmlformats.org/officeDocument/2006/relationships/oleObject" Target="../embeddings/oleObject129.bin"/><Relationship Id="rId10" Type="http://schemas.openxmlformats.org/officeDocument/2006/relationships/image" Target="../media/image231.wmf"/><Relationship Id="rId4" Type="http://schemas.openxmlformats.org/officeDocument/2006/relationships/image" Target="../media/image233.png"/><Relationship Id="rId9" Type="http://schemas.openxmlformats.org/officeDocument/2006/relationships/oleObject" Target="../embeddings/oleObject131.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31.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17.bin"/><Relationship Id="rId5" Type="http://schemas.openxmlformats.org/officeDocument/2006/relationships/image" Target="../media/image30.wmf"/><Relationship Id="rId4" Type="http://schemas.openxmlformats.org/officeDocument/2006/relationships/oleObject" Target="../embeddings/oleObject16.bin"/></Relationships>
</file>

<file path=ppt/slides/_rels/slide210.xml.rels><?xml version="1.0" encoding="UTF-8" standalone="yes"?>
<Relationships xmlns="http://schemas.openxmlformats.org/package/2006/relationships"><Relationship Id="rId3" Type="http://schemas.openxmlformats.org/officeDocument/2006/relationships/notesSlide" Target="../notesSlides/notesSlide210.xml"/><Relationship Id="rId2" Type="http://schemas.openxmlformats.org/officeDocument/2006/relationships/slideLayout" Target="../slideLayouts/slideLayout2.xml"/><Relationship Id="rId1" Type="http://schemas.openxmlformats.org/officeDocument/2006/relationships/vmlDrawing" Target="../drawings/vmlDrawing96.vml"/><Relationship Id="rId6" Type="http://schemas.openxmlformats.org/officeDocument/2006/relationships/image" Target="../media/image234.wmf"/><Relationship Id="rId5" Type="http://schemas.openxmlformats.org/officeDocument/2006/relationships/oleObject" Target="../embeddings/oleObject133.bin"/><Relationship Id="rId4" Type="http://schemas.openxmlformats.org/officeDocument/2006/relationships/image" Target="../media/image235.png"/></Relationships>
</file>

<file path=ppt/slides/_rels/slide211.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8" Type="http://schemas.openxmlformats.org/officeDocument/2006/relationships/image" Target="../media/image239.png"/><Relationship Id="rId3" Type="http://schemas.openxmlformats.org/officeDocument/2006/relationships/notesSlide" Target="../notesSlides/notesSlide214.xml"/><Relationship Id="rId7" Type="http://schemas.openxmlformats.org/officeDocument/2006/relationships/image" Target="../media/image238.wmf"/><Relationship Id="rId2" Type="http://schemas.openxmlformats.org/officeDocument/2006/relationships/slideLayout" Target="../slideLayouts/slideLayout2.xml"/><Relationship Id="rId1" Type="http://schemas.openxmlformats.org/officeDocument/2006/relationships/vmlDrawing" Target="../drawings/vmlDrawing97.vml"/><Relationship Id="rId6" Type="http://schemas.openxmlformats.org/officeDocument/2006/relationships/oleObject" Target="../embeddings/oleObject135.bin"/><Relationship Id="rId5" Type="http://schemas.openxmlformats.org/officeDocument/2006/relationships/image" Target="../media/image237.wmf"/><Relationship Id="rId10" Type="http://schemas.openxmlformats.org/officeDocument/2006/relationships/image" Target="../media/image241.png"/><Relationship Id="rId4" Type="http://schemas.openxmlformats.org/officeDocument/2006/relationships/oleObject" Target="../embeddings/oleObject134.bin"/><Relationship Id="rId9" Type="http://schemas.openxmlformats.org/officeDocument/2006/relationships/image" Target="../media/image240.png"/></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8" Type="http://schemas.openxmlformats.org/officeDocument/2006/relationships/image" Target="../media/image244.png"/><Relationship Id="rId3" Type="http://schemas.openxmlformats.org/officeDocument/2006/relationships/notesSlide" Target="../notesSlides/notesSlide217.xml"/><Relationship Id="rId7" Type="http://schemas.openxmlformats.org/officeDocument/2006/relationships/image" Target="../media/image243.wmf"/><Relationship Id="rId2" Type="http://schemas.openxmlformats.org/officeDocument/2006/relationships/slideLayout" Target="../slideLayouts/slideLayout2.xml"/><Relationship Id="rId1" Type="http://schemas.openxmlformats.org/officeDocument/2006/relationships/vmlDrawing" Target="../drawings/vmlDrawing98.vml"/><Relationship Id="rId6" Type="http://schemas.openxmlformats.org/officeDocument/2006/relationships/oleObject" Target="../embeddings/oleObject137.bin"/><Relationship Id="rId5" Type="http://schemas.openxmlformats.org/officeDocument/2006/relationships/image" Target="../media/image242.wmf"/><Relationship Id="rId4" Type="http://schemas.openxmlformats.org/officeDocument/2006/relationships/oleObject" Target="../embeddings/oleObject136.bin"/></Relationships>
</file>

<file path=ppt/slides/_rels/slide218.xml.rels><?xml version="1.0" encoding="UTF-8" standalone="yes"?>
<Relationships xmlns="http://schemas.openxmlformats.org/package/2006/relationships"><Relationship Id="rId3" Type="http://schemas.openxmlformats.org/officeDocument/2006/relationships/notesSlide" Target="../notesSlides/notesSlide218.xml"/><Relationship Id="rId7" Type="http://schemas.openxmlformats.org/officeDocument/2006/relationships/image" Target="../media/image246.wmf"/><Relationship Id="rId2" Type="http://schemas.openxmlformats.org/officeDocument/2006/relationships/slideLayout" Target="../slideLayouts/slideLayout2.xml"/><Relationship Id="rId1" Type="http://schemas.openxmlformats.org/officeDocument/2006/relationships/vmlDrawing" Target="../drawings/vmlDrawing99.vml"/><Relationship Id="rId6" Type="http://schemas.openxmlformats.org/officeDocument/2006/relationships/oleObject" Target="../embeddings/oleObject139.bin"/><Relationship Id="rId5" Type="http://schemas.openxmlformats.org/officeDocument/2006/relationships/image" Target="../media/image245.wmf"/><Relationship Id="rId4" Type="http://schemas.openxmlformats.org/officeDocument/2006/relationships/oleObject" Target="../embeddings/oleObject138.bin"/></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32.wmf"/><Relationship Id="rId4" Type="http://schemas.openxmlformats.org/officeDocument/2006/relationships/oleObject" Target="../embeddings/oleObject18.bin"/></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notesSlide" Target="../notesSlides/notesSlide222.xml"/><Relationship Id="rId2" Type="http://schemas.openxmlformats.org/officeDocument/2006/relationships/slideLayout" Target="../slideLayouts/slideLayout2.xml"/><Relationship Id="rId1" Type="http://schemas.openxmlformats.org/officeDocument/2006/relationships/vmlDrawing" Target="../drawings/vmlDrawing100.vml"/><Relationship Id="rId6" Type="http://schemas.openxmlformats.org/officeDocument/2006/relationships/image" Target="../media/image247.wmf"/><Relationship Id="rId5" Type="http://schemas.openxmlformats.org/officeDocument/2006/relationships/oleObject" Target="../embeddings/oleObject140.bin"/><Relationship Id="rId4" Type="http://schemas.openxmlformats.org/officeDocument/2006/relationships/image" Target="../media/image248.png"/></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notesSlide" Target="../notesSlides/notesSlide226.xml"/><Relationship Id="rId2" Type="http://schemas.openxmlformats.org/officeDocument/2006/relationships/slideLayout" Target="../slideLayouts/slideLayout2.xml"/><Relationship Id="rId1" Type="http://schemas.openxmlformats.org/officeDocument/2006/relationships/vmlDrawing" Target="../drawings/vmlDrawing101.vml"/><Relationship Id="rId6" Type="http://schemas.openxmlformats.org/officeDocument/2006/relationships/image" Target="../media/image250.png"/><Relationship Id="rId5" Type="http://schemas.openxmlformats.org/officeDocument/2006/relationships/image" Target="../media/image249.wmf"/><Relationship Id="rId4" Type="http://schemas.openxmlformats.org/officeDocument/2006/relationships/oleObject" Target="../embeddings/oleObject141.bin"/></Relationships>
</file>

<file path=ppt/slides/_rels/slide227.xml.rels><?xml version="1.0" encoding="UTF-8" standalone="yes"?>
<Relationships xmlns="http://schemas.openxmlformats.org/package/2006/relationships"><Relationship Id="rId8" Type="http://schemas.openxmlformats.org/officeDocument/2006/relationships/image" Target="../media/image252.wmf"/><Relationship Id="rId3" Type="http://schemas.openxmlformats.org/officeDocument/2006/relationships/notesSlide" Target="../notesSlides/notesSlide227.xml"/><Relationship Id="rId7" Type="http://schemas.openxmlformats.org/officeDocument/2006/relationships/oleObject" Target="../embeddings/oleObject143.bin"/><Relationship Id="rId2" Type="http://schemas.openxmlformats.org/officeDocument/2006/relationships/slideLayout" Target="../slideLayouts/slideLayout2.xml"/><Relationship Id="rId1" Type="http://schemas.openxmlformats.org/officeDocument/2006/relationships/vmlDrawing" Target="../drawings/vmlDrawing102.vml"/><Relationship Id="rId6" Type="http://schemas.openxmlformats.org/officeDocument/2006/relationships/image" Target="../media/image248.png"/><Relationship Id="rId5" Type="http://schemas.openxmlformats.org/officeDocument/2006/relationships/image" Target="../media/image251.wmf"/><Relationship Id="rId4" Type="http://schemas.openxmlformats.org/officeDocument/2006/relationships/oleObject" Target="../embeddings/oleObject142.bin"/></Relationships>
</file>

<file path=ppt/slides/_rels/slide228.xml.rels><?xml version="1.0" encoding="UTF-8" standalone="yes"?>
<Relationships xmlns="http://schemas.openxmlformats.org/package/2006/relationships"><Relationship Id="rId3" Type="http://schemas.openxmlformats.org/officeDocument/2006/relationships/notesSlide" Target="../notesSlides/notesSlide228.xml"/><Relationship Id="rId2" Type="http://schemas.openxmlformats.org/officeDocument/2006/relationships/slideLayout" Target="../slideLayouts/slideLayout2.xml"/><Relationship Id="rId1" Type="http://schemas.openxmlformats.org/officeDocument/2006/relationships/vmlDrawing" Target="../drawings/vmlDrawing103.vml"/><Relationship Id="rId5" Type="http://schemas.openxmlformats.org/officeDocument/2006/relationships/image" Target="../media/image253.wmf"/><Relationship Id="rId4" Type="http://schemas.openxmlformats.org/officeDocument/2006/relationships/oleObject" Target="../embeddings/oleObject144.bin"/></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notesSlide" Target="../notesSlides/notesSlide233.xml"/><Relationship Id="rId2" Type="http://schemas.openxmlformats.org/officeDocument/2006/relationships/slideLayout" Target="../slideLayouts/slideLayout2.xml"/><Relationship Id="rId1" Type="http://schemas.openxmlformats.org/officeDocument/2006/relationships/vmlDrawing" Target="../drawings/vmlDrawing104.vml"/><Relationship Id="rId6" Type="http://schemas.openxmlformats.org/officeDocument/2006/relationships/image" Target="../media/image255.wmf"/><Relationship Id="rId5" Type="http://schemas.openxmlformats.org/officeDocument/2006/relationships/oleObject" Target="../embeddings/oleObject145.bin"/><Relationship Id="rId4" Type="http://schemas.openxmlformats.org/officeDocument/2006/relationships/image" Target="../media/image256.png"/></Relationships>
</file>

<file path=ppt/slides/_rels/slide234.xml.rels><?xml version="1.0" encoding="UTF-8" standalone="yes"?>
<Relationships xmlns="http://schemas.openxmlformats.org/package/2006/relationships"><Relationship Id="rId3" Type="http://schemas.openxmlformats.org/officeDocument/2006/relationships/notesSlide" Target="../notesSlides/notesSlide234.xml"/><Relationship Id="rId7" Type="http://schemas.openxmlformats.org/officeDocument/2006/relationships/image" Target="../media/image257.wmf"/><Relationship Id="rId2" Type="http://schemas.openxmlformats.org/officeDocument/2006/relationships/slideLayout" Target="../slideLayouts/slideLayout2.xml"/><Relationship Id="rId1" Type="http://schemas.openxmlformats.org/officeDocument/2006/relationships/vmlDrawing" Target="../drawings/vmlDrawing105.vml"/><Relationship Id="rId6" Type="http://schemas.openxmlformats.org/officeDocument/2006/relationships/oleObject" Target="../embeddings/oleObject146.bin"/><Relationship Id="rId5" Type="http://schemas.openxmlformats.org/officeDocument/2006/relationships/image" Target="../media/image256.png"/><Relationship Id="rId4" Type="http://schemas.openxmlformats.org/officeDocument/2006/relationships/image" Target="../media/image258.png"/></Relationships>
</file>

<file path=ppt/slides/_rels/slide235.xml.rels><?xml version="1.0" encoding="UTF-8" standalone="yes"?>
<Relationships xmlns="http://schemas.openxmlformats.org/package/2006/relationships"><Relationship Id="rId8" Type="http://schemas.openxmlformats.org/officeDocument/2006/relationships/image" Target="../media/image260.wmf"/><Relationship Id="rId3" Type="http://schemas.openxmlformats.org/officeDocument/2006/relationships/notesSlide" Target="../notesSlides/notesSlide235.xml"/><Relationship Id="rId7" Type="http://schemas.openxmlformats.org/officeDocument/2006/relationships/oleObject" Target="../embeddings/oleObject148.bin"/><Relationship Id="rId2" Type="http://schemas.openxmlformats.org/officeDocument/2006/relationships/slideLayout" Target="../slideLayouts/slideLayout2.xml"/><Relationship Id="rId1" Type="http://schemas.openxmlformats.org/officeDocument/2006/relationships/vmlDrawing" Target="../drawings/vmlDrawing106.vml"/><Relationship Id="rId6" Type="http://schemas.openxmlformats.org/officeDocument/2006/relationships/image" Target="../media/image259.wmf"/><Relationship Id="rId5" Type="http://schemas.openxmlformats.org/officeDocument/2006/relationships/oleObject" Target="../embeddings/oleObject147.bin"/><Relationship Id="rId4" Type="http://schemas.openxmlformats.org/officeDocument/2006/relationships/image" Target="../media/image261.png"/></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notesSlide" Target="../notesSlides/notesSlide237.xml"/><Relationship Id="rId2" Type="http://schemas.openxmlformats.org/officeDocument/2006/relationships/slideLayout" Target="../slideLayouts/slideLayout2.xml"/><Relationship Id="rId1" Type="http://schemas.openxmlformats.org/officeDocument/2006/relationships/vmlDrawing" Target="../drawings/vmlDrawing107.vml"/><Relationship Id="rId6" Type="http://schemas.openxmlformats.org/officeDocument/2006/relationships/image" Target="../media/image262.wmf"/><Relationship Id="rId5" Type="http://schemas.openxmlformats.org/officeDocument/2006/relationships/oleObject" Target="../embeddings/oleObject149.bin"/><Relationship Id="rId4" Type="http://schemas.openxmlformats.org/officeDocument/2006/relationships/image" Target="../media/image263.png"/></Relationships>
</file>

<file path=ppt/slides/_rels/slide238.xml.rels><?xml version="1.0" encoding="UTF-8" standalone="yes"?>
<Relationships xmlns="http://schemas.openxmlformats.org/package/2006/relationships"><Relationship Id="rId3" Type="http://schemas.openxmlformats.org/officeDocument/2006/relationships/notesSlide" Target="../notesSlides/notesSlide238.xml"/><Relationship Id="rId2" Type="http://schemas.openxmlformats.org/officeDocument/2006/relationships/slideLayout" Target="../slideLayouts/slideLayout2.xml"/><Relationship Id="rId1" Type="http://schemas.openxmlformats.org/officeDocument/2006/relationships/vmlDrawing" Target="../drawings/vmlDrawing108.vml"/><Relationship Id="rId6" Type="http://schemas.openxmlformats.org/officeDocument/2006/relationships/image" Target="../media/image264.wmf"/><Relationship Id="rId5" Type="http://schemas.openxmlformats.org/officeDocument/2006/relationships/oleObject" Target="../embeddings/oleObject150.bin"/><Relationship Id="rId4" Type="http://schemas.openxmlformats.org/officeDocument/2006/relationships/image" Target="../media/image265.png"/></Relationships>
</file>

<file path=ppt/slides/_rels/slide239.xml.rels><?xml version="1.0" encoding="UTF-8" standalone="yes"?>
<Relationships xmlns="http://schemas.openxmlformats.org/package/2006/relationships"><Relationship Id="rId3" Type="http://schemas.openxmlformats.org/officeDocument/2006/relationships/notesSlide" Target="../notesSlides/notesSlide239.xml"/><Relationship Id="rId2" Type="http://schemas.openxmlformats.org/officeDocument/2006/relationships/slideLayout" Target="../slideLayouts/slideLayout2.xml"/><Relationship Id="rId1" Type="http://schemas.openxmlformats.org/officeDocument/2006/relationships/vmlDrawing" Target="../drawings/vmlDrawing109.vml"/><Relationship Id="rId6" Type="http://schemas.openxmlformats.org/officeDocument/2006/relationships/image" Target="../media/image267.png"/><Relationship Id="rId5" Type="http://schemas.openxmlformats.org/officeDocument/2006/relationships/image" Target="../media/image266.wmf"/><Relationship Id="rId4" Type="http://schemas.openxmlformats.org/officeDocument/2006/relationships/oleObject" Target="../embeddings/oleObject151.bin"/></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8" Type="http://schemas.openxmlformats.org/officeDocument/2006/relationships/image" Target="../media/image269.wmf"/><Relationship Id="rId3" Type="http://schemas.openxmlformats.org/officeDocument/2006/relationships/notesSlide" Target="../notesSlides/notesSlide241.xml"/><Relationship Id="rId7" Type="http://schemas.openxmlformats.org/officeDocument/2006/relationships/oleObject" Target="../embeddings/oleObject153.bin"/><Relationship Id="rId2" Type="http://schemas.openxmlformats.org/officeDocument/2006/relationships/slideLayout" Target="../slideLayouts/slideLayout2.xml"/><Relationship Id="rId1" Type="http://schemas.openxmlformats.org/officeDocument/2006/relationships/vmlDrawing" Target="../drawings/vmlDrawing110.vml"/><Relationship Id="rId6" Type="http://schemas.openxmlformats.org/officeDocument/2006/relationships/image" Target="../media/image268.wmf"/><Relationship Id="rId5" Type="http://schemas.openxmlformats.org/officeDocument/2006/relationships/oleObject" Target="../embeddings/oleObject152.bin"/><Relationship Id="rId4" Type="http://schemas.openxmlformats.org/officeDocument/2006/relationships/image" Target="../media/image270.png"/></Relationships>
</file>

<file path=ppt/slides/_rels/slide242.xml.rels><?xml version="1.0" encoding="UTF-8" standalone="yes"?>
<Relationships xmlns="http://schemas.openxmlformats.org/package/2006/relationships"><Relationship Id="rId3" Type="http://schemas.openxmlformats.org/officeDocument/2006/relationships/notesSlide" Target="../notesSlides/notesSlide242.xml"/><Relationship Id="rId2" Type="http://schemas.openxmlformats.org/officeDocument/2006/relationships/slideLayout" Target="../slideLayouts/slideLayout2.xml"/><Relationship Id="rId1" Type="http://schemas.openxmlformats.org/officeDocument/2006/relationships/vmlDrawing" Target="../drawings/vmlDrawing111.vml"/><Relationship Id="rId6" Type="http://schemas.openxmlformats.org/officeDocument/2006/relationships/image" Target="../media/image271.wmf"/><Relationship Id="rId5" Type="http://schemas.openxmlformats.org/officeDocument/2006/relationships/oleObject" Target="../embeddings/oleObject154.bin"/><Relationship Id="rId4" Type="http://schemas.openxmlformats.org/officeDocument/2006/relationships/image" Target="../media/image272.png"/></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notesSlide" Target="../notesSlides/notesSlide245.xml"/><Relationship Id="rId2" Type="http://schemas.openxmlformats.org/officeDocument/2006/relationships/slideLayout" Target="../slideLayouts/slideLayout2.xml"/><Relationship Id="rId1" Type="http://schemas.openxmlformats.org/officeDocument/2006/relationships/vmlDrawing" Target="../drawings/vmlDrawing112.vml"/><Relationship Id="rId6" Type="http://schemas.openxmlformats.org/officeDocument/2006/relationships/image" Target="../media/image273.wmf"/><Relationship Id="rId5" Type="http://schemas.openxmlformats.org/officeDocument/2006/relationships/oleObject" Target="../embeddings/oleObject155.bin"/><Relationship Id="rId4" Type="http://schemas.openxmlformats.org/officeDocument/2006/relationships/image" Target="../media/image274.png"/></Relationships>
</file>

<file path=ppt/slides/_rels/slide246.xml.rels><?xml version="1.0" encoding="UTF-8" standalone="yes"?>
<Relationships xmlns="http://schemas.openxmlformats.org/package/2006/relationships"><Relationship Id="rId3" Type="http://schemas.openxmlformats.org/officeDocument/2006/relationships/notesSlide" Target="../notesSlides/notesSlide246.xml"/><Relationship Id="rId2" Type="http://schemas.openxmlformats.org/officeDocument/2006/relationships/slideLayout" Target="../slideLayouts/slideLayout2.xml"/><Relationship Id="rId1" Type="http://schemas.openxmlformats.org/officeDocument/2006/relationships/vmlDrawing" Target="../drawings/vmlDrawing113.vml"/><Relationship Id="rId6" Type="http://schemas.openxmlformats.org/officeDocument/2006/relationships/image" Target="../media/image275.wmf"/><Relationship Id="rId5" Type="http://schemas.openxmlformats.org/officeDocument/2006/relationships/oleObject" Target="../embeddings/oleObject156.bin"/><Relationship Id="rId4" Type="http://schemas.openxmlformats.org/officeDocument/2006/relationships/image" Target="../media/image276.png"/></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notesSlide" Target="../notesSlides/notesSlide249.xml"/><Relationship Id="rId7" Type="http://schemas.openxmlformats.org/officeDocument/2006/relationships/image" Target="../media/image278.wmf"/><Relationship Id="rId2" Type="http://schemas.openxmlformats.org/officeDocument/2006/relationships/slideLayout" Target="../slideLayouts/slideLayout2.xml"/><Relationship Id="rId1" Type="http://schemas.openxmlformats.org/officeDocument/2006/relationships/vmlDrawing" Target="../drawings/vmlDrawing114.vml"/><Relationship Id="rId6" Type="http://schemas.openxmlformats.org/officeDocument/2006/relationships/oleObject" Target="../embeddings/oleObject158.bin"/><Relationship Id="rId5" Type="http://schemas.openxmlformats.org/officeDocument/2006/relationships/image" Target="../media/image277.wmf"/><Relationship Id="rId4" Type="http://schemas.openxmlformats.org/officeDocument/2006/relationships/oleObject" Target="../embeddings/oleObject157.bin"/></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notesSlide" Target="../notesSlides/notesSlide250.xml"/><Relationship Id="rId7" Type="http://schemas.openxmlformats.org/officeDocument/2006/relationships/image" Target="../media/image281.wmf"/><Relationship Id="rId2" Type="http://schemas.openxmlformats.org/officeDocument/2006/relationships/slideLayout" Target="../slideLayouts/slideLayout2.xml"/><Relationship Id="rId1" Type="http://schemas.openxmlformats.org/officeDocument/2006/relationships/vmlDrawing" Target="../drawings/vmlDrawing115.vml"/><Relationship Id="rId6" Type="http://schemas.openxmlformats.org/officeDocument/2006/relationships/oleObject" Target="../embeddings/oleObject160.bin"/><Relationship Id="rId5" Type="http://schemas.openxmlformats.org/officeDocument/2006/relationships/image" Target="../media/image280.wmf"/><Relationship Id="rId4" Type="http://schemas.openxmlformats.org/officeDocument/2006/relationships/oleObject" Target="../embeddings/oleObject159.bin"/></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notesSlide" Target="../notesSlides/notesSlide257.xml"/><Relationship Id="rId2" Type="http://schemas.openxmlformats.org/officeDocument/2006/relationships/slideLayout" Target="../slideLayouts/slideLayout2.xml"/><Relationship Id="rId1" Type="http://schemas.openxmlformats.org/officeDocument/2006/relationships/vmlDrawing" Target="../drawings/vmlDrawing116.vml"/><Relationship Id="rId6" Type="http://schemas.openxmlformats.org/officeDocument/2006/relationships/image" Target="../media/image283.png"/><Relationship Id="rId5" Type="http://schemas.openxmlformats.org/officeDocument/2006/relationships/image" Target="../media/image282.wmf"/><Relationship Id="rId4" Type="http://schemas.openxmlformats.org/officeDocument/2006/relationships/oleObject" Target="../embeddings/oleObject161.bin"/></Relationships>
</file>

<file path=ppt/slides/_rels/slide258.xml.rels><?xml version="1.0" encoding="UTF-8" standalone="yes"?>
<Relationships xmlns="http://schemas.openxmlformats.org/package/2006/relationships"><Relationship Id="rId3" Type="http://schemas.openxmlformats.org/officeDocument/2006/relationships/notesSlide" Target="../notesSlides/notesSlide258.xml"/><Relationship Id="rId2" Type="http://schemas.openxmlformats.org/officeDocument/2006/relationships/slideLayout" Target="../slideLayouts/slideLayout2.xml"/><Relationship Id="rId1" Type="http://schemas.openxmlformats.org/officeDocument/2006/relationships/vmlDrawing" Target="../drawings/vmlDrawing117.vml"/><Relationship Id="rId5" Type="http://schemas.openxmlformats.org/officeDocument/2006/relationships/image" Target="../media/image284.wmf"/><Relationship Id="rId4" Type="http://schemas.openxmlformats.org/officeDocument/2006/relationships/oleObject" Target="../embeddings/oleObject162.bin"/></Relationships>
</file>

<file path=ppt/slides/_rels/slide259.xml.rels><?xml version="1.0" encoding="UTF-8" standalone="yes"?>
<Relationships xmlns="http://schemas.openxmlformats.org/package/2006/relationships"><Relationship Id="rId3" Type="http://schemas.openxmlformats.org/officeDocument/2006/relationships/notesSlide" Target="../notesSlides/notesSlide259.xml"/><Relationship Id="rId7" Type="http://schemas.openxmlformats.org/officeDocument/2006/relationships/image" Target="../media/image286.wmf"/><Relationship Id="rId2" Type="http://schemas.openxmlformats.org/officeDocument/2006/relationships/slideLayout" Target="../slideLayouts/slideLayout2.xml"/><Relationship Id="rId1" Type="http://schemas.openxmlformats.org/officeDocument/2006/relationships/vmlDrawing" Target="../drawings/vmlDrawing118.vml"/><Relationship Id="rId6" Type="http://schemas.openxmlformats.org/officeDocument/2006/relationships/oleObject" Target="../embeddings/oleObject164.bin"/><Relationship Id="rId5" Type="http://schemas.openxmlformats.org/officeDocument/2006/relationships/image" Target="../media/image285.wmf"/><Relationship Id="rId4" Type="http://schemas.openxmlformats.org/officeDocument/2006/relationships/oleObject" Target="../embeddings/oleObject163.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33.wmf"/><Relationship Id="rId4" Type="http://schemas.openxmlformats.org/officeDocument/2006/relationships/oleObject" Target="../embeddings/oleObject19.bin"/></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notesSlide" Target="../notesSlides/notesSlide262.xml"/><Relationship Id="rId2" Type="http://schemas.openxmlformats.org/officeDocument/2006/relationships/slideLayout" Target="../slideLayouts/slideLayout2.xml"/><Relationship Id="rId1" Type="http://schemas.openxmlformats.org/officeDocument/2006/relationships/vmlDrawing" Target="../drawings/vmlDrawing119.vml"/><Relationship Id="rId6" Type="http://schemas.openxmlformats.org/officeDocument/2006/relationships/image" Target="../media/image287.wmf"/><Relationship Id="rId5" Type="http://schemas.openxmlformats.org/officeDocument/2006/relationships/oleObject" Target="../embeddings/oleObject165.bin"/><Relationship Id="rId4" Type="http://schemas.openxmlformats.org/officeDocument/2006/relationships/image" Target="../media/image288.png"/></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notesSlide" Target="../notesSlides/notesSlide265.xml"/><Relationship Id="rId2" Type="http://schemas.openxmlformats.org/officeDocument/2006/relationships/slideLayout" Target="../slideLayouts/slideLayout2.xml"/><Relationship Id="rId1" Type="http://schemas.openxmlformats.org/officeDocument/2006/relationships/vmlDrawing" Target="../drawings/vmlDrawing120.vml"/><Relationship Id="rId6" Type="http://schemas.openxmlformats.org/officeDocument/2006/relationships/image" Target="../media/image290.png"/><Relationship Id="rId5" Type="http://schemas.openxmlformats.org/officeDocument/2006/relationships/image" Target="../media/image289.wmf"/><Relationship Id="rId4" Type="http://schemas.openxmlformats.org/officeDocument/2006/relationships/oleObject" Target="../embeddings/oleObject166.bin"/></Relationships>
</file>

<file path=ppt/slides/_rels/slide266.xml.rels><?xml version="1.0" encoding="UTF-8" standalone="yes"?>
<Relationships xmlns="http://schemas.openxmlformats.org/package/2006/relationships"><Relationship Id="rId3" Type="http://schemas.openxmlformats.org/officeDocument/2006/relationships/notesSlide" Target="../notesSlides/notesSlide266.xml"/><Relationship Id="rId7" Type="http://schemas.openxmlformats.org/officeDocument/2006/relationships/image" Target="../media/image292.wmf"/><Relationship Id="rId2" Type="http://schemas.openxmlformats.org/officeDocument/2006/relationships/slideLayout" Target="../slideLayouts/slideLayout2.xml"/><Relationship Id="rId1" Type="http://schemas.openxmlformats.org/officeDocument/2006/relationships/vmlDrawing" Target="../drawings/vmlDrawing121.vml"/><Relationship Id="rId6" Type="http://schemas.openxmlformats.org/officeDocument/2006/relationships/oleObject" Target="../embeddings/oleObject168.bin"/><Relationship Id="rId5" Type="http://schemas.openxmlformats.org/officeDocument/2006/relationships/image" Target="../media/image291.wmf"/><Relationship Id="rId4" Type="http://schemas.openxmlformats.org/officeDocument/2006/relationships/oleObject" Target="../embeddings/oleObject167.bin"/></Relationships>
</file>

<file path=ppt/slides/_rels/slide267.xml.rels><?xml version="1.0" encoding="UTF-8" standalone="yes"?>
<Relationships xmlns="http://schemas.openxmlformats.org/package/2006/relationships"><Relationship Id="rId3" Type="http://schemas.openxmlformats.org/officeDocument/2006/relationships/notesSlide" Target="../notesSlides/notesSlide267.xml"/><Relationship Id="rId2" Type="http://schemas.openxmlformats.org/officeDocument/2006/relationships/slideLayout" Target="../slideLayouts/slideLayout2.xml"/><Relationship Id="rId1" Type="http://schemas.openxmlformats.org/officeDocument/2006/relationships/vmlDrawing" Target="../drawings/vmlDrawing122.vml"/><Relationship Id="rId6" Type="http://schemas.openxmlformats.org/officeDocument/2006/relationships/image" Target="../media/image13.wmf"/><Relationship Id="rId5" Type="http://schemas.openxmlformats.org/officeDocument/2006/relationships/oleObject" Target="../embeddings/oleObject169.bin"/><Relationship Id="rId4" Type="http://schemas.openxmlformats.org/officeDocument/2006/relationships/image" Target="../media/image14.png"/></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34.wmf"/><Relationship Id="rId4" Type="http://schemas.openxmlformats.org/officeDocument/2006/relationships/oleObject" Target="../embeddings/oleObject20.bin"/></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notesSlide" Target="../notesSlides/notesSlide271.xml"/><Relationship Id="rId2" Type="http://schemas.openxmlformats.org/officeDocument/2006/relationships/slideLayout" Target="../slideLayouts/slideLayout2.xml"/><Relationship Id="rId1" Type="http://schemas.openxmlformats.org/officeDocument/2006/relationships/vmlDrawing" Target="../drawings/vmlDrawing123.vml"/><Relationship Id="rId6" Type="http://schemas.openxmlformats.org/officeDocument/2006/relationships/image" Target="../media/image293.wmf"/><Relationship Id="rId5" Type="http://schemas.openxmlformats.org/officeDocument/2006/relationships/oleObject" Target="../embeddings/oleObject170.bin"/><Relationship Id="rId4" Type="http://schemas.openxmlformats.org/officeDocument/2006/relationships/image" Target="../media/image294.png"/></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8" Type="http://schemas.openxmlformats.org/officeDocument/2006/relationships/image" Target="../media/image297.png"/><Relationship Id="rId3" Type="http://schemas.openxmlformats.org/officeDocument/2006/relationships/notesSlide" Target="../notesSlides/notesSlide273.xml"/><Relationship Id="rId7" Type="http://schemas.openxmlformats.org/officeDocument/2006/relationships/image" Target="../media/image296.wmf"/><Relationship Id="rId2" Type="http://schemas.openxmlformats.org/officeDocument/2006/relationships/slideLayout" Target="../slideLayouts/slideLayout2.xml"/><Relationship Id="rId1" Type="http://schemas.openxmlformats.org/officeDocument/2006/relationships/vmlDrawing" Target="../drawings/vmlDrawing124.vml"/><Relationship Id="rId6" Type="http://schemas.openxmlformats.org/officeDocument/2006/relationships/oleObject" Target="../embeddings/oleObject172.bin"/><Relationship Id="rId5" Type="http://schemas.openxmlformats.org/officeDocument/2006/relationships/image" Target="../media/image295.wmf"/><Relationship Id="rId4" Type="http://schemas.openxmlformats.org/officeDocument/2006/relationships/oleObject" Target="../embeddings/oleObject171.bin"/></Relationships>
</file>

<file path=ppt/slides/_rels/slide274.xml.rels><?xml version="1.0" encoding="UTF-8" standalone="yes"?>
<Relationships xmlns="http://schemas.openxmlformats.org/package/2006/relationships"><Relationship Id="rId8" Type="http://schemas.openxmlformats.org/officeDocument/2006/relationships/image" Target="../media/image299.wmf"/><Relationship Id="rId3" Type="http://schemas.openxmlformats.org/officeDocument/2006/relationships/notesSlide" Target="../notesSlides/notesSlide274.xml"/><Relationship Id="rId7" Type="http://schemas.openxmlformats.org/officeDocument/2006/relationships/oleObject" Target="../embeddings/oleObject174.bin"/><Relationship Id="rId2" Type="http://schemas.openxmlformats.org/officeDocument/2006/relationships/slideLayout" Target="../slideLayouts/slideLayout2.xml"/><Relationship Id="rId1" Type="http://schemas.openxmlformats.org/officeDocument/2006/relationships/vmlDrawing" Target="../drawings/vmlDrawing125.vml"/><Relationship Id="rId6" Type="http://schemas.openxmlformats.org/officeDocument/2006/relationships/image" Target="../media/image298.wmf"/><Relationship Id="rId5" Type="http://schemas.openxmlformats.org/officeDocument/2006/relationships/oleObject" Target="../embeddings/oleObject173.bin"/><Relationship Id="rId4" Type="http://schemas.openxmlformats.org/officeDocument/2006/relationships/image" Target="../media/image300.png"/></Relationships>
</file>

<file path=ppt/slides/_rels/slide275.xml.rels><?xml version="1.0" encoding="UTF-8" standalone="yes"?>
<Relationships xmlns="http://schemas.openxmlformats.org/package/2006/relationships"><Relationship Id="rId3" Type="http://schemas.openxmlformats.org/officeDocument/2006/relationships/notesSlide" Target="../notesSlides/notesSlide275.xml"/><Relationship Id="rId7" Type="http://schemas.openxmlformats.org/officeDocument/2006/relationships/image" Target="../media/image7.wmf"/><Relationship Id="rId2" Type="http://schemas.openxmlformats.org/officeDocument/2006/relationships/slideLayout" Target="../slideLayouts/slideLayout2.xml"/><Relationship Id="rId1" Type="http://schemas.openxmlformats.org/officeDocument/2006/relationships/vmlDrawing" Target="../drawings/vmlDrawing126.vml"/><Relationship Id="rId6" Type="http://schemas.openxmlformats.org/officeDocument/2006/relationships/oleObject" Target="../embeddings/oleObject176.bin"/><Relationship Id="rId5" Type="http://schemas.openxmlformats.org/officeDocument/2006/relationships/image" Target="../media/image301.wmf"/><Relationship Id="rId4" Type="http://schemas.openxmlformats.org/officeDocument/2006/relationships/oleObject" Target="../embeddings/oleObject175.bin"/></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notesSlide" Target="../notesSlides/notesSlide279.xml"/><Relationship Id="rId2" Type="http://schemas.openxmlformats.org/officeDocument/2006/relationships/slideLayout" Target="../slideLayouts/slideLayout2.xml"/><Relationship Id="rId1" Type="http://schemas.openxmlformats.org/officeDocument/2006/relationships/vmlDrawing" Target="../drawings/vmlDrawing127.vml"/><Relationship Id="rId5" Type="http://schemas.openxmlformats.org/officeDocument/2006/relationships/image" Target="../media/image302.wmf"/><Relationship Id="rId4" Type="http://schemas.openxmlformats.org/officeDocument/2006/relationships/oleObject" Target="../embeddings/oleObject177.bin"/></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notesSlide" Target="../notesSlides/notesSlide282.xml"/><Relationship Id="rId2" Type="http://schemas.openxmlformats.org/officeDocument/2006/relationships/slideLayout" Target="../slideLayouts/slideLayout2.xml"/><Relationship Id="rId1" Type="http://schemas.openxmlformats.org/officeDocument/2006/relationships/vmlDrawing" Target="../drawings/vmlDrawing128.vml"/><Relationship Id="rId6" Type="http://schemas.openxmlformats.org/officeDocument/2006/relationships/image" Target="../media/image304.png"/><Relationship Id="rId5" Type="http://schemas.openxmlformats.org/officeDocument/2006/relationships/image" Target="../media/image303.wmf"/><Relationship Id="rId4" Type="http://schemas.openxmlformats.org/officeDocument/2006/relationships/oleObject" Target="../embeddings/oleObject178.bin"/></Relationships>
</file>

<file path=ppt/slides/_rels/slide283.xml.rels><?xml version="1.0" encoding="UTF-8" standalone="yes"?>
<Relationships xmlns="http://schemas.openxmlformats.org/package/2006/relationships"><Relationship Id="rId3" Type="http://schemas.openxmlformats.org/officeDocument/2006/relationships/notesSlide" Target="../notesSlides/notesSlide283.xml"/><Relationship Id="rId7" Type="http://schemas.openxmlformats.org/officeDocument/2006/relationships/image" Target="../media/image306.wmf"/><Relationship Id="rId2" Type="http://schemas.openxmlformats.org/officeDocument/2006/relationships/slideLayout" Target="../slideLayouts/slideLayout2.xml"/><Relationship Id="rId1" Type="http://schemas.openxmlformats.org/officeDocument/2006/relationships/vmlDrawing" Target="../drawings/vmlDrawing129.vml"/><Relationship Id="rId6" Type="http://schemas.openxmlformats.org/officeDocument/2006/relationships/oleObject" Target="../embeddings/oleObject180.bin"/><Relationship Id="rId5" Type="http://schemas.openxmlformats.org/officeDocument/2006/relationships/image" Target="../media/image305.wmf"/><Relationship Id="rId4" Type="http://schemas.openxmlformats.org/officeDocument/2006/relationships/oleObject" Target="../embeddings/oleObject179.bin"/></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notesSlide" Target="../notesSlides/notesSlide288.xml"/><Relationship Id="rId2" Type="http://schemas.openxmlformats.org/officeDocument/2006/relationships/slideLayout" Target="../slideLayouts/slideLayout2.xml"/><Relationship Id="rId1" Type="http://schemas.openxmlformats.org/officeDocument/2006/relationships/vmlDrawing" Target="../drawings/vmlDrawing130.vml"/><Relationship Id="rId6" Type="http://schemas.openxmlformats.org/officeDocument/2006/relationships/image" Target="../media/image307.wmf"/><Relationship Id="rId5" Type="http://schemas.openxmlformats.org/officeDocument/2006/relationships/oleObject" Target="../embeddings/oleObject181.bin"/><Relationship Id="rId4" Type="http://schemas.openxmlformats.org/officeDocument/2006/relationships/image" Target="../media/image308.png"/></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notesSlide" Target="../notesSlides/notesSlide290.xml"/><Relationship Id="rId2" Type="http://schemas.openxmlformats.org/officeDocument/2006/relationships/slideLayout" Target="../slideLayouts/slideLayout2.xml"/><Relationship Id="rId1" Type="http://schemas.openxmlformats.org/officeDocument/2006/relationships/vmlDrawing" Target="../drawings/vmlDrawing131.vml"/><Relationship Id="rId6" Type="http://schemas.openxmlformats.org/officeDocument/2006/relationships/image" Target="../media/image309.wmf"/><Relationship Id="rId5" Type="http://schemas.openxmlformats.org/officeDocument/2006/relationships/oleObject" Target="../embeddings/oleObject182.bin"/><Relationship Id="rId4" Type="http://schemas.openxmlformats.org/officeDocument/2006/relationships/image" Target="../media/image310.png"/></Relationships>
</file>

<file path=ppt/slides/_rels/slide291.xml.rels><?xml version="1.0" encoding="UTF-8" standalone="yes"?>
<Relationships xmlns="http://schemas.openxmlformats.org/package/2006/relationships"><Relationship Id="rId3" Type="http://schemas.openxmlformats.org/officeDocument/2006/relationships/notesSlide" Target="../notesSlides/notesSlide291.xml"/><Relationship Id="rId2" Type="http://schemas.openxmlformats.org/officeDocument/2006/relationships/slideLayout" Target="../slideLayouts/slideLayout2.xml"/><Relationship Id="rId1" Type="http://schemas.openxmlformats.org/officeDocument/2006/relationships/vmlDrawing" Target="../drawings/vmlDrawing132.vml"/><Relationship Id="rId6" Type="http://schemas.openxmlformats.org/officeDocument/2006/relationships/image" Target="../media/image312.png"/><Relationship Id="rId5" Type="http://schemas.openxmlformats.org/officeDocument/2006/relationships/image" Target="../media/image311.wmf"/><Relationship Id="rId4" Type="http://schemas.openxmlformats.org/officeDocument/2006/relationships/oleObject" Target="../embeddings/oleObject183.bin"/></Relationships>
</file>

<file path=ppt/slides/_rels/slide292.xml.rels><?xml version="1.0" encoding="UTF-8" standalone="yes"?>
<Relationships xmlns="http://schemas.openxmlformats.org/package/2006/relationships"><Relationship Id="rId3" Type="http://schemas.openxmlformats.org/officeDocument/2006/relationships/notesSlide" Target="../notesSlides/notesSlide292.xml"/><Relationship Id="rId7" Type="http://schemas.openxmlformats.org/officeDocument/2006/relationships/image" Target="../media/image314.wmf"/><Relationship Id="rId2" Type="http://schemas.openxmlformats.org/officeDocument/2006/relationships/slideLayout" Target="../slideLayouts/slideLayout2.xml"/><Relationship Id="rId1" Type="http://schemas.openxmlformats.org/officeDocument/2006/relationships/vmlDrawing" Target="../drawings/vmlDrawing133.vml"/><Relationship Id="rId6" Type="http://schemas.openxmlformats.org/officeDocument/2006/relationships/oleObject" Target="../embeddings/oleObject185.bin"/><Relationship Id="rId5" Type="http://schemas.openxmlformats.org/officeDocument/2006/relationships/image" Target="../media/image313.wmf"/><Relationship Id="rId4" Type="http://schemas.openxmlformats.org/officeDocument/2006/relationships/oleObject" Target="../embeddings/oleObject184.bin"/></Relationships>
</file>

<file path=ppt/slides/_rels/slide293.xml.rels><?xml version="1.0" encoding="UTF-8" standalone="yes"?>
<Relationships xmlns="http://schemas.openxmlformats.org/package/2006/relationships"><Relationship Id="rId3" Type="http://schemas.openxmlformats.org/officeDocument/2006/relationships/notesSlide" Target="../notesSlides/notesSlide293.xml"/><Relationship Id="rId2" Type="http://schemas.openxmlformats.org/officeDocument/2006/relationships/slideLayout" Target="../slideLayouts/slideLayout2.xml"/><Relationship Id="rId1" Type="http://schemas.openxmlformats.org/officeDocument/2006/relationships/vmlDrawing" Target="../drawings/vmlDrawing134.vml"/><Relationship Id="rId5" Type="http://schemas.openxmlformats.org/officeDocument/2006/relationships/image" Target="../media/image315.wmf"/><Relationship Id="rId4" Type="http://schemas.openxmlformats.org/officeDocument/2006/relationships/oleObject" Target="../embeddings/oleObject186.bin"/></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298.xml"/><Relationship Id="rId1" Type="http://schemas.openxmlformats.org/officeDocument/2006/relationships/slideLayout" Target="../slideLayouts/slideLayout2.xml"/><Relationship Id="rId4" Type="http://schemas.openxmlformats.org/officeDocument/2006/relationships/image" Target="../media/image317.png"/></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3.xml"/><Relationship Id="rId7" Type="http://schemas.openxmlformats.org/officeDocument/2006/relationships/image" Target="../media/image1.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2.w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36.wmf"/><Relationship Id="rId4" Type="http://schemas.openxmlformats.org/officeDocument/2006/relationships/oleObject" Target="../embeddings/oleObject21.bin"/></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notesSlide" Target="../notesSlides/notesSlide34.xml"/><Relationship Id="rId7" Type="http://schemas.openxmlformats.org/officeDocument/2006/relationships/image" Target="../media/image38.w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23.bin"/><Relationship Id="rId5" Type="http://schemas.openxmlformats.org/officeDocument/2006/relationships/image" Target="../media/image37.wmf"/><Relationship Id="rId4" Type="http://schemas.openxmlformats.org/officeDocument/2006/relationships/oleObject" Target="../embeddings/oleObject22.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40.wmf"/><Relationship Id="rId4" Type="http://schemas.openxmlformats.org/officeDocument/2006/relationships/oleObject" Target="../embeddings/oleObject24.bin"/></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5.wmf"/><Relationship Id="rId5" Type="http://schemas.openxmlformats.org/officeDocument/2006/relationships/oleObject" Target="../embeddings/oleObject3.bin"/><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42.wmf"/><Relationship Id="rId5" Type="http://schemas.openxmlformats.org/officeDocument/2006/relationships/oleObject" Target="../embeddings/oleObject25.bin"/><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vmlDrawing" Target="../drawings/vmlDrawing19.vml"/><Relationship Id="rId5" Type="http://schemas.openxmlformats.org/officeDocument/2006/relationships/image" Target="../media/image44.wmf"/><Relationship Id="rId4" Type="http://schemas.openxmlformats.org/officeDocument/2006/relationships/oleObject" Target="../embeddings/oleObject26.bin"/></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image" Target="../media/image45.wmf"/><Relationship Id="rId4" Type="http://schemas.openxmlformats.org/officeDocument/2006/relationships/oleObject" Target="../embeddings/oleObject27.bin"/></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vmlDrawing" Target="../drawings/vmlDrawing21.vml"/><Relationship Id="rId5" Type="http://schemas.openxmlformats.org/officeDocument/2006/relationships/image" Target="../media/image46.wmf"/><Relationship Id="rId4" Type="http://schemas.openxmlformats.org/officeDocument/2006/relationships/oleObject" Target="../embeddings/oleObject28.bin"/></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vmlDrawing" Target="../drawings/vmlDrawing22.vml"/><Relationship Id="rId5" Type="http://schemas.openxmlformats.org/officeDocument/2006/relationships/image" Target="../media/image47.wmf"/><Relationship Id="rId4" Type="http://schemas.openxmlformats.org/officeDocument/2006/relationships/oleObject" Target="../embeddings/oleObject29.bin"/></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48.wmf"/><Relationship Id="rId5" Type="http://schemas.openxmlformats.org/officeDocument/2006/relationships/oleObject" Target="../embeddings/oleObject30.bin"/><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8" Type="http://schemas.openxmlformats.org/officeDocument/2006/relationships/image" Target="../media/image51.wmf"/><Relationship Id="rId3" Type="http://schemas.openxmlformats.org/officeDocument/2006/relationships/notesSlide" Target="../notesSlides/notesSlide47.xml"/><Relationship Id="rId7"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52.png"/><Relationship Id="rId5" Type="http://schemas.openxmlformats.org/officeDocument/2006/relationships/image" Target="../media/image50.wmf"/><Relationship Id="rId4" Type="http://schemas.openxmlformats.org/officeDocument/2006/relationships/oleObject" Target="../embeddings/oleObject31.bin"/><Relationship Id="rId9"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54.wmf"/><Relationship Id="rId5" Type="http://schemas.openxmlformats.org/officeDocument/2006/relationships/oleObject" Target="../embeddings/oleObject33.bin"/><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vmlDrawing" Target="../drawings/vmlDrawing26.vml"/><Relationship Id="rId5" Type="http://schemas.openxmlformats.org/officeDocument/2006/relationships/image" Target="../media/image56.wmf"/><Relationship Id="rId4" Type="http://schemas.openxmlformats.org/officeDocument/2006/relationships/oleObject" Target="../embeddings/oleObject34.bin"/></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5.xml"/><Relationship Id="rId7" Type="http://schemas.openxmlformats.org/officeDocument/2006/relationships/image" Target="../media/image8.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11" Type="http://schemas.openxmlformats.org/officeDocument/2006/relationships/image" Target="../media/image9.wmf"/><Relationship Id="rId5" Type="http://schemas.openxmlformats.org/officeDocument/2006/relationships/image" Target="../media/image7.wmf"/><Relationship Id="rId10" Type="http://schemas.openxmlformats.org/officeDocument/2006/relationships/oleObject" Target="../embeddings/oleObject6.bin"/><Relationship Id="rId4" Type="http://schemas.openxmlformats.org/officeDocument/2006/relationships/oleObject" Target="../embeddings/oleObject4.bin"/><Relationship Id="rId9"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vmlDrawing" Target="../drawings/vmlDrawing27.vml"/><Relationship Id="rId5" Type="http://schemas.openxmlformats.org/officeDocument/2006/relationships/image" Target="../media/image57.wmf"/><Relationship Id="rId4" Type="http://schemas.openxmlformats.org/officeDocument/2006/relationships/oleObject" Target="../embeddings/oleObject35.bin"/></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image" Target="../media/image58.wmf"/><Relationship Id="rId5" Type="http://schemas.openxmlformats.org/officeDocument/2006/relationships/oleObject" Target="../embeddings/oleObject36.bin"/><Relationship Id="rId4" Type="http://schemas.openxmlformats.org/officeDocument/2006/relationships/image" Target="../media/image59.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image" Target="../media/image60.wmf"/><Relationship Id="rId5" Type="http://schemas.openxmlformats.org/officeDocument/2006/relationships/oleObject" Target="../embeddings/oleObject37.bin"/><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media/image62.wmf"/><Relationship Id="rId5" Type="http://schemas.openxmlformats.org/officeDocument/2006/relationships/oleObject" Target="../embeddings/oleObject38.bin"/><Relationship Id="rId4" Type="http://schemas.openxmlformats.org/officeDocument/2006/relationships/image" Target="../media/image63.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64.wmf"/><Relationship Id="rId5" Type="http://schemas.openxmlformats.org/officeDocument/2006/relationships/oleObject" Target="../embeddings/oleObject39.bin"/><Relationship Id="rId4" Type="http://schemas.openxmlformats.org/officeDocument/2006/relationships/image" Target="../media/image65.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image" Target="../media/image66.wmf"/><Relationship Id="rId5" Type="http://schemas.openxmlformats.org/officeDocument/2006/relationships/oleObject" Target="../embeddings/oleObject40.bin"/><Relationship Id="rId4" Type="http://schemas.openxmlformats.org/officeDocument/2006/relationships/image" Target="../media/image67.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image" Target="../media/image68.wmf"/><Relationship Id="rId5" Type="http://schemas.openxmlformats.org/officeDocument/2006/relationships/oleObject" Target="../embeddings/oleObject41.bin"/><Relationship Id="rId4" Type="http://schemas.openxmlformats.org/officeDocument/2006/relationships/image" Target="../media/image69.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image" Target="../media/image70.wmf"/><Relationship Id="rId5" Type="http://schemas.openxmlformats.org/officeDocument/2006/relationships/oleObject" Target="../embeddings/oleObject42.bin"/><Relationship Id="rId4" Type="http://schemas.openxmlformats.org/officeDocument/2006/relationships/image" Target="../media/image7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3.wmf"/><Relationship Id="rId5" Type="http://schemas.openxmlformats.org/officeDocument/2006/relationships/oleObject" Target="../embeddings/oleObject7.bin"/><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image" Target="../media/image72.wmf"/><Relationship Id="rId5" Type="http://schemas.openxmlformats.org/officeDocument/2006/relationships/oleObject" Target="../embeddings/oleObject43.bin"/><Relationship Id="rId4" Type="http://schemas.openxmlformats.org/officeDocument/2006/relationships/image" Target="../media/image73.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image" Target="../media/image74.wmf"/><Relationship Id="rId5" Type="http://schemas.openxmlformats.org/officeDocument/2006/relationships/oleObject" Target="../embeddings/oleObject44.bin"/><Relationship Id="rId4" Type="http://schemas.openxmlformats.org/officeDocument/2006/relationships/image" Target="../media/image75.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77.wmf"/><Relationship Id="rId3" Type="http://schemas.openxmlformats.org/officeDocument/2006/relationships/notesSlide" Target="../notesSlides/notesSlide77.xml"/><Relationship Id="rId7"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37.vml"/><Relationship Id="rId6" Type="http://schemas.openxmlformats.org/officeDocument/2006/relationships/image" Target="../media/image76.wmf"/><Relationship Id="rId5" Type="http://schemas.openxmlformats.org/officeDocument/2006/relationships/oleObject" Target="../embeddings/oleObject45.bin"/><Relationship Id="rId10" Type="http://schemas.openxmlformats.org/officeDocument/2006/relationships/image" Target="../media/image78.wmf"/><Relationship Id="rId4" Type="http://schemas.openxmlformats.org/officeDocument/2006/relationships/image" Target="../media/image79.png"/><Relationship Id="rId9" Type="http://schemas.openxmlformats.org/officeDocument/2006/relationships/oleObject" Target="../embeddings/oleObject47.bin"/></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notesSlide" Target="../notesSlides/notesSlide81.xml"/><Relationship Id="rId7" Type="http://schemas.openxmlformats.org/officeDocument/2006/relationships/image" Target="../media/image81.wmf"/><Relationship Id="rId2" Type="http://schemas.openxmlformats.org/officeDocument/2006/relationships/slideLayout" Target="../slideLayouts/slideLayout2.xml"/><Relationship Id="rId1" Type="http://schemas.openxmlformats.org/officeDocument/2006/relationships/vmlDrawing" Target="../drawings/vmlDrawing38.vml"/><Relationship Id="rId6" Type="http://schemas.openxmlformats.org/officeDocument/2006/relationships/oleObject" Target="../embeddings/oleObject49.bin"/><Relationship Id="rId5" Type="http://schemas.openxmlformats.org/officeDocument/2006/relationships/image" Target="../media/image80.wmf"/><Relationship Id="rId4" Type="http://schemas.openxmlformats.org/officeDocument/2006/relationships/oleObject" Target="../embeddings/oleObject48.bin"/></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image" Target="../media/image84.wmf"/><Relationship Id="rId3" Type="http://schemas.openxmlformats.org/officeDocument/2006/relationships/notesSlide" Target="../notesSlides/notesSlide84.xml"/><Relationship Id="rId7"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vmlDrawing" Target="../drawings/vmlDrawing39.vml"/><Relationship Id="rId6" Type="http://schemas.openxmlformats.org/officeDocument/2006/relationships/image" Target="../media/image83.wmf"/><Relationship Id="rId5" Type="http://schemas.openxmlformats.org/officeDocument/2006/relationships/oleObject" Target="../embeddings/oleObject50.bin"/><Relationship Id="rId4" Type="http://schemas.openxmlformats.org/officeDocument/2006/relationships/image" Target="../media/image85.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image" Target="../media/image87.wmf"/><Relationship Id="rId3" Type="http://schemas.openxmlformats.org/officeDocument/2006/relationships/notesSlide" Target="../notesSlides/notesSlide87.xml"/><Relationship Id="rId7"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40.vml"/><Relationship Id="rId6" Type="http://schemas.openxmlformats.org/officeDocument/2006/relationships/image" Target="../media/image86.wmf"/><Relationship Id="rId5" Type="http://schemas.openxmlformats.org/officeDocument/2006/relationships/oleObject" Target="../embeddings/oleObject52.bin"/><Relationship Id="rId4" Type="http://schemas.openxmlformats.org/officeDocument/2006/relationships/image" Target="../media/image88.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2.xml"/><Relationship Id="rId1" Type="http://schemas.openxmlformats.org/officeDocument/2006/relationships/vmlDrawing" Target="../drawings/vmlDrawing41.vml"/><Relationship Id="rId6" Type="http://schemas.openxmlformats.org/officeDocument/2006/relationships/image" Target="../media/image89.wmf"/><Relationship Id="rId5" Type="http://schemas.openxmlformats.org/officeDocument/2006/relationships/oleObject" Target="../embeddings/oleObject54.bin"/><Relationship Id="rId4" Type="http://schemas.openxmlformats.org/officeDocument/2006/relationships/image" Target="../media/image88.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6.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8.bin"/><Relationship Id="rId5" Type="http://schemas.openxmlformats.org/officeDocument/2006/relationships/image" Target="../media/image18.jpeg"/><Relationship Id="rId4" Type="http://schemas.openxmlformats.org/officeDocument/2006/relationships/image" Target="../media/image17.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image" Target="../media/image91.wmf"/><Relationship Id="rId3" Type="http://schemas.openxmlformats.org/officeDocument/2006/relationships/notesSlide" Target="../notesSlides/notesSlide93.xml"/><Relationship Id="rId7" Type="http://schemas.openxmlformats.org/officeDocument/2006/relationships/oleObject" Target="../embeddings/oleObject56.bin"/><Relationship Id="rId2" Type="http://schemas.openxmlformats.org/officeDocument/2006/relationships/slideLayout" Target="../slideLayouts/slideLayout2.xml"/><Relationship Id="rId1" Type="http://schemas.openxmlformats.org/officeDocument/2006/relationships/vmlDrawing" Target="../drawings/vmlDrawing42.vml"/><Relationship Id="rId6" Type="http://schemas.openxmlformats.org/officeDocument/2006/relationships/image" Target="../media/image90.wmf"/><Relationship Id="rId5" Type="http://schemas.openxmlformats.org/officeDocument/2006/relationships/oleObject" Target="../embeddings/oleObject55.bin"/><Relationship Id="rId10" Type="http://schemas.openxmlformats.org/officeDocument/2006/relationships/image" Target="../media/image92.wmf"/><Relationship Id="rId4" Type="http://schemas.openxmlformats.org/officeDocument/2006/relationships/image" Target="../media/image93.png"/><Relationship Id="rId9" Type="http://schemas.openxmlformats.org/officeDocument/2006/relationships/oleObject" Target="../embeddings/oleObject57.bin"/></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2.xml"/><Relationship Id="rId1" Type="http://schemas.openxmlformats.org/officeDocument/2006/relationships/vmlDrawing" Target="../drawings/vmlDrawing43.vml"/><Relationship Id="rId6" Type="http://schemas.openxmlformats.org/officeDocument/2006/relationships/image" Target="../media/image94.wmf"/><Relationship Id="rId5" Type="http://schemas.openxmlformats.org/officeDocument/2006/relationships/oleObject" Target="../embeddings/oleObject58.bin"/><Relationship Id="rId4" Type="http://schemas.openxmlformats.org/officeDocument/2006/relationships/image" Target="../media/image95.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2.xml"/><Relationship Id="rId1" Type="http://schemas.openxmlformats.org/officeDocument/2006/relationships/vmlDrawing" Target="../drawings/vmlDrawing44.vml"/><Relationship Id="rId6" Type="http://schemas.openxmlformats.org/officeDocument/2006/relationships/image" Target="../media/image96.wmf"/><Relationship Id="rId5" Type="http://schemas.openxmlformats.org/officeDocument/2006/relationships/oleObject" Target="../embeddings/oleObject59.bin"/><Relationship Id="rId4" Type="http://schemas.openxmlformats.org/officeDocument/2006/relationships/image" Target="../media/image97.png"/></Relationships>
</file>

<file path=ppt/slides/_rels/slide97.xml.rels><?xml version="1.0" encoding="UTF-8" standalone="yes"?>
<Relationships xmlns="http://schemas.openxmlformats.org/package/2006/relationships"><Relationship Id="rId8" Type="http://schemas.openxmlformats.org/officeDocument/2006/relationships/image" Target="../media/image99.wmf"/><Relationship Id="rId3" Type="http://schemas.openxmlformats.org/officeDocument/2006/relationships/notesSlide" Target="../notesSlides/notesSlide97.xml"/><Relationship Id="rId7"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vmlDrawing" Target="../drawings/vmlDrawing45.vml"/><Relationship Id="rId6" Type="http://schemas.openxmlformats.org/officeDocument/2006/relationships/image" Target="../media/image98.wmf"/><Relationship Id="rId5" Type="http://schemas.openxmlformats.org/officeDocument/2006/relationships/oleObject" Target="../embeddings/oleObject60.bin"/><Relationship Id="rId4" Type="http://schemas.openxmlformats.org/officeDocument/2006/relationships/image" Target="../media/image100.png"/></Relationships>
</file>

<file path=ppt/slides/_rels/slide98.xml.rels><?xml version="1.0" encoding="UTF-8" standalone="yes"?>
<Relationships xmlns="http://schemas.openxmlformats.org/package/2006/relationships"><Relationship Id="rId8" Type="http://schemas.openxmlformats.org/officeDocument/2006/relationships/oleObject" Target="../embeddings/oleObject63.bin"/><Relationship Id="rId3" Type="http://schemas.openxmlformats.org/officeDocument/2006/relationships/notesSlide" Target="../notesSlides/notesSlide98.xml"/><Relationship Id="rId7" Type="http://schemas.openxmlformats.org/officeDocument/2006/relationships/image" Target="../media/image1.wmf"/><Relationship Id="rId2" Type="http://schemas.openxmlformats.org/officeDocument/2006/relationships/slideLayout" Target="../slideLayouts/slideLayout2.xml"/><Relationship Id="rId1" Type="http://schemas.openxmlformats.org/officeDocument/2006/relationships/vmlDrawing" Target="../drawings/vmlDrawing46.vml"/><Relationship Id="rId6" Type="http://schemas.openxmlformats.org/officeDocument/2006/relationships/oleObject" Target="../embeddings/oleObject62.bin"/><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2.wmf"/></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sz="2800" b="1"/>
              <a:t>Java</a:t>
            </a:r>
            <a:r>
              <a:rPr lang="zh-CN" altLang="en-US" sz="2800" b="1"/>
              <a:t>设计模式</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内容介绍和授课方式</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2434840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Java</a:t>
            </a:r>
            <a:r>
              <a:rPr lang="zh-CN" altLang="en-US" sz="2200" b="1"/>
              <a:t>设计模式内容介绍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2" name="TextBox 1"/>
          <p:cNvSpPr txBox="1"/>
          <p:nvPr/>
        </p:nvSpPr>
        <p:spPr>
          <a:xfrm>
            <a:off x="487837" y="1368127"/>
            <a:ext cx="8747096" cy="4308872"/>
          </a:xfrm>
          <a:prstGeom prst="rect">
            <a:avLst/>
          </a:prstGeom>
          <a:noFill/>
        </p:spPr>
        <p:txBody>
          <a:bodyPr wrap="square" rtlCol="0">
            <a:spAutoFit/>
          </a:bodyPr>
          <a:lstStyle/>
          <a:p>
            <a:r>
              <a:rPr lang="zh-CN" altLang="en-US" sz="2000" b="1">
                <a:solidFill>
                  <a:srgbClr val="0070C0"/>
                </a:solidFill>
              </a:rPr>
              <a:t>设计模式的重要性</a:t>
            </a:r>
            <a:endParaRPr lang="en-US" altLang="zh-CN"/>
          </a:p>
          <a:p>
            <a:pPr marL="342900" indent="-342900">
              <a:buAutoNum type="arabicParenR" startAt="3"/>
            </a:pPr>
            <a:r>
              <a:rPr lang="zh-CN" altLang="en-US"/>
              <a:t>拿实际工作经历来说</a:t>
            </a:r>
            <a:r>
              <a:rPr lang="en-US" altLang="zh-CN"/>
              <a:t>, </a:t>
            </a:r>
            <a:r>
              <a:rPr lang="zh-CN" altLang="en-US"/>
              <a:t>当一个项目开发完后，如果客户提出增新功能，怎么办</a:t>
            </a:r>
            <a:r>
              <a:rPr lang="en-US" altLang="zh-CN"/>
              <a:t>?</a:t>
            </a:r>
            <a:r>
              <a:rPr lang="zh-CN" altLang="en-US"/>
              <a:t>。</a:t>
            </a:r>
            <a:endParaRPr lang="en-US" altLang="zh-CN"/>
          </a:p>
          <a:p>
            <a:pPr marL="342900" indent="-342900">
              <a:buAutoNum type="arabicParenR" startAt="3"/>
            </a:pPr>
            <a:endParaRPr lang="en-US" altLang="zh-CN"/>
          </a:p>
          <a:p>
            <a:pPr marL="342900" indent="-342900">
              <a:buAutoNum type="arabicParenR" startAt="3"/>
            </a:pPr>
            <a:endParaRPr lang="en-US" altLang="zh-CN"/>
          </a:p>
          <a:p>
            <a:pPr marL="342900" indent="-342900">
              <a:buAutoNum type="arabicParenR" startAt="3"/>
            </a:pPr>
            <a:endParaRPr lang="en-US" altLang="zh-CN"/>
          </a:p>
          <a:p>
            <a:pPr marL="342900" indent="-342900">
              <a:buAutoNum type="arabicParenR" startAt="3"/>
            </a:pPr>
            <a:endParaRPr lang="en-US" altLang="zh-CN"/>
          </a:p>
          <a:p>
            <a:pPr marL="342900" indent="-342900">
              <a:buAutoNum type="arabicParenR" startAt="3"/>
            </a:pPr>
            <a:endParaRPr lang="en-US" altLang="zh-CN"/>
          </a:p>
          <a:p>
            <a:pPr marL="342900" indent="-342900">
              <a:buAutoNum type="arabicParenR" startAt="3"/>
            </a:pPr>
            <a:endParaRPr lang="en-US" altLang="zh-CN"/>
          </a:p>
          <a:p>
            <a:pPr marL="342900" indent="-342900">
              <a:buAutoNum type="arabicParenR" startAt="3"/>
            </a:pPr>
            <a:r>
              <a:rPr lang="zh-CN" altLang="en-US"/>
              <a:t>如果项目开发完后，原来程序员离职，你接手维护该项目怎么办</a:t>
            </a:r>
            <a:r>
              <a:rPr lang="en-US" altLang="zh-CN"/>
              <a:t>? (</a:t>
            </a:r>
            <a:r>
              <a:rPr lang="zh-CN" altLang="en-US"/>
              <a:t>维护性</a:t>
            </a:r>
            <a:r>
              <a:rPr lang="en-US" altLang="zh-CN"/>
              <a:t>[</a:t>
            </a:r>
            <a:r>
              <a:rPr lang="zh-CN" altLang="en-US"/>
              <a:t>可读性、规范性</a:t>
            </a:r>
            <a:r>
              <a:rPr lang="en-US" altLang="zh-CN"/>
              <a:t>])</a:t>
            </a:r>
          </a:p>
          <a:p>
            <a:pPr marL="342900" indent="-342900">
              <a:buFontTx/>
              <a:buAutoNum type="arabicParenR" startAt="3"/>
            </a:pPr>
            <a:r>
              <a:rPr lang="zh-CN" altLang="en-US"/>
              <a:t>目前程序员门槛越来越高，一线</a:t>
            </a:r>
            <a:r>
              <a:rPr lang="en-US" altLang="zh-CN"/>
              <a:t>IT</a:t>
            </a:r>
            <a:r>
              <a:rPr lang="zh-CN" altLang="en-US"/>
              <a:t>公司</a:t>
            </a:r>
            <a:r>
              <a:rPr lang="en-US" altLang="zh-CN"/>
              <a:t>(</a:t>
            </a:r>
            <a:r>
              <a:rPr lang="zh-CN" altLang="en-US"/>
              <a:t>大厂</a:t>
            </a:r>
            <a:r>
              <a:rPr lang="en-US" altLang="zh-CN"/>
              <a:t>)</a:t>
            </a:r>
            <a:r>
              <a:rPr lang="zh-CN" altLang="en-US"/>
              <a:t>，都会问你在实际项目中使用过什么设计模式，怎样使用的，解决了什么问题。</a:t>
            </a:r>
            <a:endParaRPr lang="en-US" altLang="zh-CN"/>
          </a:p>
          <a:p>
            <a:pPr marL="342900" indent="-342900">
              <a:buFontTx/>
              <a:buAutoNum type="arabicParenR" startAt="3"/>
            </a:pPr>
            <a:r>
              <a:rPr lang="zh-CN" altLang="en-US"/>
              <a:t>设计模式在软件中哪里？面向对象</a:t>
            </a:r>
            <a:r>
              <a:rPr lang="en-US" altLang="zh-CN"/>
              <a:t>(oo)=&gt;</a:t>
            </a:r>
            <a:r>
              <a:rPr lang="zh-CN" altLang="en-US"/>
              <a:t>功能模块</a:t>
            </a:r>
            <a:r>
              <a:rPr lang="en-US" altLang="zh-CN"/>
              <a:t>[</a:t>
            </a:r>
            <a:r>
              <a:rPr lang="zh-CN" altLang="en-US"/>
              <a:t>设计模式</a:t>
            </a:r>
            <a:r>
              <a:rPr lang="en-US" altLang="zh-CN"/>
              <a:t>+</a:t>
            </a:r>
            <a:r>
              <a:rPr lang="zh-CN" altLang="en-US"/>
              <a:t>算法</a:t>
            </a:r>
            <a:r>
              <a:rPr lang="en-US" altLang="zh-CN"/>
              <a:t>(</a:t>
            </a:r>
            <a:r>
              <a:rPr lang="zh-CN" altLang="en-US"/>
              <a:t>数据结构</a:t>
            </a:r>
            <a:r>
              <a:rPr lang="en-US" altLang="zh-CN"/>
              <a:t>)]=&gt;</a:t>
            </a:r>
            <a:r>
              <a:rPr lang="zh-CN" altLang="en-US"/>
              <a:t>框架</a:t>
            </a:r>
            <a:r>
              <a:rPr lang="en-US" altLang="zh-CN"/>
              <a:t>[</a:t>
            </a:r>
            <a:r>
              <a:rPr lang="zh-CN" altLang="en-US"/>
              <a:t>使用到多种设计模式</a:t>
            </a:r>
            <a:r>
              <a:rPr lang="en-US" altLang="zh-CN"/>
              <a:t>]=&gt;</a:t>
            </a:r>
            <a:r>
              <a:rPr lang="zh-CN" altLang="en-US"/>
              <a:t>架构 </a:t>
            </a:r>
            <a:r>
              <a:rPr lang="en-US" altLang="zh-CN"/>
              <a:t>[</a:t>
            </a:r>
            <a:r>
              <a:rPr lang="zh-CN" altLang="en-US"/>
              <a:t>服务器集群</a:t>
            </a:r>
            <a:r>
              <a:rPr lang="en-US" altLang="zh-CN"/>
              <a:t>]</a:t>
            </a:r>
          </a:p>
          <a:p>
            <a:pPr marL="342900" indent="-342900">
              <a:buFontTx/>
              <a:buAutoNum type="arabicParenR" startAt="3"/>
            </a:pPr>
            <a:r>
              <a:rPr lang="zh-CN" altLang="en-US"/>
              <a:t>如果想成为合格软件</a:t>
            </a:r>
            <a:r>
              <a:rPr lang="zh-CN" altLang="en-US" sz="2000" b="1"/>
              <a:t>工程师</a:t>
            </a:r>
            <a:r>
              <a:rPr lang="zh-CN" altLang="en-US"/>
              <a:t>，那就花时间来研究下设计模式是非常必要的</a:t>
            </a:r>
            <a:r>
              <a:rPr lang="en-US" altLang="zh-CN"/>
              <a:t>.</a:t>
            </a:r>
          </a:p>
        </p:txBody>
      </p:sp>
      <p:pic>
        <p:nvPicPr>
          <p:cNvPr id="3563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013" y="2104122"/>
            <a:ext cx="2664296" cy="1276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303979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深入讨论</a:t>
            </a:r>
            <a:r>
              <a:rPr lang="en-US" altLang="zh-CN" sz="2400" b="1"/>
              <a:t>-</a:t>
            </a:r>
            <a:r>
              <a:rPr lang="zh-CN" altLang="en-US" sz="2400" b="1"/>
              <a:t>浅拷贝和深拷贝</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3231654"/>
          </a:xfrm>
          <a:prstGeom prst="rect">
            <a:avLst/>
          </a:prstGeom>
        </p:spPr>
        <p:txBody>
          <a:bodyPr wrap="square">
            <a:spAutoFit/>
          </a:bodyPr>
          <a:lstStyle/>
          <a:p>
            <a:r>
              <a:rPr lang="zh-CN" altLang="en-US" sz="2000" b="1">
                <a:solidFill>
                  <a:srgbClr val="0070C0"/>
                </a:solidFill>
                <a:latin typeface="+mn-ea"/>
              </a:rPr>
              <a:t>深拷贝基本介绍</a:t>
            </a:r>
            <a:endParaRPr lang="en-US" altLang="zh-CN" sz="2000" b="1">
              <a:solidFill>
                <a:srgbClr val="0070C0"/>
              </a:solidFill>
              <a:latin typeface="+mn-ea"/>
            </a:endParaRPr>
          </a:p>
          <a:p>
            <a:endParaRPr lang="en-US" altLang="zh-CN">
              <a:latin typeface="Arial" pitchFamily="34" charset="0"/>
              <a:cs typeface="Arial" pitchFamily="34" charset="0"/>
            </a:endParaRPr>
          </a:p>
          <a:p>
            <a:pPr marL="457200" indent="-457200">
              <a:buAutoNum type="arabicParenR"/>
            </a:pPr>
            <a:r>
              <a:rPr lang="zh-CN" altLang="en-US"/>
              <a:t>复制对象的所有基本数据类型的成员变量值</a:t>
            </a:r>
            <a:endParaRPr lang="en-US" altLang="zh-CN"/>
          </a:p>
          <a:p>
            <a:pPr marL="457200" indent="-457200">
              <a:buAutoNum type="arabicParenR"/>
            </a:pPr>
            <a:r>
              <a:rPr lang="zh-CN" altLang="en-US"/>
              <a:t>为所有引用数据类型的成员变量申请存储空间，并复制每个引用数据类型成员变量所引用的对象，直到该对象可达的所有对象。也就是说，对象进行深拷贝要对整个对象进行拷贝</a:t>
            </a:r>
            <a:endParaRPr lang="en-US" altLang="zh-CN"/>
          </a:p>
          <a:p>
            <a:pPr marL="457200" indent="-457200">
              <a:buAutoNum type="arabicParenR"/>
            </a:pPr>
            <a:endParaRPr lang="en-US" altLang="zh-CN"/>
          </a:p>
          <a:p>
            <a:pPr marL="457200" indent="-457200">
              <a:buAutoNum type="arabicParenR"/>
            </a:pPr>
            <a:r>
              <a:rPr lang="zh-CN" altLang="en-US"/>
              <a:t>深拷贝实现方式</a:t>
            </a:r>
            <a:r>
              <a:rPr lang="en-US" altLang="zh-CN"/>
              <a:t>1</a:t>
            </a:r>
            <a:r>
              <a:rPr lang="zh-CN" altLang="en-US"/>
              <a:t>：重写</a:t>
            </a:r>
            <a:r>
              <a:rPr lang="en-US" altLang="zh-CN"/>
              <a:t>clone</a:t>
            </a:r>
            <a:r>
              <a:rPr lang="zh-CN" altLang="en-US"/>
              <a:t>方法来实现深拷贝</a:t>
            </a:r>
            <a:endParaRPr lang="en-US" altLang="zh-CN"/>
          </a:p>
          <a:p>
            <a:pPr marL="457200" indent="-457200">
              <a:buAutoNum type="arabicParenR"/>
            </a:pPr>
            <a:r>
              <a:rPr lang="zh-CN" altLang="en-US"/>
              <a:t>深拷贝实现方式</a:t>
            </a:r>
            <a:r>
              <a:rPr lang="en-US" altLang="zh-CN"/>
              <a:t>2</a:t>
            </a:r>
            <a:r>
              <a:rPr lang="zh-CN" altLang="en-US"/>
              <a:t>：通过对象序列化实现深拷贝</a:t>
            </a:r>
            <a:r>
              <a:rPr lang="en-US" altLang="zh-CN"/>
              <a:t>(</a:t>
            </a:r>
            <a:r>
              <a:rPr lang="zh-CN" altLang="en-US"/>
              <a:t>推荐</a:t>
            </a:r>
            <a:r>
              <a:rPr lang="en-US" altLang="zh-CN"/>
              <a:t>)</a:t>
            </a:r>
          </a:p>
          <a:p>
            <a:endParaRPr lang="zh-CN" altLang="en-US" sz="2000"/>
          </a:p>
          <a:p>
            <a:endParaRPr lang="en-US" altLang="zh-CN" sz="2000" b="1">
              <a:solidFill>
                <a:srgbClr val="0070C0"/>
              </a:solidFill>
              <a:latin typeface="+mn-ea"/>
            </a:endParaRPr>
          </a:p>
        </p:txBody>
      </p:sp>
    </p:spTree>
    <p:extLst>
      <p:ext uri="{BB962C8B-B14F-4D97-AF65-F5344CB8AC3E}">
        <p14:creationId xmlns:p14="http://schemas.microsoft.com/office/powerpoint/2010/main" val="22639704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深入讨论</a:t>
            </a:r>
            <a:r>
              <a:rPr lang="en-US" altLang="zh-CN" sz="2400" b="1"/>
              <a:t>-</a:t>
            </a:r>
            <a:r>
              <a:rPr lang="zh-CN" altLang="en-US" sz="2400" b="1"/>
              <a:t>浅拷贝和深拷贝</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2123658"/>
          </a:xfrm>
          <a:prstGeom prst="rect">
            <a:avLst/>
          </a:prstGeom>
        </p:spPr>
        <p:txBody>
          <a:bodyPr wrap="square">
            <a:spAutoFit/>
          </a:bodyPr>
          <a:lstStyle/>
          <a:p>
            <a:r>
              <a:rPr lang="zh-CN" altLang="en-US" sz="2000" b="1">
                <a:solidFill>
                  <a:srgbClr val="0070C0"/>
                </a:solidFill>
                <a:latin typeface="+mn-ea"/>
              </a:rPr>
              <a:t>深拷贝应用实例</a:t>
            </a:r>
            <a:endParaRPr lang="en-US" altLang="zh-CN" sz="2000" b="1">
              <a:solidFill>
                <a:srgbClr val="0070C0"/>
              </a:solidFill>
              <a:latin typeface="+mn-ea"/>
            </a:endParaRPr>
          </a:p>
          <a:p>
            <a:endParaRPr lang="en-US" altLang="zh-CN">
              <a:latin typeface="Arial" pitchFamily="34" charset="0"/>
              <a:cs typeface="Arial" pitchFamily="34" charset="0"/>
            </a:endParaRPr>
          </a:p>
          <a:p>
            <a:pPr marL="342900" indent="-342900">
              <a:buAutoNum type="arabicParenR"/>
            </a:pPr>
            <a:r>
              <a:rPr lang="zh-CN" altLang="en-US"/>
              <a:t>使用 重写</a:t>
            </a:r>
            <a:r>
              <a:rPr lang="en-US" altLang="zh-CN"/>
              <a:t>clone</a:t>
            </a:r>
            <a:r>
              <a:rPr lang="zh-CN" altLang="en-US"/>
              <a:t>方法实现深拷贝</a:t>
            </a:r>
            <a:endParaRPr lang="en-US" altLang="zh-CN"/>
          </a:p>
          <a:p>
            <a:pPr marL="342900" indent="-342900">
              <a:buAutoNum type="arabicParenR"/>
            </a:pPr>
            <a:r>
              <a:rPr lang="zh-CN" altLang="en-US"/>
              <a:t>使用序列化来实现深拷贝</a:t>
            </a:r>
            <a:endParaRPr lang="en-US" altLang="zh-CN"/>
          </a:p>
          <a:p>
            <a:pPr marL="342900" indent="-342900">
              <a:buAutoNum type="arabicParenR"/>
            </a:pPr>
            <a:r>
              <a:rPr lang="zh-CN" altLang="en-US"/>
              <a:t>代码演示</a:t>
            </a:r>
            <a:endParaRPr lang="en-US" altLang="zh-CN"/>
          </a:p>
          <a:p>
            <a:endParaRPr lang="zh-CN" altLang="en-US" sz="2000"/>
          </a:p>
          <a:p>
            <a:endParaRPr lang="en-US" altLang="zh-CN" sz="2000" b="1">
              <a:solidFill>
                <a:srgbClr val="0070C0"/>
              </a:solidFill>
              <a:latin typeface="+mn-ea"/>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315421200"/>
              </p:ext>
            </p:extLst>
          </p:nvPr>
        </p:nvGraphicFramePr>
        <p:xfrm>
          <a:off x="737989" y="3974803"/>
          <a:ext cx="1008112" cy="552796"/>
        </p:xfrm>
        <a:graphic>
          <a:graphicData uri="http://schemas.openxmlformats.org/presentationml/2006/ole">
            <mc:AlternateContent xmlns:mc="http://schemas.openxmlformats.org/markup-compatibility/2006">
              <mc:Choice xmlns:v="urn:schemas-microsoft-com:vml" Requires="v">
                <p:oleObj spid="_x0000_s284818" name="包装程序外壳对象" showAsIcon="1" r:id="rId4" imgW="1296720" imgH="711360" progId="Package">
                  <p:embed/>
                </p:oleObj>
              </mc:Choice>
              <mc:Fallback>
                <p:oleObj name="包装程序外壳对象" showAsIcon="1" r:id="rId4" imgW="1296720" imgH="711360" progId="Package">
                  <p:embed/>
                  <p:pic>
                    <p:nvPicPr>
                      <p:cNvPr id="0" name=""/>
                      <p:cNvPicPr/>
                      <p:nvPr/>
                    </p:nvPicPr>
                    <p:blipFill>
                      <a:blip r:embed="rId5"/>
                      <a:stretch>
                        <a:fillRect/>
                      </a:stretch>
                    </p:blipFill>
                    <p:spPr>
                      <a:xfrm>
                        <a:off x="737989" y="3974803"/>
                        <a:ext cx="1008112" cy="552796"/>
                      </a:xfrm>
                      <a:prstGeom prst="rect">
                        <a:avLst/>
                      </a:prstGeom>
                    </p:spPr>
                  </p:pic>
                </p:oleObj>
              </mc:Fallback>
            </mc:AlternateContent>
          </a:graphicData>
        </a:graphic>
      </p:graphicFrame>
    </p:spTree>
    <p:extLst>
      <p:ext uri="{BB962C8B-B14F-4D97-AF65-F5344CB8AC3E}">
        <p14:creationId xmlns:p14="http://schemas.microsoft.com/office/powerpoint/2010/main" val="4063179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原型模式的注意事项和细节</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3477875"/>
          </a:xfrm>
          <a:prstGeom prst="rect">
            <a:avLst/>
          </a:prstGeom>
        </p:spPr>
        <p:txBody>
          <a:bodyPr wrap="square">
            <a:spAutoFit/>
          </a:bodyPr>
          <a:lstStyle/>
          <a:p>
            <a:r>
              <a:rPr lang="zh-CN" altLang="en-US">
                <a:latin typeface="+mn-ea"/>
              </a:rPr>
              <a:t>原型模式的注意事项和细节</a:t>
            </a:r>
            <a:endParaRPr lang="en-US" altLang="zh-CN">
              <a:latin typeface="+mn-ea"/>
            </a:endParaRPr>
          </a:p>
          <a:p>
            <a:endParaRPr lang="en-US" altLang="zh-CN">
              <a:latin typeface="Arial" pitchFamily="34" charset="0"/>
              <a:cs typeface="Arial" pitchFamily="34" charset="0"/>
            </a:endParaRPr>
          </a:p>
          <a:p>
            <a:pPr marL="342900" indent="-342900">
              <a:buAutoNum type="arabicParenR"/>
            </a:pPr>
            <a:r>
              <a:rPr lang="zh-CN" altLang="en-US"/>
              <a:t>创建新的对象比较复杂时，可以利用原型模式简化对象的创建过程，同时也能够提高效率</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不用重新初始化对象，而是动态地获得对象运行时的状态</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如果原始对象发生变化</a:t>
            </a:r>
            <a:r>
              <a:rPr lang="en-US" altLang="zh-CN">
                <a:latin typeface="Arial" pitchFamily="34" charset="0"/>
                <a:cs typeface="Arial" pitchFamily="34" charset="0"/>
              </a:rPr>
              <a:t>(</a:t>
            </a:r>
            <a:r>
              <a:rPr lang="zh-CN" altLang="en-US">
                <a:latin typeface="Arial" pitchFamily="34" charset="0"/>
                <a:cs typeface="Arial" pitchFamily="34" charset="0"/>
              </a:rPr>
              <a:t>增加或者减少属性</a:t>
            </a:r>
            <a:r>
              <a:rPr lang="en-US" altLang="zh-CN">
                <a:latin typeface="Arial" pitchFamily="34" charset="0"/>
                <a:cs typeface="Arial" pitchFamily="34" charset="0"/>
              </a:rPr>
              <a:t>)</a:t>
            </a:r>
            <a:r>
              <a:rPr lang="zh-CN" altLang="en-US">
                <a:latin typeface="Arial" pitchFamily="34" charset="0"/>
                <a:cs typeface="Arial" pitchFamily="34" charset="0"/>
              </a:rPr>
              <a:t>，其它克隆对象的也会发生相应的变化，无需修改代码</a:t>
            </a:r>
            <a:endParaRPr lang="en-US" altLang="zh-CN">
              <a:latin typeface="Arial" pitchFamily="34" charset="0"/>
              <a:cs typeface="Arial" pitchFamily="34" charset="0"/>
            </a:endParaRPr>
          </a:p>
          <a:p>
            <a:pPr marL="342900" indent="-342900">
              <a:buAutoNum type="arabicParenR"/>
            </a:pPr>
            <a:r>
              <a:rPr lang="zh-CN" altLang="en-US"/>
              <a:t>在实现深克隆的时候可能需要比较复杂的代码</a:t>
            </a:r>
            <a:endParaRPr lang="en-US" altLang="zh-CN"/>
          </a:p>
          <a:p>
            <a:pPr marL="342900" indent="-342900">
              <a:buAutoNum type="arabicParenR"/>
            </a:pPr>
            <a:r>
              <a:rPr lang="zh-CN" altLang="en-US" b="1"/>
              <a:t>缺点</a:t>
            </a:r>
            <a:r>
              <a:rPr lang="zh-CN" altLang="en-US"/>
              <a:t>：需要为每一个类配备一个克隆方法，这对全新的类来说不是很难，但对已有的类进行改造时，需要修改其源代码，违背了</a:t>
            </a:r>
            <a:r>
              <a:rPr lang="en-US" altLang="zh-CN"/>
              <a:t>ocp</a:t>
            </a:r>
            <a:r>
              <a:rPr lang="zh-CN" altLang="en-US"/>
              <a:t>原则，这点请同学们注意</a:t>
            </a:r>
            <a:r>
              <a:rPr lang="en-US" altLang="zh-CN"/>
              <a:t>.</a:t>
            </a:r>
          </a:p>
          <a:p>
            <a:pPr marL="342900" indent="-342900">
              <a:buAutoNum type="arabicParenR"/>
            </a:pPr>
            <a:endParaRPr lang="en-US" altLang="zh-CN">
              <a:latin typeface="+mn-ea"/>
            </a:endParaRPr>
          </a:p>
          <a:p>
            <a:endParaRPr lang="en-US" altLang="zh-CN" sz="2000" b="1">
              <a:solidFill>
                <a:srgbClr val="0070C0"/>
              </a:solidFill>
              <a:latin typeface="+mn-ea"/>
            </a:endParaRPr>
          </a:p>
        </p:txBody>
      </p:sp>
    </p:spTree>
    <p:extLst>
      <p:ext uri="{BB962C8B-B14F-4D97-AF65-F5344CB8AC3E}">
        <p14:creationId xmlns:p14="http://schemas.microsoft.com/office/powerpoint/2010/main" val="39825921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sz="2800" b="1"/>
              <a:t>Java</a:t>
            </a:r>
            <a:r>
              <a:rPr lang="zh-CN" altLang="en-US" sz="2800" b="1"/>
              <a:t>设计模式</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建造者模式</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10449465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盖房项目需求</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527946" cy="2062103"/>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r>
              <a:rPr lang="zh-CN" altLang="en-US">
                <a:latin typeface="+mn-ea"/>
              </a:rPr>
              <a:t>盖房项目需求</a:t>
            </a:r>
            <a:endParaRPr lang="en-US" altLang="zh-CN">
              <a:latin typeface="+mn-ea"/>
            </a:endParaRPr>
          </a:p>
          <a:p>
            <a:endParaRPr lang="en-US" altLang="zh-CN" sz="2000" b="1">
              <a:solidFill>
                <a:srgbClr val="0070C0"/>
              </a:solidFill>
              <a:latin typeface="+mn-ea"/>
            </a:endParaRPr>
          </a:p>
          <a:p>
            <a:pPr marL="342900" indent="-342900">
              <a:buAutoNum type="arabicParenR"/>
            </a:pPr>
            <a:r>
              <a:rPr lang="zh-CN" altLang="en-US">
                <a:latin typeface="Arial" pitchFamily="34" charset="0"/>
                <a:cs typeface="Arial" pitchFamily="34" charset="0"/>
              </a:rPr>
              <a:t>需要建房子：这一过程为打桩、砌墙、封顶</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房子有各种各样的，比如普通房，高楼，别墅，各种房子的过程虽然一样，但是要求不要相同的</a:t>
            </a:r>
            <a:r>
              <a:rPr lang="en-US" altLang="zh-CN">
                <a:latin typeface="Arial" pitchFamily="34" charset="0"/>
                <a:cs typeface="Arial" pitchFamily="34" charset="0"/>
              </a:rPr>
              <a:t>.</a:t>
            </a:r>
          </a:p>
          <a:p>
            <a:pPr marL="342900" indent="-342900">
              <a:buAutoNum type="arabicParenR"/>
            </a:pPr>
            <a:r>
              <a:rPr lang="zh-CN" altLang="en-US">
                <a:latin typeface="Arial" pitchFamily="34" charset="0"/>
                <a:cs typeface="Arial" pitchFamily="34" charset="0"/>
              </a:rPr>
              <a:t>请编写程序，完成需求</a:t>
            </a:r>
            <a:r>
              <a:rPr lang="en-US" altLang="zh-CN">
                <a:latin typeface="Arial" pitchFamily="34" charset="0"/>
                <a:cs typeface="Arial" pitchFamily="34" charset="0"/>
              </a:rPr>
              <a:t>.</a:t>
            </a:r>
          </a:p>
        </p:txBody>
      </p:sp>
    </p:spTree>
    <p:extLst>
      <p:ext uri="{BB962C8B-B14F-4D97-AF65-F5344CB8AC3E}">
        <p14:creationId xmlns:p14="http://schemas.microsoft.com/office/powerpoint/2010/main" val="15314478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传统方式解决盖房需求</a:t>
            </a:r>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2492990"/>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r>
              <a:rPr lang="zh-CN" altLang="en-US" b="1"/>
              <a:t>传统方式解决盖房需求</a:t>
            </a:r>
            <a:endParaRPr lang="en-US" altLang="zh-CN">
              <a:latin typeface="+mn-ea"/>
            </a:endParaRPr>
          </a:p>
          <a:p>
            <a:endParaRPr lang="en-US" altLang="zh-CN" sz="2000" b="1">
              <a:solidFill>
                <a:srgbClr val="0070C0"/>
              </a:solidFill>
              <a:latin typeface="+mn-ea"/>
            </a:endParaRPr>
          </a:p>
          <a:p>
            <a:pPr marL="342900" indent="-342900">
              <a:buAutoNum type="arabicParenR"/>
            </a:pPr>
            <a:r>
              <a:rPr lang="zh-CN" altLang="en-US">
                <a:latin typeface="Arial" pitchFamily="34" charset="0"/>
                <a:cs typeface="Arial" pitchFamily="34" charset="0"/>
              </a:rPr>
              <a:t>思路分析</a:t>
            </a:r>
            <a:r>
              <a:rPr lang="en-US" altLang="zh-CN">
                <a:latin typeface="Arial" pitchFamily="34" charset="0"/>
                <a:cs typeface="Arial" pitchFamily="34" charset="0"/>
              </a:rPr>
              <a:t>(</a:t>
            </a:r>
            <a:r>
              <a:rPr lang="zh-CN" altLang="en-US">
                <a:latin typeface="Arial" pitchFamily="34" charset="0"/>
                <a:cs typeface="Arial" pitchFamily="34" charset="0"/>
              </a:rPr>
              <a:t>图解</a:t>
            </a:r>
            <a:r>
              <a:rPr lang="en-US" altLang="zh-CN">
                <a:latin typeface="Arial" pitchFamily="34" charset="0"/>
                <a:cs typeface="Arial" pitchFamily="34" charset="0"/>
              </a:rPr>
              <a:t>)</a:t>
            </a:r>
          </a:p>
          <a:p>
            <a:pPr marL="342900" indent="-342900">
              <a:buAutoNum type="arabicParenR"/>
            </a:pPr>
            <a:r>
              <a:rPr lang="zh-CN" altLang="en-US">
                <a:latin typeface="Arial" pitchFamily="34" charset="0"/>
                <a:cs typeface="Arial" pitchFamily="34" charset="0"/>
              </a:rPr>
              <a:t>看老师代码的演示</a:t>
            </a:r>
            <a:endParaRPr lang="en-US" altLang="zh-CN" sz="2000" b="1">
              <a:solidFill>
                <a:srgbClr val="0070C0"/>
              </a:solidFill>
              <a:latin typeface="Arial" pitchFamily="34" charset="0"/>
              <a:cs typeface="Arial" pitchFamily="34" charset="0"/>
            </a:endParaRPr>
          </a:p>
          <a:p>
            <a:endParaRPr lang="en-US" altLang="zh-CN" sz="2000" b="1">
              <a:solidFill>
                <a:srgbClr val="0070C0"/>
              </a:solidFill>
              <a:latin typeface="Arial" pitchFamily="34" charset="0"/>
              <a:cs typeface="Arial" pitchFamily="34" charset="0"/>
            </a:endParaRPr>
          </a:p>
          <a:p>
            <a:endParaRPr lang="en-US" altLang="zh-CN" sz="2000" b="1">
              <a:solidFill>
                <a:srgbClr val="0070C0"/>
              </a:solidFill>
              <a:latin typeface="Arial" pitchFamily="34" charset="0"/>
              <a:cs typeface="Arial" pitchFamily="34" charset="0"/>
            </a:endParaRPr>
          </a:p>
          <a:p>
            <a:endParaRPr lang="en-US" altLang="zh-CN" sz="2000" b="1">
              <a:solidFill>
                <a:srgbClr val="0070C0"/>
              </a:solidFill>
              <a:latin typeface="+mn-ea"/>
            </a:endParaRPr>
          </a:p>
        </p:txBody>
      </p:sp>
      <p:pic>
        <p:nvPicPr>
          <p:cNvPr id="2918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005" y="3024311"/>
            <a:ext cx="2066925"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 name="对象 7"/>
          <p:cNvGraphicFramePr>
            <a:graphicFrameLocks noChangeAspect="1"/>
          </p:cNvGraphicFramePr>
          <p:nvPr>
            <p:extLst>
              <p:ext uri="{D42A27DB-BD31-4B8C-83A1-F6EECF244321}">
                <p14:modId xmlns:p14="http://schemas.microsoft.com/office/powerpoint/2010/main" val="2656050292"/>
              </p:ext>
            </p:extLst>
          </p:nvPr>
        </p:nvGraphicFramePr>
        <p:xfrm>
          <a:off x="882005" y="4680495"/>
          <a:ext cx="965566" cy="469678"/>
        </p:xfrm>
        <a:graphic>
          <a:graphicData uri="http://schemas.openxmlformats.org/presentationml/2006/ole">
            <mc:AlternateContent xmlns:mc="http://schemas.openxmlformats.org/markup-compatibility/2006">
              <mc:Choice xmlns:v="urn:schemas-microsoft-com:vml" Requires="v">
                <p:oleObj spid="_x0000_s292274" name="包装程序外壳对象" showAsIcon="1" r:id="rId5" imgW="1461960" imgH="711360" progId="Package">
                  <p:embed/>
                </p:oleObj>
              </mc:Choice>
              <mc:Fallback>
                <p:oleObj name="包装程序外壳对象" showAsIcon="1" r:id="rId5" imgW="1461960" imgH="711360" progId="Package">
                  <p:embed/>
                  <p:pic>
                    <p:nvPicPr>
                      <p:cNvPr id="0" name=""/>
                      <p:cNvPicPr/>
                      <p:nvPr/>
                    </p:nvPicPr>
                    <p:blipFill>
                      <a:blip r:embed="rId6"/>
                      <a:stretch>
                        <a:fillRect/>
                      </a:stretch>
                    </p:blipFill>
                    <p:spPr>
                      <a:xfrm>
                        <a:off x="882005" y="4680495"/>
                        <a:ext cx="965566" cy="469678"/>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688155522"/>
              </p:ext>
            </p:extLst>
          </p:nvPr>
        </p:nvGraphicFramePr>
        <p:xfrm>
          <a:off x="1915467" y="4680495"/>
          <a:ext cx="574758" cy="495176"/>
        </p:xfrm>
        <a:graphic>
          <a:graphicData uri="http://schemas.openxmlformats.org/presentationml/2006/ole">
            <mc:AlternateContent xmlns:mc="http://schemas.openxmlformats.org/markup-compatibility/2006">
              <mc:Choice xmlns:v="urn:schemas-microsoft-com:vml" Requires="v">
                <p:oleObj spid="_x0000_s292275" name="包装程序外壳对象" showAsIcon="1" r:id="rId7" imgW="826200" imgH="711360" progId="Package">
                  <p:embed/>
                </p:oleObj>
              </mc:Choice>
              <mc:Fallback>
                <p:oleObj name="包装程序外壳对象" showAsIcon="1" r:id="rId7" imgW="826200" imgH="711360" progId="Package">
                  <p:embed/>
                  <p:pic>
                    <p:nvPicPr>
                      <p:cNvPr id="0" name=""/>
                      <p:cNvPicPr/>
                      <p:nvPr/>
                    </p:nvPicPr>
                    <p:blipFill>
                      <a:blip r:embed="rId8"/>
                      <a:stretch>
                        <a:fillRect/>
                      </a:stretch>
                    </p:blipFill>
                    <p:spPr>
                      <a:xfrm>
                        <a:off x="1915467" y="4680495"/>
                        <a:ext cx="574758" cy="495176"/>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75981911"/>
              </p:ext>
            </p:extLst>
          </p:nvPr>
        </p:nvGraphicFramePr>
        <p:xfrm>
          <a:off x="2702105" y="4752503"/>
          <a:ext cx="493650" cy="425298"/>
        </p:xfrm>
        <a:graphic>
          <a:graphicData uri="http://schemas.openxmlformats.org/presentationml/2006/ole">
            <mc:AlternateContent xmlns:mc="http://schemas.openxmlformats.org/markup-compatibility/2006">
              <mc:Choice xmlns:v="urn:schemas-microsoft-com:vml" Requires="v">
                <p:oleObj spid="_x0000_s292276" name="包装程序外壳对象" showAsIcon="1" r:id="rId9" imgW="826200" imgH="711360" progId="Package">
                  <p:embed/>
                </p:oleObj>
              </mc:Choice>
              <mc:Fallback>
                <p:oleObj name="包装程序外壳对象" showAsIcon="1" r:id="rId9" imgW="826200" imgH="711360" progId="Package">
                  <p:embed/>
                  <p:pic>
                    <p:nvPicPr>
                      <p:cNvPr id="0" name=""/>
                      <p:cNvPicPr/>
                      <p:nvPr/>
                    </p:nvPicPr>
                    <p:blipFill>
                      <a:blip r:embed="rId10"/>
                      <a:stretch>
                        <a:fillRect/>
                      </a:stretch>
                    </p:blipFill>
                    <p:spPr>
                      <a:xfrm>
                        <a:off x="2702105" y="4752503"/>
                        <a:ext cx="493650" cy="425298"/>
                      </a:xfrm>
                      <a:prstGeom prst="rect">
                        <a:avLst/>
                      </a:prstGeom>
                    </p:spPr>
                  </p:pic>
                </p:oleObj>
              </mc:Fallback>
            </mc:AlternateContent>
          </a:graphicData>
        </a:graphic>
      </p:graphicFrame>
    </p:spTree>
    <p:extLst>
      <p:ext uri="{BB962C8B-B14F-4D97-AF65-F5344CB8AC3E}">
        <p14:creationId xmlns:p14="http://schemas.microsoft.com/office/powerpoint/2010/main" val="358677164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传统方式解决盖房需求问题分析</a:t>
            </a:r>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1785104"/>
          </a:xfrm>
          <a:prstGeom prst="rect">
            <a:avLst/>
          </a:prstGeom>
        </p:spPr>
        <p:txBody>
          <a:bodyPr wrap="square">
            <a:spAutoFit/>
          </a:bodyPr>
          <a:lstStyle/>
          <a:p>
            <a:endParaRPr lang="en-US" altLang="zh-CN" sz="2000" b="1">
              <a:solidFill>
                <a:srgbClr val="0070C0"/>
              </a:solidFill>
              <a:latin typeface="+mn-ea"/>
            </a:endParaRPr>
          </a:p>
          <a:p>
            <a:pPr marL="342900" indent="-342900">
              <a:buAutoNum type="arabicParenR"/>
            </a:pPr>
            <a:r>
              <a:rPr lang="zh-CN" altLang="en-US">
                <a:latin typeface="Arial" pitchFamily="34" charset="0"/>
                <a:cs typeface="Arial" pitchFamily="34" charset="0"/>
              </a:rPr>
              <a:t>优点是比较好理解，简单易操作。</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设计的程序结构，过于简单，没有设计缓存层对象，程序的扩展和维护不好</a:t>
            </a:r>
            <a:r>
              <a:rPr lang="en-US" altLang="zh-CN">
                <a:latin typeface="Arial" pitchFamily="34" charset="0"/>
                <a:cs typeface="Arial" pitchFamily="34" charset="0"/>
              </a:rPr>
              <a:t>. </a:t>
            </a:r>
            <a:r>
              <a:rPr lang="zh-CN" altLang="en-US">
                <a:latin typeface="Arial" pitchFamily="34" charset="0"/>
                <a:cs typeface="Arial" pitchFamily="34" charset="0"/>
              </a:rPr>
              <a:t>也就是说，这种设计方案，把产品</a:t>
            </a:r>
            <a:r>
              <a:rPr lang="en-US" altLang="zh-CN">
                <a:latin typeface="Arial" pitchFamily="34" charset="0"/>
                <a:cs typeface="Arial" pitchFamily="34" charset="0"/>
              </a:rPr>
              <a:t>(</a:t>
            </a:r>
            <a:r>
              <a:rPr lang="zh-CN" altLang="en-US">
                <a:latin typeface="Arial" pitchFamily="34" charset="0"/>
                <a:cs typeface="Arial" pitchFamily="34" charset="0"/>
              </a:rPr>
              <a:t>即：房子</a:t>
            </a:r>
            <a:r>
              <a:rPr lang="en-US" altLang="zh-CN">
                <a:latin typeface="Arial" pitchFamily="34" charset="0"/>
                <a:cs typeface="Arial" pitchFamily="34" charset="0"/>
              </a:rPr>
              <a:t>) </a:t>
            </a:r>
            <a:r>
              <a:rPr lang="zh-CN" altLang="en-US">
                <a:latin typeface="Arial" pitchFamily="34" charset="0"/>
                <a:cs typeface="Arial" pitchFamily="34" charset="0"/>
              </a:rPr>
              <a:t>和 创建产品的过程</a:t>
            </a:r>
            <a:r>
              <a:rPr lang="en-US" altLang="zh-CN">
                <a:latin typeface="Arial" pitchFamily="34" charset="0"/>
                <a:cs typeface="Arial" pitchFamily="34" charset="0"/>
              </a:rPr>
              <a:t>(</a:t>
            </a:r>
            <a:r>
              <a:rPr lang="zh-CN" altLang="en-US">
                <a:latin typeface="Arial" pitchFamily="34" charset="0"/>
                <a:cs typeface="Arial" pitchFamily="34" charset="0"/>
              </a:rPr>
              <a:t>即：建房子流程</a:t>
            </a:r>
            <a:r>
              <a:rPr lang="en-US" altLang="zh-CN">
                <a:latin typeface="Arial" pitchFamily="34" charset="0"/>
                <a:cs typeface="Arial" pitchFamily="34" charset="0"/>
              </a:rPr>
              <a:t>) </a:t>
            </a:r>
            <a:r>
              <a:rPr lang="zh-CN" altLang="en-US">
                <a:latin typeface="Arial" pitchFamily="34" charset="0"/>
                <a:cs typeface="Arial" pitchFamily="34" charset="0"/>
              </a:rPr>
              <a:t>封装在一起，耦合性增强了。</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解决方案：将产品和产品建造过程解耦 </a:t>
            </a:r>
            <a:r>
              <a:rPr lang="en-US" altLang="zh-CN">
                <a:latin typeface="Arial" pitchFamily="34" charset="0"/>
                <a:cs typeface="Arial" pitchFamily="34" charset="0"/>
              </a:rPr>
              <a:t>=&gt;  </a:t>
            </a:r>
            <a:r>
              <a:rPr lang="zh-CN" altLang="en-US">
                <a:latin typeface="Arial" pitchFamily="34" charset="0"/>
                <a:cs typeface="Arial" pitchFamily="34" charset="0"/>
              </a:rPr>
              <a:t>建造者模式</a:t>
            </a:r>
            <a:r>
              <a:rPr lang="en-US" altLang="zh-CN">
                <a:latin typeface="Arial" pitchFamily="34" charset="0"/>
                <a:cs typeface="Arial" pitchFamily="34" charset="0"/>
              </a:rPr>
              <a:t>.</a:t>
            </a:r>
            <a:endParaRPr lang="zh-CN" altLang="en-US">
              <a:latin typeface="Arial" pitchFamily="34" charset="0"/>
              <a:cs typeface="Arial" pitchFamily="34" charset="0"/>
            </a:endParaRPr>
          </a:p>
        </p:txBody>
      </p:sp>
    </p:spTree>
    <p:extLst>
      <p:ext uri="{BB962C8B-B14F-4D97-AF65-F5344CB8AC3E}">
        <p14:creationId xmlns:p14="http://schemas.microsoft.com/office/powerpoint/2010/main" val="4843811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建造者模式基本介绍</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455937" cy="2646878"/>
          </a:xfrm>
          <a:prstGeom prst="rect">
            <a:avLst/>
          </a:prstGeom>
        </p:spPr>
        <p:txBody>
          <a:bodyPr wrap="square">
            <a:spAutoFit/>
          </a:bodyPr>
          <a:lstStyle/>
          <a:p>
            <a:r>
              <a:rPr lang="zh-CN" altLang="en-US">
                <a:latin typeface="+mn-ea"/>
              </a:rPr>
              <a:t>基本介绍</a:t>
            </a:r>
            <a:endParaRPr lang="en-US" altLang="zh-CN">
              <a:latin typeface="+mn-ea"/>
            </a:endParaRPr>
          </a:p>
          <a:p>
            <a:endParaRPr lang="en-US" altLang="zh-CN" sz="2000" b="1">
              <a:solidFill>
                <a:srgbClr val="0070C0"/>
              </a:solidFill>
              <a:latin typeface="+mn-ea"/>
            </a:endParaRPr>
          </a:p>
          <a:p>
            <a:pPr marL="342900" indent="-342900">
              <a:buAutoNum type="arabicParenR"/>
            </a:pPr>
            <a:r>
              <a:rPr lang="zh-CN" altLang="en-US" b="1"/>
              <a:t>建造者模式（</a:t>
            </a:r>
            <a:r>
              <a:rPr lang="en-US" altLang="zh-CN" b="1"/>
              <a:t>Builder Pattern</a:t>
            </a:r>
            <a:r>
              <a:rPr lang="zh-CN" altLang="en-US" b="1"/>
              <a:t>）</a:t>
            </a:r>
            <a:r>
              <a:rPr lang="en-US" altLang="zh-CN"/>
              <a:t> </a:t>
            </a:r>
            <a:r>
              <a:rPr lang="zh-CN" altLang="en-US"/>
              <a:t>又叫生成器模式，是一种对象构建模式。它可以将复杂对象的建造过程抽象出来（抽象类别），使这个抽象过程的不同实现方法可以构造出不同表现（属性）的对象。</a:t>
            </a:r>
            <a:endParaRPr lang="en-US" altLang="zh-CN"/>
          </a:p>
          <a:p>
            <a:pPr marL="342900" indent="-342900">
              <a:buAutoNum type="arabicParenR"/>
            </a:pPr>
            <a:r>
              <a:rPr lang="zh-CN" altLang="en-US" b="1"/>
              <a:t>建造者模式</a:t>
            </a:r>
            <a:r>
              <a:rPr lang="zh-CN" altLang="en-US"/>
              <a:t> 是一步一步创建一个复杂的对象，它允许用户只通过指定复杂对象的类型和内容就可以构建它们，用户不需要知道内部的具体构建细节。</a:t>
            </a:r>
            <a:endParaRPr lang="en-US" altLang="zh-CN"/>
          </a:p>
          <a:p>
            <a:endParaRPr lang="en-US" altLang="zh-CN"/>
          </a:p>
          <a:p>
            <a:endParaRPr lang="en-US" altLang="zh-CN">
              <a:latin typeface="Arial" pitchFamily="34" charset="0"/>
              <a:cs typeface="Arial" pitchFamily="34" charset="0"/>
            </a:endParaRPr>
          </a:p>
        </p:txBody>
      </p:sp>
      <p:pic>
        <p:nvPicPr>
          <p:cNvPr id="1894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021" y="3389507"/>
            <a:ext cx="2736304" cy="2155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94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0357" y="3356287"/>
            <a:ext cx="3198291" cy="2188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6080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建造者模式的四个角色</a:t>
            </a:r>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455937" cy="3200876"/>
          </a:xfrm>
          <a:prstGeom prst="rect">
            <a:avLst/>
          </a:prstGeom>
        </p:spPr>
        <p:txBody>
          <a:bodyPr wrap="square">
            <a:spAutoFit/>
          </a:bodyPr>
          <a:lstStyle/>
          <a:p>
            <a:r>
              <a:rPr lang="zh-CN" altLang="en-US" sz="2000">
                <a:latin typeface="+mn-ea"/>
              </a:rPr>
              <a:t>建造者模式的四个角色</a:t>
            </a:r>
            <a:endParaRPr lang="en-US" altLang="zh-CN" sz="2000">
              <a:latin typeface="+mn-ea"/>
            </a:endParaRPr>
          </a:p>
          <a:p>
            <a:endParaRPr lang="en-US" altLang="zh-CN" sz="2000" b="1">
              <a:solidFill>
                <a:srgbClr val="0070C0"/>
              </a:solidFill>
              <a:latin typeface="+mn-ea"/>
            </a:endParaRPr>
          </a:p>
          <a:p>
            <a:pPr marL="342900" indent="-342900">
              <a:buAutoNum type="arabicParenR"/>
            </a:pPr>
            <a:r>
              <a:rPr lang="en-US" altLang="zh-CN" b="1"/>
              <a:t>Product</a:t>
            </a:r>
            <a:r>
              <a:rPr lang="zh-CN" altLang="en-US" b="1"/>
              <a:t>（产品角色）：</a:t>
            </a:r>
            <a:r>
              <a:rPr lang="zh-CN" altLang="en-US"/>
              <a:t> 一个具体的产品对象。</a:t>
            </a:r>
            <a:endParaRPr lang="en-US" altLang="zh-CN"/>
          </a:p>
          <a:p>
            <a:pPr marL="342900" indent="-342900">
              <a:buAutoNum type="arabicParenR"/>
            </a:pPr>
            <a:r>
              <a:rPr lang="en-US" altLang="zh-CN" b="1"/>
              <a:t>Builder</a:t>
            </a:r>
            <a:r>
              <a:rPr lang="zh-CN" altLang="en-US" b="1"/>
              <a:t>（抽象建造者）：</a:t>
            </a:r>
            <a:r>
              <a:rPr lang="zh-CN" altLang="en-US"/>
              <a:t> 创建一个</a:t>
            </a:r>
            <a:r>
              <a:rPr lang="en-US" altLang="zh-CN"/>
              <a:t>Product</a:t>
            </a:r>
            <a:r>
              <a:rPr lang="zh-CN" altLang="en-US"/>
              <a:t>对象的各个部件指定的 接口</a:t>
            </a:r>
            <a:r>
              <a:rPr lang="en-US" altLang="zh-CN"/>
              <a:t>/</a:t>
            </a:r>
            <a:r>
              <a:rPr lang="zh-CN" altLang="en-US" b="1"/>
              <a:t>抽象类</a:t>
            </a:r>
            <a:r>
              <a:rPr lang="zh-CN" altLang="en-US"/>
              <a:t>。</a:t>
            </a:r>
            <a:endParaRPr lang="en-US" altLang="zh-CN"/>
          </a:p>
          <a:p>
            <a:pPr marL="342900" indent="-342900">
              <a:buAutoNum type="arabicParenR"/>
            </a:pPr>
            <a:endParaRPr lang="en-US" altLang="zh-CN"/>
          </a:p>
          <a:p>
            <a:pPr marL="342900" indent="-342900">
              <a:buAutoNum type="arabicParenR"/>
            </a:pPr>
            <a:r>
              <a:rPr lang="en-US" altLang="zh-CN" b="1"/>
              <a:t>ConcreteBuilder</a:t>
            </a:r>
            <a:r>
              <a:rPr lang="zh-CN" altLang="en-US" b="1"/>
              <a:t>（具体建造者）：</a:t>
            </a:r>
            <a:r>
              <a:rPr lang="zh-CN" altLang="en-US"/>
              <a:t> 实现接口，构建和装配各个部件。</a:t>
            </a:r>
            <a:endParaRPr lang="en-US" altLang="zh-CN"/>
          </a:p>
          <a:p>
            <a:pPr marL="342900" indent="-342900">
              <a:buAutoNum type="arabicParenR"/>
            </a:pPr>
            <a:r>
              <a:rPr lang="en-US" altLang="zh-CN" b="1"/>
              <a:t>Director</a:t>
            </a:r>
            <a:r>
              <a:rPr lang="zh-CN" altLang="en-US" b="1"/>
              <a:t>（指挥者）：</a:t>
            </a:r>
            <a:r>
              <a:rPr lang="zh-CN" altLang="en-US"/>
              <a:t> 构建一个使用</a:t>
            </a:r>
            <a:r>
              <a:rPr lang="en-US" altLang="zh-CN"/>
              <a:t>Builder</a:t>
            </a:r>
            <a:r>
              <a:rPr lang="zh-CN" altLang="en-US"/>
              <a:t>接口的对象。它主要是用于创建一个复杂的对象。它主要有两个作用，一是：隔离了客户与对象的生产过程，二是：负责控制产品对象的生产过程。</a:t>
            </a:r>
          </a:p>
          <a:p>
            <a:pPr marL="342900" indent="-342900">
              <a:buAutoNum type="arabicParenR"/>
            </a:pPr>
            <a:endParaRPr lang="en-US" altLang="zh-CN"/>
          </a:p>
          <a:p>
            <a:endParaRPr lang="en-US" altLang="zh-CN">
              <a:latin typeface="Arial" pitchFamily="34" charset="0"/>
              <a:cs typeface="Arial" pitchFamily="34" charset="0"/>
            </a:endParaRPr>
          </a:p>
        </p:txBody>
      </p:sp>
    </p:spTree>
    <p:extLst>
      <p:ext uri="{BB962C8B-B14F-4D97-AF65-F5344CB8AC3E}">
        <p14:creationId xmlns:p14="http://schemas.microsoft.com/office/powerpoint/2010/main" val="74759505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建造者模式原理类图</a:t>
            </a:r>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455937" cy="1261884"/>
          </a:xfrm>
          <a:prstGeom prst="rect">
            <a:avLst/>
          </a:prstGeom>
        </p:spPr>
        <p:txBody>
          <a:bodyPr wrap="square">
            <a:spAutoFit/>
          </a:bodyPr>
          <a:lstStyle/>
          <a:p>
            <a:r>
              <a:rPr lang="zh-CN" altLang="en-US" sz="2000">
                <a:latin typeface="+mn-ea"/>
              </a:rPr>
              <a:t>建造者模式原理类图</a:t>
            </a:r>
            <a:endParaRPr lang="en-US" altLang="zh-CN" sz="2000">
              <a:latin typeface="+mn-ea"/>
            </a:endParaRPr>
          </a:p>
          <a:p>
            <a:endParaRPr lang="en-US" altLang="zh-CN" sz="2000" b="1">
              <a:solidFill>
                <a:srgbClr val="0070C0"/>
              </a:solidFill>
              <a:latin typeface="+mn-ea"/>
            </a:endParaRPr>
          </a:p>
          <a:p>
            <a:endParaRPr lang="en-US" altLang="zh-CN"/>
          </a:p>
          <a:p>
            <a:endParaRPr lang="en-US" altLang="zh-CN">
              <a:latin typeface="Arial" pitchFamily="34" charset="0"/>
              <a:cs typeface="Arial" pitchFamily="34"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4119559775"/>
              </p:ext>
            </p:extLst>
          </p:nvPr>
        </p:nvGraphicFramePr>
        <p:xfrm>
          <a:off x="7290717" y="4667367"/>
          <a:ext cx="441780" cy="380610"/>
        </p:xfrm>
        <a:graphic>
          <a:graphicData uri="http://schemas.openxmlformats.org/presentationml/2006/ole">
            <mc:AlternateContent xmlns:mc="http://schemas.openxmlformats.org/markup-compatibility/2006">
              <mc:Choice xmlns:v="urn:schemas-microsoft-com:vml" Requires="v">
                <p:oleObj spid="_x0000_s293149"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7290717" y="4667367"/>
                        <a:ext cx="441780" cy="380610"/>
                      </a:xfrm>
                      <a:prstGeom prst="rect">
                        <a:avLst/>
                      </a:prstGeom>
                    </p:spPr>
                  </p:pic>
                </p:oleObj>
              </mc:Fallback>
            </mc:AlternateContent>
          </a:graphicData>
        </a:graphic>
      </p:graphicFrame>
      <p:pic>
        <p:nvPicPr>
          <p:cNvPr id="29286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5981" y="1875373"/>
            <a:ext cx="5760640" cy="290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1593206930"/>
              </p:ext>
            </p:extLst>
          </p:nvPr>
        </p:nvGraphicFramePr>
        <p:xfrm>
          <a:off x="6642645" y="4641314"/>
          <a:ext cx="432048" cy="372226"/>
        </p:xfrm>
        <a:graphic>
          <a:graphicData uri="http://schemas.openxmlformats.org/presentationml/2006/ole">
            <mc:AlternateContent xmlns:mc="http://schemas.openxmlformats.org/markup-compatibility/2006">
              <mc:Choice xmlns:v="urn:schemas-microsoft-com:vml" Requires="v">
                <p:oleObj spid="_x0000_s293150" name="包装程序外壳对象" showAsIcon="1" r:id="rId7" imgW="826200" imgH="711360" progId="Package">
                  <p:embed/>
                </p:oleObj>
              </mc:Choice>
              <mc:Fallback>
                <p:oleObj name="包装程序外壳对象" showAsIcon="1" r:id="rId7" imgW="826200" imgH="711360" progId="Package">
                  <p:embed/>
                  <p:pic>
                    <p:nvPicPr>
                      <p:cNvPr id="0" name=""/>
                      <p:cNvPicPr/>
                      <p:nvPr/>
                    </p:nvPicPr>
                    <p:blipFill>
                      <a:blip r:embed="rId8"/>
                      <a:stretch>
                        <a:fillRect/>
                      </a:stretch>
                    </p:blipFill>
                    <p:spPr>
                      <a:xfrm>
                        <a:off x="6642645" y="4641314"/>
                        <a:ext cx="432048" cy="372226"/>
                      </a:xfrm>
                      <a:prstGeom prst="rect">
                        <a:avLst/>
                      </a:prstGeom>
                    </p:spPr>
                  </p:pic>
                </p:oleObj>
              </mc:Fallback>
            </mc:AlternateContent>
          </a:graphicData>
        </a:graphic>
      </p:graphicFrame>
    </p:spTree>
    <p:extLst>
      <p:ext uri="{BB962C8B-B14F-4D97-AF65-F5344CB8AC3E}">
        <p14:creationId xmlns:p14="http://schemas.microsoft.com/office/powerpoint/2010/main" val="3045392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Java</a:t>
            </a:r>
            <a:r>
              <a:rPr lang="zh-CN" altLang="en-US" sz="2200" b="1"/>
              <a:t>设计模式内容介绍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2" name="TextBox 1"/>
          <p:cNvSpPr txBox="1"/>
          <p:nvPr/>
        </p:nvSpPr>
        <p:spPr>
          <a:xfrm>
            <a:off x="487837" y="1368127"/>
            <a:ext cx="8747096" cy="4616648"/>
          </a:xfrm>
          <a:prstGeom prst="rect">
            <a:avLst/>
          </a:prstGeom>
          <a:noFill/>
        </p:spPr>
        <p:txBody>
          <a:bodyPr wrap="square" rtlCol="0">
            <a:spAutoFit/>
          </a:bodyPr>
          <a:lstStyle/>
          <a:p>
            <a:r>
              <a:rPr lang="zh-CN" altLang="en-US" sz="2700" b="1">
                <a:solidFill>
                  <a:srgbClr val="0070C0"/>
                </a:solidFill>
              </a:rPr>
              <a:t>课程亮点和授课方式</a:t>
            </a:r>
            <a:endParaRPr lang="en-US" altLang="zh-CN"/>
          </a:p>
          <a:p>
            <a:pPr marL="342900" indent="-342900">
              <a:buAutoNum type="arabicParenR"/>
            </a:pPr>
            <a:r>
              <a:rPr lang="zh-CN" altLang="en-US" sz="2100" b="1">
                <a:solidFill>
                  <a:schemeClr val="bg1">
                    <a:lumMod val="50000"/>
                  </a:schemeClr>
                </a:solidFill>
                <a:latin typeface="微软雅黑" pitchFamily="34" charset="-122"/>
                <a:ea typeface="微软雅黑" pitchFamily="34" charset="-122"/>
              </a:rPr>
              <a:t>课程深入</a:t>
            </a:r>
            <a:r>
              <a:rPr lang="en-US" altLang="zh-CN" sz="2100" b="1">
                <a:solidFill>
                  <a:schemeClr val="bg1">
                    <a:lumMod val="50000"/>
                  </a:schemeClr>
                </a:solidFill>
                <a:latin typeface="微软雅黑" pitchFamily="34" charset="-122"/>
                <a:ea typeface="微软雅黑" pitchFamily="34" charset="-122"/>
              </a:rPr>
              <a:t>,</a:t>
            </a:r>
            <a:r>
              <a:rPr lang="zh-CN" altLang="en-US" sz="2100" b="1">
                <a:solidFill>
                  <a:schemeClr val="bg1">
                    <a:lumMod val="50000"/>
                  </a:schemeClr>
                </a:solidFill>
                <a:latin typeface="微软雅黑" pitchFamily="34" charset="-122"/>
                <a:ea typeface="微软雅黑" pitchFamily="34" charset="-122"/>
              </a:rPr>
              <a:t>非蜻蜓点水</a:t>
            </a:r>
            <a:endParaRPr lang="en-US" altLang="zh-CN" sz="2100" b="1">
              <a:solidFill>
                <a:schemeClr val="bg1">
                  <a:lumMod val="50000"/>
                </a:schemeClr>
              </a:solidFill>
              <a:latin typeface="微软雅黑" pitchFamily="34" charset="-122"/>
              <a:ea typeface="微软雅黑" pitchFamily="34" charset="-122"/>
            </a:endParaRPr>
          </a:p>
          <a:p>
            <a:pPr marL="342900" indent="-342900">
              <a:buFontTx/>
              <a:buAutoNum type="arabicParenR"/>
            </a:pPr>
            <a:r>
              <a:rPr lang="zh-CN" altLang="en-US" sz="2100" b="1">
                <a:solidFill>
                  <a:schemeClr val="bg1">
                    <a:lumMod val="50000"/>
                  </a:schemeClr>
                </a:solidFill>
                <a:latin typeface="微软雅黑" panose="020B0503020204020204" pitchFamily="34" charset="-122"/>
                <a:ea typeface="微软雅黑" panose="020B0503020204020204" pitchFamily="34" charset="-122"/>
              </a:rPr>
              <a:t>课程成体系，非星星点灯</a:t>
            </a:r>
            <a:endParaRPr lang="en-US" altLang="zh-CN" sz="2100" b="1">
              <a:solidFill>
                <a:schemeClr val="bg1">
                  <a:lumMod val="50000"/>
                </a:schemeClr>
              </a:solidFill>
              <a:latin typeface="微软雅黑" panose="020B0503020204020204" pitchFamily="34" charset="-122"/>
              <a:ea typeface="微软雅黑" panose="020B0503020204020204" pitchFamily="34" charset="-122"/>
            </a:endParaRPr>
          </a:p>
          <a:p>
            <a:pPr marL="342900" indent="-342900">
              <a:buFontTx/>
              <a:buAutoNum type="arabicParenR"/>
            </a:pPr>
            <a:r>
              <a:rPr lang="zh-CN" altLang="en-US" sz="2100" b="1">
                <a:solidFill>
                  <a:schemeClr val="bg1">
                    <a:lumMod val="50000"/>
                  </a:schemeClr>
                </a:solidFill>
                <a:latin typeface="微软雅黑" panose="020B0503020204020204" pitchFamily="34" charset="-122"/>
                <a:ea typeface="微软雅黑" panose="020B0503020204020204" pitchFamily="34" charset="-122"/>
              </a:rPr>
              <a:t>高效而愉快的学习 </a:t>
            </a:r>
            <a:r>
              <a:rPr lang="en-US" altLang="zh-CN" sz="2100" b="1">
                <a:solidFill>
                  <a:schemeClr val="bg1">
                    <a:lumMod val="50000"/>
                  </a:schemeClr>
                </a:solidFill>
                <a:latin typeface="微软雅黑" panose="020B0503020204020204" pitchFamily="34" charset="-122"/>
                <a:ea typeface="微软雅黑" panose="020B0503020204020204" pitchFamily="34" charset="-122"/>
              </a:rPr>
              <a:t>, </a:t>
            </a:r>
            <a:r>
              <a:rPr lang="zh-CN" altLang="en-US" sz="2100" b="1">
                <a:solidFill>
                  <a:schemeClr val="bg1">
                    <a:lumMod val="50000"/>
                  </a:schemeClr>
                </a:solidFill>
                <a:latin typeface="微软雅黑" panose="020B0503020204020204" pitchFamily="34" charset="-122"/>
                <a:ea typeface="微软雅黑" panose="020B0503020204020204" pitchFamily="34" charset="-122"/>
              </a:rPr>
              <a:t>设计模式很有用，其实也很好玩，很像小时候搭积木</a:t>
            </a:r>
            <a:r>
              <a:rPr lang="en-US" altLang="zh-CN" sz="2100" b="1">
                <a:solidFill>
                  <a:schemeClr val="bg1">
                    <a:lumMod val="50000"/>
                  </a:schemeClr>
                </a:solidFill>
                <a:latin typeface="微软雅黑" panose="020B0503020204020204" pitchFamily="34" charset="-122"/>
                <a:ea typeface="微软雅黑" panose="020B0503020204020204" pitchFamily="34" charset="-122"/>
              </a:rPr>
              <a:t>, </a:t>
            </a:r>
            <a:r>
              <a:rPr lang="zh-CN" altLang="en-US" sz="2100" b="1">
                <a:solidFill>
                  <a:schemeClr val="bg1">
                    <a:lumMod val="50000"/>
                  </a:schemeClr>
                </a:solidFill>
                <a:latin typeface="微软雅黑" panose="020B0503020204020204" pitchFamily="34" charset="-122"/>
                <a:ea typeface="微软雅黑" panose="020B0503020204020204" pitchFamily="34" charset="-122"/>
              </a:rPr>
              <a:t>怎样搭建更加稳定，坚固</a:t>
            </a:r>
            <a:endParaRPr lang="en-US" altLang="zh-CN" sz="2100" b="1">
              <a:solidFill>
                <a:schemeClr val="bg1">
                  <a:lumMod val="50000"/>
                </a:schemeClr>
              </a:solidFill>
              <a:latin typeface="微软雅黑" panose="020B0503020204020204" pitchFamily="34" charset="-122"/>
              <a:ea typeface="微软雅黑" panose="020B0503020204020204" pitchFamily="34" charset="-122"/>
            </a:endParaRPr>
          </a:p>
          <a:p>
            <a:pPr marL="342900" indent="-342900">
              <a:buFontTx/>
              <a:buAutoNum type="arabicParenR"/>
            </a:pPr>
            <a:r>
              <a:rPr lang="zh-CN" altLang="en-US" sz="2100" b="1">
                <a:solidFill>
                  <a:schemeClr val="bg1">
                    <a:lumMod val="50000"/>
                  </a:schemeClr>
                </a:solidFill>
                <a:latin typeface="微软雅黑" panose="020B0503020204020204" pitchFamily="34" charset="-122"/>
                <a:ea typeface="微软雅黑" panose="020B0503020204020204" pitchFamily="34" charset="-122"/>
              </a:rPr>
              <a:t>设计模式很重要，因为包含很多编程思想，还是有一定难度的，我们努力做到通俗易懂</a:t>
            </a:r>
            <a:endParaRPr lang="en-US" altLang="zh-CN" sz="2100" b="1">
              <a:solidFill>
                <a:schemeClr val="bg1">
                  <a:lumMod val="50000"/>
                </a:schemeClr>
              </a:solidFill>
              <a:latin typeface="微软雅黑" panose="020B0503020204020204" pitchFamily="34" charset="-122"/>
              <a:ea typeface="微软雅黑" panose="020B0503020204020204" pitchFamily="34" charset="-122"/>
            </a:endParaRPr>
          </a:p>
          <a:p>
            <a:pPr marL="342900" indent="-342900">
              <a:buFontTx/>
              <a:buAutoNum type="arabicParenR"/>
            </a:pPr>
            <a:r>
              <a:rPr lang="zh-CN" altLang="en-US" sz="2100" b="1">
                <a:solidFill>
                  <a:schemeClr val="bg1">
                    <a:lumMod val="50000"/>
                  </a:schemeClr>
                </a:solidFill>
                <a:latin typeface="微软雅黑" panose="020B0503020204020204" pitchFamily="34" charset="-122"/>
                <a:ea typeface="微软雅黑" panose="020B0503020204020204" pitchFamily="34" charset="-122"/>
              </a:rPr>
              <a:t>采用 应用场景</a:t>
            </a:r>
            <a:r>
              <a:rPr lang="en-US" altLang="zh-CN" sz="2100" b="1">
                <a:solidFill>
                  <a:schemeClr val="bg1">
                    <a:lumMod val="50000"/>
                  </a:schemeClr>
                </a:solidFill>
                <a:latin typeface="微软雅黑" panose="020B0503020204020204" pitchFamily="34" charset="-122"/>
                <a:ea typeface="微软雅黑" panose="020B0503020204020204" pitchFamily="34" charset="-122"/>
              </a:rPr>
              <a:t>-&gt;</a:t>
            </a:r>
            <a:r>
              <a:rPr lang="zh-CN" altLang="en-US" sz="2100" b="1">
                <a:solidFill>
                  <a:schemeClr val="bg1">
                    <a:lumMod val="50000"/>
                  </a:schemeClr>
                </a:solidFill>
                <a:latin typeface="微软雅黑" panose="020B0503020204020204" pitchFamily="34" charset="-122"/>
                <a:ea typeface="微软雅黑" panose="020B0503020204020204" pitchFamily="34" charset="-122"/>
              </a:rPr>
              <a:t>设计模式</a:t>
            </a:r>
            <a:r>
              <a:rPr lang="en-US" altLang="zh-CN" sz="2100" b="1">
                <a:solidFill>
                  <a:schemeClr val="bg1">
                    <a:lumMod val="50000"/>
                  </a:schemeClr>
                </a:solidFill>
                <a:latin typeface="微软雅黑" panose="020B0503020204020204" pitchFamily="34" charset="-122"/>
                <a:ea typeface="微软雅黑" panose="020B0503020204020204" pitchFamily="34" charset="-122"/>
              </a:rPr>
              <a:t>-&gt;</a:t>
            </a:r>
            <a:r>
              <a:rPr lang="zh-CN" altLang="en-US" sz="2100" b="1">
                <a:solidFill>
                  <a:schemeClr val="bg1">
                    <a:lumMod val="50000"/>
                  </a:schemeClr>
                </a:solidFill>
                <a:latin typeface="微软雅黑" panose="020B0503020204020204" pitchFamily="34" charset="-122"/>
                <a:ea typeface="微软雅黑" panose="020B0503020204020204" pitchFamily="34" charset="-122"/>
              </a:rPr>
              <a:t>剖析原理</a:t>
            </a:r>
            <a:r>
              <a:rPr lang="en-US" altLang="zh-CN" sz="2100" b="1">
                <a:solidFill>
                  <a:schemeClr val="bg1">
                    <a:lumMod val="50000"/>
                  </a:schemeClr>
                </a:solidFill>
                <a:latin typeface="微软雅黑" panose="020B0503020204020204" pitchFamily="34" charset="-122"/>
                <a:ea typeface="微软雅黑" panose="020B0503020204020204" pitchFamily="34" charset="-122"/>
              </a:rPr>
              <a:t>-&gt;</a:t>
            </a:r>
            <a:r>
              <a:rPr lang="zh-CN" altLang="en-US" sz="2100" b="1">
                <a:solidFill>
                  <a:schemeClr val="bg1">
                    <a:lumMod val="50000"/>
                  </a:schemeClr>
                </a:solidFill>
                <a:latin typeface="微软雅黑" panose="020B0503020204020204" pitchFamily="34" charset="-122"/>
                <a:ea typeface="微软雅黑" panose="020B0503020204020204" pitchFamily="34" charset="-122"/>
              </a:rPr>
              <a:t>分析实现步骤</a:t>
            </a:r>
            <a:r>
              <a:rPr lang="en-US" altLang="zh-CN" sz="2100" b="1">
                <a:solidFill>
                  <a:schemeClr val="bg1">
                    <a:lumMod val="50000"/>
                  </a:schemeClr>
                </a:solidFill>
                <a:latin typeface="微软雅黑" panose="020B0503020204020204" pitchFamily="34" charset="-122"/>
                <a:ea typeface="微软雅黑" panose="020B0503020204020204" pitchFamily="34" charset="-122"/>
              </a:rPr>
              <a:t>(</a:t>
            </a:r>
            <a:r>
              <a:rPr lang="zh-CN" altLang="en-US" sz="2100" b="1">
                <a:solidFill>
                  <a:srgbClr val="EA0000"/>
                </a:solidFill>
                <a:latin typeface="微软雅黑" panose="020B0503020204020204" pitchFamily="34" charset="-122"/>
                <a:ea typeface="微软雅黑" panose="020B0503020204020204" pitchFamily="34" charset="-122"/>
              </a:rPr>
              <a:t>图解</a:t>
            </a:r>
            <a:r>
              <a:rPr lang="en-US" altLang="zh-CN" sz="2100" b="1">
                <a:solidFill>
                  <a:schemeClr val="bg1">
                    <a:lumMod val="50000"/>
                  </a:schemeClr>
                </a:solidFill>
                <a:latin typeface="微软雅黑" panose="020B0503020204020204" pitchFamily="34" charset="-122"/>
                <a:ea typeface="微软雅黑" panose="020B0503020204020204" pitchFamily="34" charset="-122"/>
              </a:rPr>
              <a:t>)-&gt;</a:t>
            </a:r>
            <a:r>
              <a:rPr lang="zh-CN" altLang="en-US" sz="2100" b="1">
                <a:solidFill>
                  <a:schemeClr val="bg1">
                    <a:lumMod val="50000"/>
                  </a:schemeClr>
                </a:solidFill>
                <a:latin typeface="微软雅黑" panose="020B0503020204020204" pitchFamily="34" charset="-122"/>
                <a:ea typeface="微软雅黑" panose="020B0503020204020204" pitchFamily="34" charset="-122"/>
              </a:rPr>
              <a:t>代码实现</a:t>
            </a:r>
            <a:r>
              <a:rPr lang="en-US" altLang="zh-CN" sz="2100" b="1">
                <a:solidFill>
                  <a:schemeClr val="bg1">
                    <a:lumMod val="50000"/>
                  </a:schemeClr>
                </a:solidFill>
                <a:latin typeface="微软雅黑" panose="020B0503020204020204" pitchFamily="34" charset="-122"/>
                <a:ea typeface="微软雅黑" panose="020B0503020204020204" pitchFamily="34" charset="-122"/>
              </a:rPr>
              <a:t>-&gt; </a:t>
            </a:r>
            <a:r>
              <a:rPr lang="zh-CN" altLang="en-US" sz="2100" b="1">
                <a:solidFill>
                  <a:srgbClr val="EA0000"/>
                </a:solidFill>
                <a:latin typeface="微软雅黑" panose="020B0503020204020204" pitchFamily="34" charset="-122"/>
                <a:ea typeface="微软雅黑" panose="020B0503020204020204" pitchFamily="34" charset="-122"/>
              </a:rPr>
              <a:t>框架或项目源码分析</a:t>
            </a:r>
            <a:r>
              <a:rPr lang="en-US" altLang="zh-CN" sz="2100" b="1">
                <a:solidFill>
                  <a:srgbClr val="EA0000"/>
                </a:solidFill>
                <a:latin typeface="微软雅黑" panose="020B0503020204020204" pitchFamily="34" charset="-122"/>
                <a:ea typeface="微软雅黑" panose="020B0503020204020204" pitchFamily="34" charset="-122"/>
              </a:rPr>
              <a:t>(</a:t>
            </a:r>
            <a:r>
              <a:rPr lang="zh-CN" altLang="en-US" sz="2100" b="1">
                <a:solidFill>
                  <a:srgbClr val="EA0000"/>
                </a:solidFill>
                <a:latin typeface="微软雅黑" panose="020B0503020204020204" pitchFamily="34" charset="-122"/>
                <a:ea typeface="微软雅黑" panose="020B0503020204020204" pitchFamily="34" charset="-122"/>
              </a:rPr>
              <a:t>找到使用的地方</a:t>
            </a:r>
            <a:r>
              <a:rPr lang="en-US" altLang="zh-CN" sz="2100" b="1">
                <a:solidFill>
                  <a:srgbClr val="EA0000"/>
                </a:solidFill>
                <a:latin typeface="微软雅黑" panose="020B0503020204020204" pitchFamily="34" charset="-122"/>
                <a:ea typeface="微软雅黑" panose="020B0503020204020204" pitchFamily="34" charset="-122"/>
              </a:rPr>
              <a:t>)</a:t>
            </a:r>
            <a:r>
              <a:rPr lang="zh-CN" altLang="en-US" sz="2100" b="1">
                <a:solidFill>
                  <a:schemeClr val="bg1">
                    <a:lumMod val="50000"/>
                  </a:schemeClr>
                </a:solidFill>
                <a:latin typeface="微软雅黑" panose="020B0503020204020204" pitchFamily="34" charset="-122"/>
                <a:ea typeface="微软雅黑" panose="020B0503020204020204" pitchFamily="34" charset="-122"/>
              </a:rPr>
              <a:t>  的步骤讲解 </a:t>
            </a:r>
            <a:r>
              <a:rPr lang="en-US" altLang="zh-CN" sz="2100" b="1">
                <a:solidFill>
                  <a:schemeClr val="bg1">
                    <a:lumMod val="50000"/>
                  </a:schemeClr>
                </a:solidFill>
                <a:latin typeface="微软雅黑" panose="020B0503020204020204" pitchFamily="34" charset="-122"/>
                <a:ea typeface="微软雅黑" panose="020B0503020204020204" pitchFamily="34" charset="-122"/>
              </a:rPr>
              <a:t>[</a:t>
            </a:r>
            <a:r>
              <a:rPr lang="zh-CN" altLang="en-US" sz="1400">
                <a:solidFill>
                  <a:schemeClr val="bg1">
                    <a:lumMod val="50000"/>
                  </a:schemeClr>
                </a:solidFill>
                <a:latin typeface="微软雅黑" panose="020B0503020204020204" pitchFamily="34" charset="-122"/>
                <a:ea typeface="微软雅黑" panose="020B0503020204020204" pitchFamily="34" charset="-122"/>
              </a:rPr>
              <a:t>比如</a:t>
            </a:r>
            <a:r>
              <a:rPr lang="en-US" altLang="zh-CN" sz="1400">
                <a:solidFill>
                  <a:schemeClr val="bg1">
                    <a:lumMod val="50000"/>
                  </a:schemeClr>
                </a:solidFill>
                <a:latin typeface="微软雅黑" panose="020B0503020204020204" pitchFamily="34" charset="-122"/>
                <a:ea typeface="微软雅黑" panose="020B0503020204020204" pitchFamily="34" charset="-122"/>
              </a:rPr>
              <a:t>: </a:t>
            </a:r>
            <a:r>
              <a:rPr lang="zh-CN" altLang="en-US" sz="1400">
                <a:solidFill>
                  <a:schemeClr val="bg1">
                    <a:lumMod val="50000"/>
                  </a:schemeClr>
                </a:solidFill>
                <a:latin typeface="微软雅黑" panose="020B0503020204020204" pitchFamily="34" charset="-122"/>
                <a:ea typeface="微软雅黑" panose="020B0503020204020204" pitchFamily="34" charset="-122"/>
              </a:rPr>
              <a:t>建造者模式</a:t>
            </a:r>
            <a:r>
              <a:rPr lang="en-US" altLang="zh-CN" sz="2100">
                <a:solidFill>
                  <a:schemeClr val="bg1">
                    <a:lumMod val="50000"/>
                  </a:schemeClr>
                </a:solidFill>
                <a:latin typeface="微软雅黑" panose="020B0503020204020204" pitchFamily="34" charset="-122"/>
                <a:ea typeface="微软雅黑" panose="020B0503020204020204" pitchFamily="34" charset="-122"/>
              </a:rPr>
              <a:t> </a:t>
            </a:r>
            <a:r>
              <a:rPr lang="en-US" altLang="zh-CN" sz="2100" b="1">
                <a:solidFill>
                  <a:schemeClr val="bg1">
                    <a:lumMod val="50000"/>
                  </a:schemeClr>
                </a:solidFill>
                <a:latin typeface="微软雅黑" panose="020B0503020204020204" pitchFamily="34" charset="-122"/>
                <a:ea typeface="微软雅黑" panose="020B0503020204020204" pitchFamily="34" charset="-122"/>
              </a:rPr>
              <a:t>]</a:t>
            </a:r>
          </a:p>
          <a:p>
            <a:pPr marL="342900" indent="-342900">
              <a:buFontTx/>
              <a:buAutoNum type="arabicParenR"/>
            </a:pPr>
            <a:r>
              <a:rPr lang="zh-CN" altLang="en-US" sz="2100" b="1">
                <a:solidFill>
                  <a:schemeClr val="bg1">
                    <a:lumMod val="50000"/>
                  </a:schemeClr>
                </a:solidFill>
                <a:latin typeface="微软雅黑" panose="020B0503020204020204" pitchFamily="34" charset="-122"/>
                <a:ea typeface="微软雅黑" panose="020B0503020204020204" pitchFamily="34" charset="-122"/>
              </a:rPr>
              <a:t>课程目标：让大家掌握本质</a:t>
            </a:r>
            <a:r>
              <a:rPr lang="en-US" altLang="zh-CN" sz="2100" b="1">
                <a:solidFill>
                  <a:schemeClr val="bg1">
                    <a:lumMod val="50000"/>
                  </a:schemeClr>
                </a:solidFill>
                <a:latin typeface="微软雅黑" panose="020B0503020204020204" pitchFamily="34" charset="-122"/>
                <a:ea typeface="微软雅黑" panose="020B0503020204020204" pitchFamily="34" charset="-122"/>
              </a:rPr>
              <a:t> , </a:t>
            </a:r>
            <a:r>
              <a:rPr lang="zh-CN" altLang="en-US" sz="2100" b="1">
                <a:solidFill>
                  <a:schemeClr val="bg1">
                    <a:lumMod val="50000"/>
                  </a:schemeClr>
                </a:solidFill>
                <a:latin typeface="微软雅黑" panose="020B0503020204020204" pitchFamily="34" charset="-122"/>
                <a:ea typeface="微软雅黑" panose="020B0503020204020204" pitchFamily="34" charset="-122"/>
              </a:rPr>
              <a:t>达能在工作中灵活运用解决实际问题和优化程序结构的目的</a:t>
            </a:r>
            <a:r>
              <a:rPr lang="en-US" altLang="zh-CN" sz="2100" b="1">
                <a:solidFill>
                  <a:schemeClr val="bg1">
                    <a:lumMod val="50000"/>
                  </a:schemeClr>
                </a:solidFill>
                <a:latin typeface="微软雅黑" panose="020B0503020204020204" pitchFamily="34" charset="-122"/>
                <a:ea typeface="微软雅黑" panose="020B0503020204020204" pitchFamily="34" charset="-122"/>
              </a:rPr>
              <a:t>.</a:t>
            </a:r>
          </a:p>
          <a:p>
            <a:endParaRPr lang="en-US" altLang="zh-CN"/>
          </a:p>
          <a:p>
            <a:endParaRPr lang="en-US" altLang="zh-CN"/>
          </a:p>
        </p:txBody>
      </p:sp>
      <p:graphicFrame>
        <p:nvGraphicFramePr>
          <p:cNvPr id="9" name="对象 8"/>
          <p:cNvGraphicFramePr>
            <a:graphicFrameLocks noChangeAspect="1"/>
          </p:cNvGraphicFramePr>
          <p:nvPr>
            <p:extLst>
              <p:ext uri="{D42A27DB-BD31-4B8C-83A1-F6EECF244321}">
                <p14:modId xmlns:p14="http://schemas.microsoft.com/office/powerpoint/2010/main" val="1712018832"/>
              </p:ext>
            </p:extLst>
          </p:nvPr>
        </p:nvGraphicFramePr>
        <p:xfrm>
          <a:off x="7578749" y="5155643"/>
          <a:ext cx="1326208" cy="460932"/>
        </p:xfrm>
        <a:graphic>
          <a:graphicData uri="http://schemas.openxmlformats.org/presentationml/2006/ole">
            <mc:AlternateContent xmlns:mc="http://schemas.openxmlformats.org/markup-compatibility/2006">
              <mc:Choice xmlns:v="urn:schemas-microsoft-com:vml" Requires="v">
                <p:oleObj spid="_x0000_s149772" name="包装程序外壳对象" showAsIcon="1" r:id="rId4" imgW="2046600" imgH="711360" progId="Package">
                  <p:embed/>
                </p:oleObj>
              </mc:Choice>
              <mc:Fallback>
                <p:oleObj name="包装程序外壳对象" showAsIcon="1" r:id="rId4" imgW="2046600" imgH="711360" progId="Package">
                  <p:embed/>
                  <p:pic>
                    <p:nvPicPr>
                      <p:cNvPr id="0" name=""/>
                      <p:cNvPicPr/>
                      <p:nvPr/>
                    </p:nvPicPr>
                    <p:blipFill>
                      <a:blip r:embed="rId5"/>
                      <a:stretch>
                        <a:fillRect/>
                      </a:stretch>
                    </p:blipFill>
                    <p:spPr>
                      <a:xfrm>
                        <a:off x="7578749" y="5155643"/>
                        <a:ext cx="1326208" cy="460932"/>
                      </a:xfrm>
                      <a:prstGeom prst="rect">
                        <a:avLst/>
                      </a:prstGeom>
                    </p:spPr>
                  </p:pic>
                </p:oleObj>
              </mc:Fallback>
            </mc:AlternateContent>
          </a:graphicData>
        </a:graphic>
      </p:graphicFrame>
    </p:spTree>
    <p:extLst>
      <p:ext uri="{BB962C8B-B14F-4D97-AF65-F5344CB8AC3E}">
        <p14:creationId xmlns:p14="http://schemas.microsoft.com/office/powerpoint/2010/main" val="37777814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建造者模式解决盖房需求</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527946" cy="2400657"/>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r>
              <a:rPr lang="zh-CN" altLang="en-US" sz="2000">
                <a:latin typeface="+mn-ea"/>
              </a:rPr>
              <a:t>的</a:t>
            </a:r>
            <a:r>
              <a:rPr lang="zh-CN" altLang="en-US" sz="2000" b="1"/>
              <a:t>建造者模式解决盖房需求</a:t>
            </a:r>
            <a:r>
              <a:rPr lang="zh-CN" altLang="en-US" sz="2000">
                <a:latin typeface="+mn-ea"/>
              </a:rPr>
              <a:t>应用实例</a:t>
            </a:r>
            <a:endParaRPr lang="en-US" altLang="zh-CN" sz="2000">
              <a:latin typeface="+mn-ea"/>
            </a:endParaRPr>
          </a:p>
          <a:p>
            <a:endParaRPr lang="en-US" altLang="zh-CN" sz="2000" b="1">
              <a:solidFill>
                <a:srgbClr val="0070C0"/>
              </a:solidFill>
              <a:latin typeface="+mn-ea"/>
            </a:endParaRPr>
          </a:p>
          <a:p>
            <a:pPr marL="342900" indent="-342900">
              <a:buAutoNum type="arabicParenR"/>
            </a:pPr>
            <a:r>
              <a:rPr lang="zh-CN" altLang="en-US"/>
              <a:t>需要建房子：这一过程为打桩、砌墙、封顶。不管是普通房子也好，别墅也好都需要经历这些过程，下面我们使用建造者模式</a:t>
            </a:r>
            <a:r>
              <a:rPr lang="en-US" altLang="zh-CN"/>
              <a:t>(Builder Pattern)</a:t>
            </a:r>
            <a:r>
              <a:rPr lang="zh-CN" altLang="en-US"/>
              <a:t>来完成</a:t>
            </a:r>
            <a:endParaRPr lang="en-US" altLang="zh-CN"/>
          </a:p>
          <a:p>
            <a:pPr marL="342900" indent="-342900">
              <a:buAutoNum type="arabicParenR"/>
            </a:pPr>
            <a:r>
              <a:rPr lang="zh-CN" altLang="en-US"/>
              <a:t>思路分析图解</a:t>
            </a:r>
            <a:r>
              <a:rPr lang="en-US" altLang="zh-CN"/>
              <a:t>(</a:t>
            </a:r>
            <a:r>
              <a:rPr lang="zh-CN" altLang="en-US"/>
              <a:t>类图</a:t>
            </a:r>
            <a:r>
              <a:rPr lang="en-US" altLang="zh-CN"/>
              <a:t>)</a:t>
            </a:r>
          </a:p>
          <a:p>
            <a:pPr marL="342900" indent="-342900">
              <a:buAutoNum type="arabicParenR"/>
            </a:pPr>
            <a:endParaRPr lang="en-US" altLang="zh-CN"/>
          </a:p>
          <a:p>
            <a:pPr marL="342900" indent="-342900">
              <a:buAutoNum type="arabicParenR"/>
            </a:pPr>
            <a:r>
              <a:rPr lang="zh-CN" altLang="en-US"/>
              <a:t>代码实现</a:t>
            </a:r>
            <a:endParaRPr lang="en-US" altLang="zh-CN"/>
          </a:p>
        </p:txBody>
      </p:sp>
      <p:graphicFrame>
        <p:nvGraphicFramePr>
          <p:cNvPr id="3" name="对象 2"/>
          <p:cNvGraphicFramePr>
            <a:graphicFrameLocks noChangeAspect="1"/>
          </p:cNvGraphicFramePr>
          <p:nvPr>
            <p:extLst>
              <p:ext uri="{D42A27DB-BD31-4B8C-83A1-F6EECF244321}">
                <p14:modId xmlns:p14="http://schemas.microsoft.com/office/powerpoint/2010/main" val="352504340"/>
              </p:ext>
            </p:extLst>
          </p:nvPr>
        </p:nvGraphicFramePr>
        <p:xfrm>
          <a:off x="2250157" y="4608487"/>
          <a:ext cx="458018" cy="394600"/>
        </p:xfrm>
        <a:graphic>
          <a:graphicData uri="http://schemas.openxmlformats.org/presentationml/2006/ole">
            <mc:AlternateContent xmlns:mc="http://schemas.openxmlformats.org/markup-compatibility/2006">
              <mc:Choice xmlns:v="urn:schemas-microsoft-com:vml" Requires="v">
                <p:oleObj spid="_x0000_s191812"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2250157" y="4608487"/>
                        <a:ext cx="458018" cy="3946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198341463"/>
              </p:ext>
            </p:extLst>
          </p:nvPr>
        </p:nvGraphicFramePr>
        <p:xfrm>
          <a:off x="954013" y="4541281"/>
          <a:ext cx="1008112" cy="490374"/>
        </p:xfrm>
        <a:graphic>
          <a:graphicData uri="http://schemas.openxmlformats.org/presentationml/2006/ole">
            <mc:AlternateContent xmlns:mc="http://schemas.openxmlformats.org/markup-compatibility/2006">
              <mc:Choice xmlns:v="urn:schemas-microsoft-com:vml" Requires="v">
                <p:oleObj spid="_x0000_s191813" name="包装程序外壳对象" showAsIcon="1" r:id="rId6" imgW="1461960" imgH="711360" progId="Package">
                  <p:embed/>
                </p:oleObj>
              </mc:Choice>
              <mc:Fallback>
                <p:oleObj name="包装程序外壳对象" showAsIcon="1" r:id="rId6" imgW="1461960" imgH="711360" progId="Package">
                  <p:embed/>
                  <p:pic>
                    <p:nvPicPr>
                      <p:cNvPr id="0" name=""/>
                      <p:cNvPicPr/>
                      <p:nvPr/>
                    </p:nvPicPr>
                    <p:blipFill>
                      <a:blip r:embed="rId7"/>
                      <a:stretch>
                        <a:fillRect/>
                      </a:stretch>
                    </p:blipFill>
                    <p:spPr>
                      <a:xfrm>
                        <a:off x="954013" y="4541281"/>
                        <a:ext cx="1008112" cy="490374"/>
                      </a:xfrm>
                      <a:prstGeom prst="rect">
                        <a:avLst/>
                      </a:prstGeom>
                    </p:spPr>
                  </p:pic>
                </p:oleObj>
              </mc:Fallback>
            </mc:AlternateContent>
          </a:graphicData>
        </a:graphic>
      </p:graphicFrame>
    </p:spTree>
    <p:extLst>
      <p:ext uri="{BB962C8B-B14F-4D97-AF65-F5344CB8AC3E}">
        <p14:creationId xmlns:p14="http://schemas.microsoft.com/office/powerpoint/2010/main" val="293899641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建造者模式在</a:t>
            </a:r>
            <a:r>
              <a:rPr lang="en-US" altLang="zh-CN" sz="2200" b="1"/>
              <a:t>JDK</a:t>
            </a:r>
            <a:r>
              <a:rPr lang="zh-CN" altLang="en-US" sz="2200" b="1"/>
              <a:t>的应用和源码分析</a:t>
            </a:r>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1908215"/>
          </a:xfrm>
          <a:prstGeom prst="rect">
            <a:avLst/>
          </a:prstGeom>
        </p:spPr>
        <p:txBody>
          <a:bodyPr wrap="square">
            <a:spAutoFit/>
          </a:bodyPr>
          <a:lstStyle/>
          <a:p>
            <a:r>
              <a:rPr lang="zh-CN" altLang="en-US" sz="2000">
                <a:latin typeface="+mn-ea"/>
              </a:rPr>
              <a:t>建造者模式在</a:t>
            </a:r>
            <a:r>
              <a:rPr lang="en-US" altLang="zh-CN" sz="2000">
                <a:latin typeface="+mn-ea"/>
              </a:rPr>
              <a:t>JDK</a:t>
            </a:r>
            <a:r>
              <a:rPr lang="zh-CN" altLang="en-US" sz="2000">
                <a:latin typeface="+mn-ea"/>
              </a:rPr>
              <a:t>的应用和源码分析</a:t>
            </a:r>
            <a:endParaRPr lang="en-US" altLang="zh-CN" sz="2000">
              <a:latin typeface="+mn-ea"/>
            </a:endParaRPr>
          </a:p>
          <a:p>
            <a:endParaRPr lang="en-US" altLang="zh-CN">
              <a:latin typeface="Arial" pitchFamily="34" charset="0"/>
              <a:cs typeface="Arial" pitchFamily="34" charset="0"/>
            </a:endParaRPr>
          </a:p>
          <a:p>
            <a:pPr marL="457200" indent="-457200">
              <a:buAutoNum type="arabicParenR"/>
            </a:pPr>
            <a:r>
              <a:rPr lang="en-US" altLang="zh-CN">
                <a:latin typeface="Arial" pitchFamily="34" charset="0"/>
                <a:cs typeface="Arial" pitchFamily="34" charset="0"/>
              </a:rPr>
              <a:t>java.lang.StringBuilder</a:t>
            </a:r>
            <a:r>
              <a:rPr lang="zh-CN" altLang="en-US">
                <a:latin typeface="Arial" pitchFamily="34" charset="0"/>
                <a:cs typeface="Arial" pitchFamily="34" charset="0"/>
              </a:rPr>
              <a:t>中的建造者模式</a:t>
            </a:r>
            <a:endParaRPr lang="en-US" altLang="zh-CN">
              <a:latin typeface="Arial" pitchFamily="34" charset="0"/>
              <a:cs typeface="Arial" pitchFamily="34" charset="0"/>
            </a:endParaRPr>
          </a:p>
          <a:p>
            <a:pPr marL="457200" indent="-457200">
              <a:buAutoNum type="arabicParenR"/>
            </a:pPr>
            <a:r>
              <a:rPr lang="zh-CN" altLang="en-US">
                <a:latin typeface="Arial" pitchFamily="34" charset="0"/>
                <a:cs typeface="Arial" pitchFamily="34" charset="0"/>
              </a:rPr>
              <a:t>代码说明</a:t>
            </a:r>
            <a:r>
              <a:rPr lang="en-US" altLang="zh-CN">
                <a:latin typeface="Arial" pitchFamily="34" charset="0"/>
                <a:cs typeface="Arial" pitchFamily="34" charset="0"/>
              </a:rPr>
              <a:t>+Debug</a:t>
            </a:r>
            <a:r>
              <a:rPr lang="zh-CN" altLang="en-US">
                <a:latin typeface="Arial" pitchFamily="34" charset="0"/>
                <a:cs typeface="Arial" pitchFamily="34" charset="0"/>
              </a:rPr>
              <a:t>源码</a:t>
            </a:r>
          </a:p>
          <a:p>
            <a:endParaRPr lang="en-US" altLang="zh-CN" sz="2000" b="1">
              <a:solidFill>
                <a:srgbClr val="0070C0"/>
              </a:solidFill>
              <a:latin typeface="+mn-ea"/>
            </a:endParaRPr>
          </a:p>
          <a:p>
            <a:endParaRPr lang="en-US" altLang="zh-CN" sz="2000" b="1">
              <a:solidFill>
                <a:srgbClr val="0070C0"/>
              </a:solidFill>
              <a:latin typeface="+mn-ea"/>
            </a:endParaRPr>
          </a:p>
        </p:txBody>
      </p:sp>
      <p:pic>
        <p:nvPicPr>
          <p:cNvPr id="2908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051" y="2662021"/>
            <a:ext cx="3991442" cy="98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081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17" y="3888407"/>
            <a:ext cx="3667125" cy="112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082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4130" y="121173"/>
            <a:ext cx="3646787" cy="1692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050357" y="2448247"/>
            <a:ext cx="4176464" cy="2631490"/>
          </a:xfrm>
          <a:prstGeom prst="rect">
            <a:avLst/>
          </a:prstGeom>
          <a:solidFill>
            <a:schemeClr val="bg1">
              <a:lumMod val="95000"/>
            </a:schemeClr>
          </a:solidFill>
        </p:spPr>
        <p:txBody>
          <a:bodyPr wrap="square" rtlCol="0">
            <a:spAutoFit/>
          </a:bodyPr>
          <a:lstStyle/>
          <a:p>
            <a:r>
              <a:rPr lang="en-US" altLang="zh-CN" sz="1100">
                <a:latin typeface="Arial" pitchFamily="34" charset="0"/>
                <a:cs typeface="Arial" pitchFamily="34" charset="0"/>
              </a:rPr>
              <a:t>abstract class AbstractStringBuilder implements Appendable, CharSequence {</a:t>
            </a:r>
          </a:p>
          <a:p>
            <a:r>
              <a:rPr lang="en-US" altLang="zh-CN" sz="1100">
                <a:latin typeface="Arial" pitchFamily="34" charset="0"/>
                <a:cs typeface="Arial" pitchFamily="34" charset="0"/>
              </a:rPr>
              <a:t>char[] value;</a:t>
            </a:r>
          </a:p>
          <a:p>
            <a:r>
              <a:rPr lang="en-US" altLang="zh-CN" sz="1100">
                <a:latin typeface="Arial" pitchFamily="34" charset="0"/>
                <a:cs typeface="Arial" pitchFamily="34" charset="0"/>
              </a:rPr>
              <a:t>int count;</a:t>
            </a:r>
          </a:p>
          <a:p>
            <a:r>
              <a:rPr lang="en-US" altLang="zh-CN" sz="1100">
                <a:latin typeface="Arial" pitchFamily="34" charset="0"/>
                <a:cs typeface="Arial" pitchFamily="34" charset="0"/>
              </a:rPr>
              <a:t>public AbstractStringBuilder append(String str) {</a:t>
            </a:r>
          </a:p>
          <a:p>
            <a:r>
              <a:rPr lang="en-US" altLang="zh-CN" sz="1100">
                <a:latin typeface="Arial" pitchFamily="34" charset="0"/>
                <a:cs typeface="Arial" pitchFamily="34" charset="0"/>
              </a:rPr>
              <a:t>        if (str == null)</a:t>
            </a:r>
          </a:p>
          <a:p>
            <a:r>
              <a:rPr lang="en-US" altLang="zh-CN" sz="1100">
                <a:latin typeface="Arial" pitchFamily="34" charset="0"/>
                <a:cs typeface="Arial" pitchFamily="34" charset="0"/>
              </a:rPr>
              <a:t>            return appendNull();</a:t>
            </a:r>
          </a:p>
          <a:p>
            <a:r>
              <a:rPr lang="en-US" altLang="zh-CN" sz="1100">
                <a:latin typeface="Arial" pitchFamily="34" charset="0"/>
                <a:cs typeface="Arial" pitchFamily="34" charset="0"/>
              </a:rPr>
              <a:t>        int len = str.length();</a:t>
            </a:r>
          </a:p>
          <a:p>
            <a:r>
              <a:rPr lang="en-US" altLang="zh-CN" sz="1100">
                <a:latin typeface="Arial" pitchFamily="34" charset="0"/>
                <a:cs typeface="Arial" pitchFamily="34" charset="0"/>
              </a:rPr>
              <a:t>        ensureCapacityInternal(count + len);</a:t>
            </a:r>
          </a:p>
          <a:p>
            <a:r>
              <a:rPr lang="en-US" altLang="zh-CN" sz="1100">
                <a:latin typeface="Arial" pitchFamily="34" charset="0"/>
                <a:cs typeface="Arial" pitchFamily="34" charset="0"/>
              </a:rPr>
              <a:t>        str.getChars(0, len, value, count);</a:t>
            </a:r>
          </a:p>
          <a:p>
            <a:r>
              <a:rPr lang="en-US" altLang="zh-CN" sz="1100">
                <a:latin typeface="Arial" pitchFamily="34" charset="0"/>
                <a:cs typeface="Arial" pitchFamily="34" charset="0"/>
              </a:rPr>
              <a:t>        count += len;</a:t>
            </a:r>
          </a:p>
          <a:p>
            <a:r>
              <a:rPr lang="en-US" altLang="zh-CN" sz="1100">
                <a:latin typeface="Arial" pitchFamily="34" charset="0"/>
                <a:cs typeface="Arial" pitchFamily="34" charset="0"/>
              </a:rPr>
              <a:t>        return this;</a:t>
            </a:r>
          </a:p>
          <a:p>
            <a:r>
              <a:rPr lang="zh-CN" altLang="en-US" sz="1100">
                <a:latin typeface="Arial" pitchFamily="34" charset="0"/>
                <a:cs typeface="Arial" pitchFamily="34" charset="0"/>
              </a:rPr>
              <a:t>    </a:t>
            </a:r>
            <a:r>
              <a:rPr lang="en-US" altLang="zh-CN" sz="1100">
                <a:latin typeface="Arial" pitchFamily="34" charset="0"/>
                <a:cs typeface="Arial" pitchFamily="34" charset="0"/>
              </a:rPr>
              <a:t>}</a:t>
            </a:r>
          </a:p>
          <a:p>
            <a:r>
              <a:rPr lang="en-US" altLang="zh-CN" sz="1100">
                <a:latin typeface="Arial" pitchFamily="34" charset="0"/>
                <a:cs typeface="Arial" pitchFamily="34" charset="0"/>
              </a:rPr>
              <a:t>//.....</a:t>
            </a:r>
            <a:r>
              <a:rPr lang="zh-CN" altLang="en-US" sz="1100">
                <a:latin typeface="Arial" pitchFamily="34" charset="0"/>
                <a:cs typeface="Arial" pitchFamily="34" charset="0"/>
              </a:rPr>
              <a:t>省略</a:t>
            </a:r>
            <a:endParaRPr lang="en-US" altLang="zh-CN" sz="1100">
              <a:latin typeface="Arial" pitchFamily="34" charset="0"/>
              <a:cs typeface="Arial" pitchFamily="34" charset="0"/>
            </a:endParaRPr>
          </a:p>
          <a:p>
            <a:r>
              <a:rPr lang="en-US" altLang="zh-CN" sz="1100">
                <a:latin typeface="Arial" pitchFamily="34" charset="0"/>
                <a:cs typeface="Arial" pitchFamily="34" charset="0"/>
              </a:rPr>
              <a:t>}</a:t>
            </a:r>
            <a:endParaRPr lang="zh-CN" altLang="en-US" sz="1100">
              <a:latin typeface="Arial" pitchFamily="34" charset="0"/>
              <a:cs typeface="Arial" pitchFamily="34" charset="0"/>
            </a:endParaRPr>
          </a:p>
        </p:txBody>
      </p:sp>
      <p:sp>
        <p:nvSpPr>
          <p:cNvPr id="3" name="TextBox 2"/>
          <p:cNvSpPr txBox="1"/>
          <p:nvPr/>
        </p:nvSpPr>
        <p:spPr>
          <a:xfrm>
            <a:off x="7377395" y="3312343"/>
            <a:ext cx="3297698" cy="1785104"/>
          </a:xfrm>
          <a:prstGeom prst="rect">
            <a:avLst/>
          </a:prstGeom>
          <a:solidFill>
            <a:schemeClr val="tx2">
              <a:lumMod val="20000"/>
              <a:lumOff val="80000"/>
            </a:schemeClr>
          </a:solidFill>
        </p:spPr>
        <p:txBody>
          <a:bodyPr wrap="none" rtlCol="0">
            <a:spAutoFit/>
          </a:bodyPr>
          <a:lstStyle/>
          <a:p>
            <a:r>
              <a:rPr lang="en-US" altLang="zh-CN" sz="1100">
                <a:latin typeface="Arial" pitchFamily="34" charset="0"/>
                <a:cs typeface="Arial" pitchFamily="34" charset="0"/>
              </a:rPr>
              <a:t>public final class StringBuilder</a:t>
            </a:r>
          </a:p>
          <a:p>
            <a:r>
              <a:rPr lang="en-US" altLang="zh-CN" sz="1100">
                <a:latin typeface="Arial" pitchFamily="34" charset="0"/>
                <a:cs typeface="Arial" pitchFamily="34" charset="0"/>
              </a:rPr>
              <a:t>    extends AbstractStringBuilder</a:t>
            </a:r>
          </a:p>
          <a:p>
            <a:r>
              <a:rPr lang="en-US" altLang="zh-CN" sz="1100">
                <a:latin typeface="Arial" pitchFamily="34" charset="0"/>
                <a:cs typeface="Arial" pitchFamily="34" charset="0"/>
              </a:rPr>
              <a:t>    implements java.io.Serializable, CharSequence</a:t>
            </a:r>
          </a:p>
          <a:p>
            <a:r>
              <a:rPr lang="en-US" altLang="zh-CN" sz="1100">
                <a:latin typeface="Arial" pitchFamily="34" charset="0"/>
                <a:cs typeface="Arial" pitchFamily="34" charset="0"/>
              </a:rPr>
              <a:t>{</a:t>
            </a:r>
          </a:p>
          <a:p>
            <a:r>
              <a:rPr lang="en-US" altLang="zh-CN" sz="1100">
                <a:latin typeface="Arial" pitchFamily="34" charset="0"/>
                <a:cs typeface="Arial" pitchFamily="34" charset="0"/>
              </a:rPr>
              <a:t>@Override</a:t>
            </a:r>
          </a:p>
          <a:p>
            <a:r>
              <a:rPr lang="en-US" altLang="zh-CN" sz="1100">
                <a:latin typeface="Arial" pitchFamily="34" charset="0"/>
                <a:cs typeface="Arial" pitchFamily="34" charset="0"/>
              </a:rPr>
              <a:t>    public StringBuilder append(String str) {</a:t>
            </a:r>
          </a:p>
          <a:p>
            <a:r>
              <a:rPr lang="en-US" altLang="zh-CN" sz="1100">
                <a:latin typeface="Arial" pitchFamily="34" charset="0"/>
                <a:cs typeface="Arial" pitchFamily="34" charset="0"/>
              </a:rPr>
              <a:t>        super.append(str);</a:t>
            </a:r>
          </a:p>
          <a:p>
            <a:r>
              <a:rPr lang="en-US" altLang="zh-CN" sz="1100">
                <a:latin typeface="Arial" pitchFamily="34" charset="0"/>
                <a:cs typeface="Arial" pitchFamily="34" charset="0"/>
              </a:rPr>
              <a:t>        return this;</a:t>
            </a:r>
          </a:p>
          <a:p>
            <a:r>
              <a:rPr lang="zh-CN" altLang="en-US" sz="1100">
                <a:latin typeface="Arial" pitchFamily="34" charset="0"/>
                <a:cs typeface="Arial" pitchFamily="34" charset="0"/>
              </a:rPr>
              <a:t>    </a:t>
            </a:r>
            <a:r>
              <a:rPr lang="en-US" altLang="zh-CN" sz="1100">
                <a:latin typeface="Arial" pitchFamily="34" charset="0"/>
                <a:cs typeface="Arial" pitchFamily="34" charset="0"/>
              </a:rPr>
              <a:t>}</a:t>
            </a:r>
          </a:p>
          <a:p>
            <a:r>
              <a:rPr lang="en-US" altLang="zh-CN" sz="1100">
                <a:latin typeface="Arial" pitchFamily="34" charset="0"/>
                <a:cs typeface="Arial" pitchFamily="34" charset="0"/>
              </a:rPr>
              <a:t>}</a:t>
            </a:r>
            <a:endParaRPr lang="zh-CN" altLang="en-US" sz="1100">
              <a:latin typeface="Arial" pitchFamily="34" charset="0"/>
              <a:cs typeface="Arial" pitchFamily="34" charset="0"/>
            </a:endParaRPr>
          </a:p>
        </p:txBody>
      </p:sp>
      <p:sp>
        <p:nvSpPr>
          <p:cNvPr id="11" name="椭圆 10"/>
          <p:cNvSpPr/>
          <p:nvPr/>
        </p:nvSpPr>
        <p:spPr>
          <a:xfrm>
            <a:off x="2826221" y="2395909"/>
            <a:ext cx="576064" cy="532224"/>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a:t>1</a:t>
            </a:r>
            <a:endParaRPr lang="zh-CN" altLang="en-US"/>
          </a:p>
        </p:txBody>
      </p:sp>
      <p:sp>
        <p:nvSpPr>
          <p:cNvPr id="12" name="椭圆 11"/>
          <p:cNvSpPr/>
          <p:nvPr/>
        </p:nvSpPr>
        <p:spPr>
          <a:xfrm>
            <a:off x="2832163" y="4746245"/>
            <a:ext cx="576064" cy="532224"/>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a:t>2</a:t>
            </a:r>
            <a:endParaRPr lang="zh-CN" altLang="en-US"/>
          </a:p>
        </p:txBody>
      </p:sp>
      <p:sp>
        <p:nvSpPr>
          <p:cNvPr id="13" name="椭圆 12"/>
          <p:cNvSpPr/>
          <p:nvPr/>
        </p:nvSpPr>
        <p:spPr>
          <a:xfrm>
            <a:off x="5399944" y="2743777"/>
            <a:ext cx="378605" cy="35254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1200">
                <a:latin typeface="Arial" pitchFamily="34" charset="0"/>
                <a:cs typeface="Arial" pitchFamily="34" charset="0"/>
              </a:rPr>
              <a:t>3</a:t>
            </a:r>
            <a:endParaRPr lang="zh-CN" altLang="en-US" sz="1200">
              <a:latin typeface="Arial" pitchFamily="34" charset="0"/>
              <a:cs typeface="Arial" pitchFamily="34" charset="0"/>
            </a:endParaRPr>
          </a:p>
        </p:txBody>
      </p:sp>
      <p:sp>
        <p:nvSpPr>
          <p:cNvPr id="14" name="椭圆 13"/>
          <p:cNvSpPr/>
          <p:nvPr/>
        </p:nvSpPr>
        <p:spPr>
          <a:xfrm>
            <a:off x="9883005" y="3312343"/>
            <a:ext cx="378605" cy="35254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1200">
                <a:latin typeface="Arial" pitchFamily="34" charset="0"/>
                <a:cs typeface="Arial" pitchFamily="34" charset="0"/>
              </a:rPr>
              <a:t>4</a:t>
            </a:r>
            <a:endParaRPr lang="zh-CN" altLang="en-US" sz="1200">
              <a:latin typeface="Arial" pitchFamily="34" charset="0"/>
              <a:cs typeface="Arial" pitchFamily="34" charset="0"/>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808671317"/>
              </p:ext>
            </p:extLst>
          </p:nvPr>
        </p:nvGraphicFramePr>
        <p:xfrm>
          <a:off x="8921280" y="1527048"/>
          <a:ext cx="332722" cy="286653"/>
        </p:xfrm>
        <a:graphic>
          <a:graphicData uri="http://schemas.openxmlformats.org/presentationml/2006/ole">
            <mc:AlternateContent xmlns:mc="http://schemas.openxmlformats.org/markup-compatibility/2006">
              <mc:Choice xmlns:v="urn:schemas-microsoft-com:vml" Requires="v">
                <p:oleObj spid="_x0000_s290964" name="包装程序外壳对象" showAsIcon="1" r:id="rId7" imgW="826200" imgH="711360" progId="Package">
                  <p:embed/>
                </p:oleObj>
              </mc:Choice>
              <mc:Fallback>
                <p:oleObj name="包装程序外壳对象" showAsIcon="1" r:id="rId7" imgW="826200" imgH="711360" progId="Package">
                  <p:embed/>
                  <p:pic>
                    <p:nvPicPr>
                      <p:cNvPr id="0" name=""/>
                      <p:cNvPicPr/>
                      <p:nvPr/>
                    </p:nvPicPr>
                    <p:blipFill>
                      <a:blip r:embed="rId8"/>
                      <a:stretch>
                        <a:fillRect/>
                      </a:stretch>
                    </p:blipFill>
                    <p:spPr>
                      <a:xfrm>
                        <a:off x="8921280" y="1527048"/>
                        <a:ext cx="332722" cy="286653"/>
                      </a:xfrm>
                      <a:prstGeom prst="rect">
                        <a:avLst/>
                      </a:prstGeom>
                    </p:spPr>
                  </p:pic>
                </p:oleObj>
              </mc:Fallback>
            </mc:AlternateContent>
          </a:graphicData>
        </a:graphic>
      </p:graphicFrame>
    </p:spTree>
    <p:extLst>
      <p:ext uri="{BB962C8B-B14F-4D97-AF65-F5344CB8AC3E}">
        <p14:creationId xmlns:p14="http://schemas.microsoft.com/office/powerpoint/2010/main" val="37362367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建造者模式在</a:t>
            </a:r>
            <a:r>
              <a:rPr lang="en-US" altLang="zh-CN" sz="2200" b="1"/>
              <a:t>JDK</a:t>
            </a:r>
            <a:r>
              <a:rPr lang="zh-CN" altLang="en-US" sz="2200" b="1"/>
              <a:t>的应用和源码分析</a:t>
            </a:r>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3724096"/>
          </a:xfrm>
          <a:prstGeom prst="rect">
            <a:avLst/>
          </a:prstGeom>
        </p:spPr>
        <p:txBody>
          <a:bodyPr wrap="square">
            <a:spAutoFit/>
          </a:bodyPr>
          <a:lstStyle/>
          <a:p>
            <a:r>
              <a:rPr lang="zh-CN" altLang="en-US" sz="2000">
                <a:latin typeface="+mn-ea"/>
              </a:rPr>
              <a:t>建造者模式在</a:t>
            </a:r>
            <a:r>
              <a:rPr lang="en-US" altLang="zh-CN" sz="2000">
                <a:latin typeface="+mn-ea"/>
              </a:rPr>
              <a:t>JDK</a:t>
            </a:r>
            <a:r>
              <a:rPr lang="zh-CN" altLang="en-US" sz="2000">
                <a:latin typeface="+mn-ea"/>
              </a:rPr>
              <a:t>的应用和源码分析</a:t>
            </a:r>
            <a:endParaRPr lang="en-US" altLang="zh-CN" sz="2000">
              <a:latin typeface="+mn-ea"/>
            </a:endParaRPr>
          </a:p>
          <a:p>
            <a:endParaRPr lang="en-US" altLang="zh-CN">
              <a:latin typeface="Arial" pitchFamily="34" charset="0"/>
              <a:cs typeface="Arial" pitchFamily="34" charset="0"/>
            </a:endParaRPr>
          </a:p>
          <a:p>
            <a:pPr marL="342900" indent="-342900">
              <a:buAutoNum type="arabicParenR" startAt="3"/>
            </a:pPr>
            <a:r>
              <a:rPr lang="zh-CN" altLang="en-US">
                <a:latin typeface="Arial" pitchFamily="34" charset="0"/>
                <a:cs typeface="Arial" pitchFamily="34" charset="0"/>
              </a:rPr>
              <a:t>源码中建造者模式角色分析</a:t>
            </a:r>
            <a:endParaRPr lang="en-US" altLang="zh-CN">
              <a:latin typeface="Arial" pitchFamily="34" charset="0"/>
              <a:cs typeface="Arial" pitchFamily="34" charset="0"/>
            </a:endParaRPr>
          </a:p>
          <a:p>
            <a:endParaRPr lang="en-US" altLang="zh-CN" sz="2000" b="1">
              <a:solidFill>
                <a:srgbClr val="0070C0"/>
              </a:solidFill>
              <a:latin typeface="Arial" pitchFamily="34" charset="0"/>
              <a:cs typeface="Arial" pitchFamily="34" charset="0"/>
            </a:endParaRPr>
          </a:p>
          <a:p>
            <a:pPr marL="342900" indent="-342900">
              <a:buFont typeface="Wingdings" pitchFamily="2" charset="2"/>
              <a:buChar char="ü"/>
            </a:pPr>
            <a:r>
              <a:rPr lang="en-US" altLang="zh-CN" sz="2000"/>
              <a:t>Appendable </a:t>
            </a:r>
            <a:r>
              <a:rPr lang="zh-CN" altLang="en-US" sz="2000"/>
              <a:t>接口定义了多个</a:t>
            </a:r>
            <a:r>
              <a:rPr lang="en-US" altLang="zh-CN" sz="2000"/>
              <a:t>append</a:t>
            </a:r>
            <a:r>
              <a:rPr lang="zh-CN" altLang="en-US" sz="2000"/>
              <a:t>方法</a:t>
            </a:r>
            <a:r>
              <a:rPr lang="en-US" altLang="zh-CN" sz="2000"/>
              <a:t>(</a:t>
            </a:r>
            <a:r>
              <a:rPr lang="zh-CN" altLang="en-US" sz="2000"/>
              <a:t>抽象方法</a:t>
            </a:r>
            <a:r>
              <a:rPr lang="en-US" altLang="zh-CN" sz="2000"/>
              <a:t>), </a:t>
            </a:r>
            <a:r>
              <a:rPr lang="zh-CN" altLang="en-US" sz="2000"/>
              <a:t>即</a:t>
            </a:r>
            <a:r>
              <a:rPr lang="en-US" altLang="zh-CN" sz="2000"/>
              <a:t>Appendable </a:t>
            </a:r>
            <a:r>
              <a:rPr lang="zh-CN" altLang="en-US" sz="2000"/>
              <a:t>为抽象建造者</a:t>
            </a:r>
            <a:r>
              <a:rPr lang="en-US" altLang="zh-CN" sz="2000"/>
              <a:t>, </a:t>
            </a:r>
            <a:r>
              <a:rPr lang="zh-CN" altLang="en-US" sz="2000"/>
              <a:t>定义了抽象方法</a:t>
            </a:r>
            <a:r>
              <a:rPr lang="en-US" altLang="zh-CN" sz="2000"/>
              <a:t> </a:t>
            </a:r>
          </a:p>
          <a:p>
            <a:pPr marL="342900" indent="-342900">
              <a:buFont typeface="Wingdings" pitchFamily="2" charset="2"/>
              <a:buChar char="ü"/>
            </a:pPr>
            <a:r>
              <a:rPr lang="en-US" altLang="zh-CN" sz="2000"/>
              <a:t>AbstractStringBuilder </a:t>
            </a:r>
            <a:r>
              <a:rPr lang="zh-CN" altLang="en-US" sz="2000"/>
              <a:t>实现了 </a:t>
            </a:r>
            <a:r>
              <a:rPr lang="en-US" altLang="zh-CN" sz="2000"/>
              <a:t>Appendable </a:t>
            </a:r>
            <a:r>
              <a:rPr lang="zh-CN" altLang="en-US" sz="2000"/>
              <a:t>接口方法，这里的 </a:t>
            </a:r>
            <a:r>
              <a:rPr lang="en-US" altLang="zh-CN" sz="2000"/>
              <a:t>AbstractStringBuilder  </a:t>
            </a:r>
            <a:r>
              <a:rPr lang="zh-CN" altLang="en-US" sz="2000"/>
              <a:t>已经是建造者，只是不能实例化</a:t>
            </a:r>
            <a:endParaRPr lang="en-US" altLang="zh-CN" sz="2000"/>
          </a:p>
          <a:p>
            <a:pPr marL="342900" indent="-342900">
              <a:buFont typeface="Wingdings" pitchFamily="2" charset="2"/>
              <a:buChar char="ü"/>
            </a:pPr>
            <a:r>
              <a:rPr lang="en-US" altLang="zh-CN" sz="2000"/>
              <a:t>StringBuilder </a:t>
            </a:r>
            <a:r>
              <a:rPr lang="zh-CN" altLang="en-US" sz="2000"/>
              <a:t>即充当了指挥者角色，同时充当了具体的建造者，建造方法的实现是由 </a:t>
            </a:r>
            <a:r>
              <a:rPr lang="en-US" altLang="zh-CN" sz="2000"/>
              <a:t>AbstractStringBuilder </a:t>
            </a:r>
            <a:r>
              <a:rPr lang="zh-CN" altLang="en-US" sz="2000"/>
              <a:t>完成</a:t>
            </a:r>
            <a:r>
              <a:rPr lang="en-US" altLang="zh-CN" sz="2000"/>
              <a:t>, </a:t>
            </a:r>
            <a:r>
              <a:rPr lang="zh-CN" altLang="en-US" sz="2000"/>
              <a:t>而</a:t>
            </a:r>
            <a:r>
              <a:rPr lang="en-US" altLang="zh-CN" sz="2000"/>
              <a:t>StringBuilder  </a:t>
            </a:r>
            <a:r>
              <a:rPr lang="zh-CN" altLang="en-US" sz="2000"/>
              <a:t>继承了</a:t>
            </a:r>
            <a:r>
              <a:rPr lang="en-US" altLang="zh-CN" sz="2000"/>
              <a:t>AbstractStringBuilder </a:t>
            </a:r>
            <a:endParaRPr lang="en-US" altLang="zh-CN" sz="2000" b="1">
              <a:solidFill>
                <a:srgbClr val="0070C0"/>
              </a:solidFill>
              <a:latin typeface="+mn-ea"/>
            </a:endParaRPr>
          </a:p>
          <a:p>
            <a:endParaRPr lang="en-US" altLang="zh-CN" sz="2000" b="1">
              <a:solidFill>
                <a:srgbClr val="0070C0"/>
              </a:solidFill>
              <a:latin typeface="+mn-ea"/>
            </a:endParaRPr>
          </a:p>
        </p:txBody>
      </p:sp>
    </p:spTree>
    <p:extLst>
      <p:ext uri="{BB962C8B-B14F-4D97-AF65-F5344CB8AC3E}">
        <p14:creationId xmlns:p14="http://schemas.microsoft.com/office/powerpoint/2010/main" val="304795574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建造者模式的注意事项和细节</a:t>
            </a:r>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3477875"/>
          </a:xfrm>
          <a:prstGeom prst="rect">
            <a:avLst/>
          </a:prstGeom>
        </p:spPr>
        <p:txBody>
          <a:bodyPr wrap="square">
            <a:spAutoFit/>
          </a:bodyPr>
          <a:lstStyle/>
          <a:p>
            <a:r>
              <a:rPr lang="zh-CN" altLang="en-US" sz="2000">
                <a:latin typeface="+mn-ea"/>
              </a:rPr>
              <a:t>建造者模式的注意事项和细节</a:t>
            </a:r>
            <a:endParaRPr lang="en-US" altLang="zh-CN" sz="2000">
              <a:latin typeface="+mn-ea"/>
            </a:endParaRPr>
          </a:p>
          <a:p>
            <a:endParaRPr lang="en-US" altLang="zh-CN">
              <a:latin typeface="Arial" pitchFamily="34" charset="0"/>
              <a:cs typeface="Arial" pitchFamily="34" charset="0"/>
            </a:endParaRPr>
          </a:p>
          <a:p>
            <a:pPr marL="342900" indent="-342900">
              <a:buAutoNum type="arabicParenR"/>
            </a:pPr>
            <a:r>
              <a:rPr lang="zh-CN" altLang="en-US"/>
              <a:t>客户端</a:t>
            </a:r>
            <a:r>
              <a:rPr lang="en-US" altLang="zh-CN"/>
              <a:t>(</a:t>
            </a:r>
            <a:r>
              <a:rPr lang="zh-CN" altLang="en-US"/>
              <a:t>使用程序</a:t>
            </a:r>
            <a:r>
              <a:rPr lang="en-US" altLang="zh-CN"/>
              <a:t>)</a:t>
            </a:r>
            <a:r>
              <a:rPr lang="zh-CN" altLang="en-US" b="1"/>
              <a:t>不必知道产品内部组成的细节，将产品本身与产品的创建过程解耦，使得相同的创建过程可以创建不同的产品对象</a:t>
            </a:r>
            <a:endParaRPr lang="en-US" altLang="zh-CN" b="1"/>
          </a:p>
          <a:p>
            <a:pPr marL="342900" indent="-342900">
              <a:buAutoNum type="arabicParenR"/>
            </a:pPr>
            <a:r>
              <a:rPr lang="zh-CN" altLang="en-US"/>
              <a:t>每一个具体建造者都相对独立，而与其他的具体建造者无关，因此可以很方便地替换具体建造者或增加新的具体建造者， </a:t>
            </a:r>
            <a:r>
              <a:rPr lang="zh-CN" altLang="en-US" b="1"/>
              <a:t>用户使用不同的具体建造者即可得到不同的产品对象</a:t>
            </a:r>
            <a:endParaRPr lang="en-US" altLang="zh-CN" b="1"/>
          </a:p>
          <a:p>
            <a:pPr marL="342900" indent="-342900">
              <a:buAutoNum type="arabicParenR"/>
            </a:pPr>
            <a:r>
              <a:rPr lang="zh-CN" altLang="en-US" b="1"/>
              <a:t>可以更加精细地控制产品的创建过程</a:t>
            </a:r>
            <a:r>
              <a:rPr lang="zh-CN" altLang="en-US"/>
              <a:t> 。将复杂产品的创建步骤分解在不同的方法中，使得创建过程更加清晰，也更方便使用程序来控制创建过程</a:t>
            </a:r>
            <a:endParaRPr lang="en-US" altLang="zh-CN"/>
          </a:p>
          <a:p>
            <a:pPr marL="342900" indent="-342900">
              <a:buAutoNum type="arabicParenR"/>
            </a:pPr>
            <a:r>
              <a:rPr lang="zh-CN" altLang="en-US" b="1"/>
              <a:t>增加新的具体建造者无须修改原有类库的代码</a:t>
            </a:r>
            <a:r>
              <a:rPr lang="zh-CN" altLang="en-US"/>
              <a:t>，指挥者类针对抽象建造者类编程，系统扩展方便，符合 </a:t>
            </a:r>
            <a:r>
              <a:rPr lang="zh-CN" altLang="en-US" b="1"/>
              <a:t>“开闭原则”</a:t>
            </a:r>
            <a:endParaRPr lang="en-US" altLang="zh-CN">
              <a:latin typeface="+mn-ea"/>
            </a:endParaRPr>
          </a:p>
          <a:p>
            <a:endParaRPr lang="en-US" altLang="zh-CN" sz="2000" b="1">
              <a:solidFill>
                <a:srgbClr val="0070C0"/>
              </a:solidFill>
              <a:latin typeface="+mn-ea"/>
            </a:endParaRPr>
          </a:p>
        </p:txBody>
      </p:sp>
    </p:spTree>
    <p:extLst>
      <p:ext uri="{BB962C8B-B14F-4D97-AF65-F5344CB8AC3E}">
        <p14:creationId xmlns:p14="http://schemas.microsoft.com/office/powerpoint/2010/main" val="127783175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建造者模式的注意事项和细节</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3447098"/>
          </a:xfrm>
          <a:prstGeom prst="rect">
            <a:avLst/>
          </a:prstGeom>
        </p:spPr>
        <p:txBody>
          <a:bodyPr wrap="square">
            <a:spAutoFit/>
          </a:bodyPr>
          <a:lstStyle/>
          <a:p>
            <a:endParaRPr lang="en-US" altLang="zh-CN">
              <a:latin typeface="Arial" pitchFamily="34" charset="0"/>
              <a:cs typeface="Arial" pitchFamily="34" charset="0"/>
            </a:endParaRPr>
          </a:p>
          <a:p>
            <a:pPr marL="342900" indent="-342900">
              <a:buAutoNum type="arabicParenR" startAt="5"/>
            </a:pPr>
            <a:r>
              <a:rPr lang="zh-CN" altLang="en-US">
                <a:latin typeface="Arial" pitchFamily="34" charset="0"/>
                <a:cs typeface="Arial" pitchFamily="34" charset="0"/>
              </a:rPr>
              <a:t>建造者模式所创建的产品一般具有较多的共同点，其组成部分相似，</a:t>
            </a:r>
            <a:r>
              <a:rPr lang="zh-CN" altLang="en-US" b="1">
                <a:solidFill>
                  <a:srgbClr val="DA0000"/>
                </a:solidFill>
                <a:latin typeface="Arial" pitchFamily="34" charset="0"/>
                <a:cs typeface="Arial" pitchFamily="34" charset="0"/>
              </a:rPr>
              <a:t>如果产品之间的差异性很大，则不适合使用建造者模式</a:t>
            </a:r>
            <a:r>
              <a:rPr lang="zh-CN" altLang="en-US">
                <a:latin typeface="Arial" pitchFamily="34" charset="0"/>
                <a:cs typeface="Arial" pitchFamily="34" charset="0"/>
              </a:rPr>
              <a:t>，因此其使用范围受到一定的限制。</a:t>
            </a:r>
            <a:endParaRPr lang="en-US" altLang="zh-CN">
              <a:latin typeface="Arial" pitchFamily="34" charset="0"/>
              <a:cs typeface="Arial" pitchFamily="34" charset="0"/>
            </a:endParaRPr>
          </a:p>
          <a:p>
            <a:pPr marL="342900" indent="-342900">
              <a:buAutoNum type="arabicParenR" startAt="5"/>
            </a:pPr>
            <a:r>
              <a:rPr lang="zh-CN" altLang="en-US">
                <a:latin typeface="Arial" pitchFamily="34" charset="0"/>
                <a:cs typeface="Arial" pitchFamily="34" charset="0"/>
              </a:rPr>
              <a:t>如果产品的内部变化复杂，可能会导致需要定义很多具体建造者类来实现这种变化，导致系统变得很庞大，因此在这种情况下，要考虑是否选择建造者模式</a:t>
            </a:r>
            <a:r>
              <a:rPr lang="en-US" altLang="zh-CN">
                <a:latin typeface="Arial" pitchFamily="34" charset="0"/>
                <a:cs typeface="Arial" pitchFamily="34" charset="0"/>
              </a:rPr>
              <a:t>.</a:t>
            </a:r>
          </a:p>
          <a:p>
            <a:pPr marL="342900" indent="-342900">
              <a:buAutoNum type="arabicParenR" startAt="5"/>
            </a:pPr>
            <a:endParaRPr lang="en-US" altLang="zh-CN">
              <a:latin typeface="Arial" pitchFamily="34" charset="0"/>
              <a:cs typeface="Arial" pitchFamily="34" charset="0"/>
            </a:endParaRPr>
          </a:p>
          <a:p>
            <a:pPr marL="342900" indent="-342900">
              <a:buFontTx/>
              <a:buAutoNum type="arabicParenR" startAt="5"/>
            </a:pPr>
            <a:r>
              <a:rPr lang="zh-CN" altLang="en-US" b="1"/>
              <a:t>抽象工厂模式</a:t>
            </a:r>
            <a:r>
              <a:rPr lang="en-US" altLang="zh-CN" b="1"/>
              <a:t>VS</a:t>
            </a:r>
            <a:r>
              <a:rPr lang="zh-CN" altLang="en-US" b="1"/>
              <a:t>建造者模式</a:t>
            </a:r>
            <a:br>
              <a:rPr lang="en-US" altLang="zh-CN" b="1"/>
            </a:br>
            <a:r>
              <a:rPr lang="zh-CN" altLang="en-US"/>
              <a:t>抽象工厂模式实现对产品家族的创建，一个产品家族是这样的一系列产品：具有不同分类维度的产品组合，采用抽象工厂模式不需要关心构建过程，只关心什么产品由什么工厂生产即可。而建造者模式则是要求按照指定的蓝图建造产品，它的主要目的是通过组装零配件而产生一个新产品</a:t>
            </a:r>
            <a:endParaRPr lang="en-US" altLang="zh-CN">
              <a:latin typeface="Arial" pitchFamily="34" charset="0"/>
              <a:cs typeface="Arial" pitchFamily="34" charset="0"/>
            </a:endParaRPr>
          </a:p>
          <a:p>
            <a:endParaRPr lang="en-US" altLang="zh-CN" sz="2000" b="1">
              <a:solidFill>
                <a:srgbClr val="0070C0"/>
              </a:solidFill>
              <a:latin typeface="+mn-ea"/>
            </a:endParaRPr>
          </a:p>
        </p:txBody>
      </p:sp>
    </p:spTree>
    <p:extLst>
      <p:ext uri="{BB962C8B-B14F-4D97-AF65-F5344CB8AC3E}">
        <p14:creationId xmlns:p14="http://schemas.microsoft.com/office/powerpoint/2010/main" val="272375687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sz="2800" b="1"/>
              <a:t>Java</a:t>
            </a:r>
            <a:r>
              <a:rPr lang="zh-CN" altLang="en-US" sz="2800" b="1"/>
              <a:t>设计模式</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适配器模式</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3724261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泰国旅游使用插座问题</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455937" cy="2062103"/>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r>
              <a:rPr lang="zh-CN" altLang="en-US" sz="2000">
                <a:latin typeface="+mn-ea"/>
              </a:rPr>
              <a:t>现实生活中的适配器例子</a:t>
            </a:r>
            <a:endParaRPr lang="en-US" altLang="zh-CN" sz="2000">
              <a:latin typeface="+mn-ea"/>
            </a:endParaRPr>
          </a:p>
          <a:p>
            <a:endParaRPr lang="en-US" altLang="zh-CN" sz="2000" b="1">
              <a:solidFill>
                <a:srgbClr val="0070C0"/>
              </a:solidFill>
              <a:latin typeface="+mn-ea"/>
            </a:endParaRPr>
          </a:p>
          <a:p>
            <a:r>
              <a:rPr lang="zh-CN" altLang="en-US"/>
              <a:t>泰国插座用的是两孔的（欧标），可以买个</a:t>
            </a:r>
            <a:r>
              <a:rPr lang="zh-CN" altLang="en-US">
                <a:hlinkClick r:id="rId4"/>
              </a:rPr>
              <a:t>多功能转换插头</a:t>
            </a:r>
            <a:r>
              <a:rPr lang="zh-CN" altLang="en-US"/>
              <a:t> </a:t>
            </a:r>
            <a:r>
              <a:rPr lang="en-US" altLang="zh-CN"/>
              <a:t>(</a:t>
            </a:r>
            <a:r>
              <a:rPr lang="zh-CN" altLang="en-US"/>
              <a:t>适配器</a:t>
            </a:r>
            <a:r>
              <a:rPr lang="en-US" altLang="zh-CN"/>
              <a:t>)</a:t>
            </a:r>
            <a:r>
              <a:rPr lang="zh-CN" altLang="en-US"/>
              <a:t> ，这样就可以使用了。</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endParaRPr lang="en-US" altLang="zh-CN">
              <a:latin typeface="Arial" pitchFamily="34" charset="0"/>
              <a:cs typeface="Arial" pitchFamily="34" charset="0"/>
            </a:endParaRPr>
          </a:p>
        </p:txBody>
      </p:sp>
      <p:pic>
        <p:nvPicPr>
          <p:cNvPr id="19456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25" y="2893031"/>
            <a:ext cx="3949067" cy="2056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6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00843" y="3226762"/>
            <a:ext cx="2592287" cy="1664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64"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26301" y="2601921"/>
            <a:ext cx="2095556" cy="1319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65"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26300" y="4059245"/>
            <a:ext cx="1873360" cy="1410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下箭头 1"/>
          <p:cNvSpPr/>
          <p:nvPr/>
        </p:nvSpPr>
        <p:spPr>
          <a:xfrm rot="14947657">
            <a:off x="6664402" y="3120589"/>
            <a:ext cx="342399" cy="6945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下箭头 10"/>
          <p:cNvSpPr/>
          <p:nvPr/>
        </p:nvSpPr>
        <p:spPr>
          <a:xfrm rot="17932590">
            <a:off x="6644245" y="4239765"/>
            <a:ext cx="342399" cy="6945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曲线连接符 4"/>
          <p:cNvCxnSpPr/>
          <p:nvPr/>
        </p:nvCxnSpPr>
        <p:spPr>
          <a:xfrm>
            <a:off x="2538189" y="2893031"/>
            <a:ext cx="2252750" cy="779352"/>
          </a:xfrm>
          <a:prstGeom prst="curvedConnector3">
            <a:avLst/>
          </a:prstGeom>
          <a:ln>
            <a:tailEnd type="arrow"/>
          </a:ln>
        </p:spPr>
        <p:style>
          <a:lnRef idx="3">
            <a:schemeClr val="accent5"/>
          </a:lnRef>
          <a:fillRef idx="0">
            <a:schemeClr val="accent5"/>
          </a:fillRef>
          <a:effectRef idx="2">
            <a:schemeClr val="accent5"/>
          </a:effectRef>
          <a:fontRef idx="minor">
            <a:schemeClr val="tx1"/>
          </a:fontRef>
        </p:style>
      </p:cxnSp>
      <p:graphicFrame>
        <p:nvGraphicFramePr>
          <p:cNvPr id="13" name="对象 12"/>
          <p:cNvGraphicFramePr>
            <a:graphicFrameLocks noChangeAspect="1"/>
          </p:cNvGraphicFramePr>
          <p:nvPr>
            <p:extLst>
              <p:ext uri="{D42A27DB-BD31-4B8C-83A1-F6EECF244321}">
                <p14:modId xmlns:p14="http://schemas.microsoft.com/office/powerpoint/2010/main" val="3762104745"/>
              </p:ext>
            </p:extLst>
          </p:nvPr>
        </p:nvGraphicFramePr>
        <p:xfrm>
          <a:off x="4066849" y="4891727"/>
          <a:ext cx="467987" cy="655182"/>
        </p:xfrm>
        <a:graphic>
          <a:graphicData uri="http://schemas.openxmlformats.org/presentationml/2006/ole">
            <mc:AlternateContent xmlns:mc="http://schemas.openxmlformats.org/markup-compatibility/2006">
              <mc:Choice xmlns:v="urn:schemas-microsoft-com:vml" Requires="v">
                <p:oleObj spid="_x0000_s194735" name="包装程序外壳对象" showAsIcon="1" r:id="rId9" imgW="508680" imgH="711360" progId="Package">
                  <p:embed/>
                </p:oleObj>
              </mc:Choice>
              <mc:Fallback>
                <p:oleObj name="包装程序外壳对象" showAsIcon="1" r:id="rId9" imgW="508680" imgH="711360" progId="Package">
                  <p:embed/>
                  <p:pic>
                    <p:nvPicPr>
                      <p:cNvPr id="0" name=""/>
                      <p:cNvPicPr/>
                      <p:nvPr/>
                    </p:nvPicPr>
                    <p:blipFill>
                      <a:blip r:embed="rId10"/>
                      <a:stretch>
                        <a:fillRect/>
                      </a:stretch>
                    </p:blipFill>
                    <p:spPr>
                      <a:xfrm>
                        <a:off x="4066849" y="4891727"/>
                        <a:ext cx="467987" cy="655182"/>
                      </a:xfrm>
                      <a:prstGeom prst="rect">
                        <a:avLst/>
                      </a:prstGeom>
                    </p:spPr>
                  </p:pic>
                </p:oleObj>
              </mc:Fallback>
            </mc:AlternateContent>
          </a:graphicData>
        </a:graphic>
      </p:graphicFrame>
    </p:spTree>
    <p:extLst>
      <p:ext uri="{BB962C8B-B14F-4D97-AF65-F5344CB8AC3E}">
        <p14:creationId xmlns:p14="http://schemas.microsoft.com/office/powerpoint/2010/main" val="222025389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适配器模式基本介绍</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455937" cy="2339102"/>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r>
              <a:rPr lang="zh-CN" altLang="en-US" sz="2000">
                <a:latin typeface="+mn-ea"/>
              </a:rPr>
              <a:t>基本介绍</a:t>
            </a:r>
            <a:endParaRPr lang="en-US" altLang="zh-CN" sz="2000">
              <a:latin typeface="+mn-ea"/>
            </a:endParaRPr>
          </a:p>
          <a:p>
            <a:endParaRPr lang="en-US" altLang="zh-CN" sz="2000" b="1">
              <a:solidFill>
                <a:srgbClr val="0070C0"/>
              </a:solidFill>
              <a:latin typeface="+mn-ea"/>
            </a:endParaRPr>
          </a:p>
          <a:p>
            <a:pPr marL="342900" indent="-342900">
              <a:buAutoNum type="arabicParenR"/>
            </a:pPr>
            <a:r>
              <a:rPr lang="zh-CN" altLang="en-US">
                <a:latin typeface="Arial" pitchFamily="34" charset="0"/>
                <a:cs typeface="Arial" pitchFamily="34" charset="0"/>
              </a:rPr>
              <a:t>适配器模式</a:t>
            </a:r>
            <a:r>
              <a:rPr lang="en-US" altLang="zh-CN">
                <a:latin typeface="Arial" pitchFamily="34" charset="0"/>
                <a:cs typeface="Arial" pitchFamily="34" charset="0"/>
              </a:rPr>
              <a:t>(Adapter Pattern)</a:t>
            </a:r>
            <a:r>
              <a:rPr lang="zh-CN" altLang="en-US">
                <a:latin typeface="Arial" pitchFamily="34" charset="0"/>
                <a:cs typeface="Arial" pitchFamily="34" charset="0"/>
              </a:rPr>
              <a:t>将某个类的接口转换成客户端期望的另一个接口表示，主的目的是兼容性，让原本因接口不匹配不能一起工作的两个类可以协同工作。其别名为包装器</a:t>
            </a:r>
            <a:r>
              <a:rPr lang="en-US" altLang="zh-CN">
                <a:latin typeface="Arial" pitchFamily="34" charset="0"/>
                <a:cs typeface="Arial" pitchFamily="34" charset="0"/>
              </a:rPr>
              <a:t>(Wrapper)</a:t>
            </a:r>
          </a:p>
          <a:p>
            <a:pPr marL="342900" indent="-342900">
              <a:buAutoNum type="arabicParenR"/>
            </a:pPr>
            <a:r>
              <a:rPr lang="zh-CN" altLang="en-US">
                <a:latin typeface="Arial" pitchFamily="34" charset="0"/>
                <a:cs typeface="Arial" pitchFamily="34" charset="0"/>
              </a:rPr>
              <a:t>适配器模式属于结构型模式</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主要分为三类：类适配器模式、对象适配器模式、接口适配器模式</a:t>
            </a:r>
            <a:endParaRPr lang="en-US" altLang="zh-CN">
              <a:latin typeface="Arial" pitchFamily="34" charset="0"/>
              <a:cs typeface="Arial" pitchFamily="34" charset="0"/>
            </a:endParaRPr>
          </a:p>
        </p:txBody>
      </p:sp>
    </p:spTree>
    <p:extLst>
      <p:ext uri="{BB962C8B-B14F-4D97-AF65-F5344CB8AC3E}">
        <p14:creationId xmlns:p14="http://schemas.microsoft.com/office/powerpoint/2010/main" val="384724066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适配器模式工作原理</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455937" cy="3970318"/>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r>
              <a:rPr lang="zh-CN" altLang="en-US" sz="2000">
                <a:latin typeface="+mn-ea"/>
              </a:rPr>
              <a:t>工作原理</a:t>
            </a:r>
            <a:endParaRPr lang="en-US" altLang="zh-CN" sz="2000">
              <a:latin typeface="+mn-ea"/>
            </a:endParaRPr>
          </a:p>
          <a:p>
            <a:pPr marL="342900" indent="-342900">
              <a:buAutoNum type="arabicParenR"/>
            </a:pPr>
            <a:r>
              <a:rPr lang="zh-CN" altLang="en-US">
                <a:latin typeface="Arial" pitchFamily="34" charset="0"/>
                <a:cs typeface="Arial" pitchFamily="34" charset="0"/>
              </a:rPr>
              <a:t>适配器模式：将一个类的接口转换成另一种接口</a:t>
            </a:r>
            <a:r>
              <a:rPr lang="en-US" altLang="zh-CN">
                <a:latin typeface="Arial" pitchFamily="34" charset="0"/>
                <a:cs typeface="Arial" pitchFamily="34" charset="0"/>
              </a:rPr>
              <a:t>.</a:t>
            </a:r>
            <a:r>
              <a:rPr lang="zh-CN" altLang="en-US">
                <a:latin typeface="Arial" pitchFamily="34" charset="0"/>
                <a:cs typeface="Arial" pitchFamily="34" charset="0"/>
              </a:rPr>
              <a:t>让</a:t>
            </a:r>
            <a:r>
              <a:rPr lang="zh-CN" altLang="en-US" b="1">
                <a:latin typeface="Arial" pitchFamily="34" charset="0"/>
                <a:cs typeface="Arial" pitchFamily="34" charset="0"/>
              </a:rPr>
              <a:t>原本接口不兼容的类可以</a:t>
            </a:r>
            <a:r>
              <a:rPr lang="zh-CN" altLang="en-US">
                <a:latin typeface="Arial" pitchFamily="34" charset="0"/>
                <a:cs typeface="Arial" pitchFamily="34" charset="0"/>
              </a:rPr>
              <a:t>兼容</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从用户的角度看不到被适配者，是解耦的</a:t>
            </a:r>
          </a:p>
          <a:p>
            <a:pPr marL="342900" indent="-342900">
              <a:buAutoNum type="arabicParenR"/>
            </a:pPr>
            <a:r>
              <a:rPr lang="zh-CN" altLang="en-US">
                <a:latin typeface="Arial" pitchFamily="34" charset="0"/>
                <a:cs typeface="Arial" pitchFamily="34" charset="0"/>
              </a:rPr>
              <a:t>用户调用适配器转化出来的目标接口方法，适配器再调用被适配者的相关接口方法</a:t>
            </a:r>
          </a:p>
          <a:p>
            <a:pPr marL="342900" indent="-342900">
              <a:buAutoNum type="arabicParenR"/>
            </a:pPr>
            <a:r>
              <a:rPr lang="zh-CN" altLang="en-US">
                <a:latin typeface="Arial" pitchFamily="34" charset="0"/>
                <a:cs typeface="Arial" pitchFamily="34" charset="0"/>
              </a:rPr>
              <a:t>用户收到反馈结果，感觉只是和目标接口交互，如图</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p:txBody>
      </p:sp>
      <p:sp>
        <p:nvSpPr>
          <p:cNvPr id="5" name="圆角矩形 4"/>
          <p:cNvSpPr/>
          <p:nvPr/>
        </p:nvSpPr>
        <p:spPr>
          <a:xfrm>
            <a:off x="919885" y="3737917"/>
            <a:ext cx="1550885" cy="11586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zh-CN" altLang="en-US" sz="1200">
                <a:latin typeface="Arial" pitchFamily="34" charset="0"/>
                <a:cs typeface="Arial" pitchFamily="34" charset="0"/>
              </a:rPr>
              <a:t>目标</a:t>
            </a:r>
            <a:endParaRPr lang="en-US" altLang="zh-CN" sz="1200">
              <a:latin typeface="Arial" pitchFamily="34" charset="0"/>
              <a:cs typeface="Arial" pitchFamily="34" charset="0"/>
            </a:endParaRPr>
          </a:p>
          <a:p>
            <a:pPr algn="ctr"/>
            <a:r>
              <a:rPr lang="zh-CN" altLang="en-US" sz="1200">
                <a:latin typeface="Arial" pitchFamily="34" charset="0"/>
                <a:cs typeface="Arial" pitchFamily="34" charset="0"/>
              </a:rPr>
              <a:t>最终需要的输出，</a:t>
            </a:r>
            <a:r>
              <a:rPr lang="en-US" altLang="zh-CN" sz="1200">
                <a:latin typeface="Arial" pitchFamily="34" charset="0"/>
                <a:cs typeface="Arial" pitchFamily="34" charset="0"/>
              </a:rPr>
              <a:t>dst (destination</a:t>
            </a:r>
            <a:r>
              <a:rPr lang="zh-CN" altLang="en-US" sz="1200">
                <a:latin typeface="Arial" pitchFamily="34" charset="0"/>
                <a:cs typeface="Arial" pitchFamily="34" charset="0"/>
              </a:rPr>
              <a:t>，即</a:t>
            </a:r>
            <a:r>
              <a:rPr lang="en-US" altLang="zh-CN" sz="1200">
                <a:latin typeface="Arial" pitchFamily="34" charset="0"/>
                <a:cs typeface="Arial" pitchFamily="34" charset="0"/>
              </a:rPr>
              <a:t>Target) </a:t>
            </a:r>
            <a:endParaRPr lang="zh-CN" altLang="en-US" sz="1200">
              <a:latin typeface="Arial" pitchFamily="34" charset="0"/>
              <a:cs typeface="Arial" pitchFamily="34" charset="0"/>
            </a:endParaRPr>
          </a:p>
        </p:txBody>
      </p:sp>
      <p:sp>
        <p:nvSpPr>
          <p:cNvPr id="8" name="椭圆 7"/>
          <p:cNvSpPr/>
          <p:nvPr/>
        </p:nvSpPr>
        <p:spPr>
          <a:xfrm>
            <a:off x="3213720" y="3528367"/>
            <a:ext cx="1500154" cy="1368152"/>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zh-CN" altLang="en-US" sz="1200">
                <a:latin typeface="Arial" pitchFamily="34" charset="0"/>
                <a:cs typeface="Arial" pitchFamily="34" charset="0"/>
              </a:rPr>
              <a:t>适配器</a:t>
            </a:r>
            <a:endParaRPr lang="en-US" altLang="zh-CN" sz="1200">
              <a:latin typeface="Arial" pitchFamily="34" charset="0"/>
              <a:cs typeface="Arial" pitchFamily="34" charset="0"/>
            </a:endParaRPr>
          </a:p>
          <a:p>
            <a:pPr algn="ctr"/>
            <a:r>
              <a:rPr lang="zh-CN" altLang="en-US" sz="1200">
                <a:latin typeface="Arial" pitchFamily="34" charset="0"/>
                <a:cs typeface="Arial" pitchFamily="34" charset="0"/>
              </a:rPr>
              <a:t>称为 </a:t>
            </a:r>
            <a:r>
              <a:rPr lang="en-US" altLang="zh-CN" sz="1200">
                <a:latin typeface="Arial" pitchFamily="34" charset="0"/>
                <a:cs typeface="Arial" pitchFamily="34" charset="0"/>
              </a:rPr>
              <a:t>Adapter</a:t>
            </a:r>
            <a:endParaRPr lang="zh-CN" altLang="en-US" sz="1200">
              <a:latin typeface="Arial" pitchFamily="34" charset="0"/>
              <a:cs typeface="Arial" pitchFamily="34" charset="0"/>
            </a:endParaRPr>
          </a:p>
        </p:txBody>
      </p:sp>
      <p:sp>
        <p:nvSpPr>
          <p:cNvPr id="9" name="圆角矩形 8"/>
          <p:cNvSpPr/>
          <p:nvPr/>
        </p:nvSpPr>
        <p:spPr>
          <a:xfrm>
            <a:off x="5773960" y="3747441"/>
            <a:ext cx="1876797" cy="11490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zh-CN" altLang="en-US" sz="1200">
                <a:latin typeface="Arial" pitchFamily="34" charset="0"/>
                <a:cs typeface="Arial" pitchFamily="34" charset="0"/>
              </a:rPr>
              <a:t>被适配者</a:t>
            </a:r>
            <a:endParaRPr lang="en-US" altLang="zh-CN" sz="1200">
              <a:latin typeface="Arial" pitchFamily="34" charset="0"/>
              <a:cs typeface="Arial" pitchFamily="34" charset="0"/>
            </a:endParaRPr>
          </a:p>
          <a:p>
            <a:pPr algn="ctr"/>
            <a:r>
              <a:rPr lang="zh-CN" altLang="en-US" sz="1200">
                <a:latin typeface="Arial" pitchFamily="34" charset="0"/>
                <a:cs typeface="Arial" pitchFamily="34" charset="0"/>
              </a:rPr>
              <a:t>需要被适配的类、接口、对象，简称 </a:t>
            </a:r>
            <a:r>
              <a:rPr lang="en-US" altLang="zh-CN" sz="1200">
                <a:latin typeface="Arial" pitchFamily="34" charset="0"/>
                <a:cs typeface="Arial" pitchFamily="34" charset="0"/>
              </a:rPr>
              <a:t>src</a:t>
            </a:r>
            <a:r>
              <a:rPr lang="zh-CN" altLang="en-US" sz="1200">
                <a:latin typeface="Arial" pitchFamily="34" charset="0"/>
                <a:cs typeface="Arial" pitchFamily="34" charset="0"/>
              </a:rPr>
              <a:t>（</a:t>
            </a:r>
            <a:r>
              <a:rPr lang="en-US" altLang="zh-CN" sz="1200">
                <a:latin typeface="Arial" pitchFamily="34" charset="0"/>
                <a:cs typeface="Arial" pitchFamily="34" charset="0"/>
              </a:rPr>
              <a:t>source</a:t>
            </a:r>
            <a:r>
              <a:rPr lang="zh-CN" altLang="en-US" sz="1200">
                <a:latin typeface="Arial" pitchFamily="34" charset="0"/>
                <a:cs typeface="Arial" pitchFamily="34" charset="0"/>
              </a:rPr>
              <a:t>）</a:t>
            </a:r>
          </a:p>
        </p:txBody>
      </p:sp>
      <p:sp>
        <p:nvSpPr>
          <p:cNvPr id="10" name="下箭头 9"/>
          <p:cNvSpPr/>
          <p:nvPr/>
        </p:nvSpPr>
        <p:spPr>
          <a:xfrm rot="5400000">
            <a:off x="5137258" y="3819944"/>
            <a:ext cx="238125" cy="756423"/>
          </a:xfrm>
          <a:prstGeom prst="downArrow">
            <a:avLst/>
          </a:prstGeom>
        </p:spPr>
        <p:style>
          <a:lnRef idx="1">
            <a:schemeClr val="accent3"/>
          </a:lnRef>
          <a:fillRef idx="3">
            <a:schemeClr val="accent3"/>
          </a:fillRef>
          <a:effectRef idx="2">
            <a:schemeClr val="accent3"/>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1" name="下箭头 10"/>
          <p:cNvSpPr/>
          <p:nvPr/>
        </p:nvSpPr>
        <p:spPr>
          <a:xfrm rot="5400000">
            <a:off x="2708895" y="3948980"/>
            <a:ext cx="266700" cy="476250"/>
          </a:xfrm>
          <a:prstGeom prst="downArrow">
            <a:avLst/>
          </a:prstGeom>
        </p:spPr>
        <p:style>
          <a:lnRef idx="1">
            <a:schemeClr val="accent3"/>
          </a:lnRef>
          <a:fillRef idx="3">
            <a:schemeClr val="accent3"/>
          </a:fillRef>
          <a:effectRef idx="2">
            <a:schemeClr val="accent3"/>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graphicFrame>
        <p:nvGraphicFramePr>
          <p:cNvPr id="3" name="对象 2"/>
          <p:cNvGraphicFramePr>
            <a:graphicFrameLocks noChangeAspect="1"/>
          </p:cNvGraphicFramePr>
          <p:nvPr>
            <p:extLst>
              <p:ext uri="{D42A27DB-BD31-4B8C-83A1-F6EECF244321}">
                <p14:modId xmlns:p14="http://schemas.microsoft.com/office/powerpoint/2010/main" val="3129103282"/>
              </p:ext>
            </p:extLst>
          </p:nvPr>
        </p:nvGraphicFramePr>
        <p:xfrm>
          <a:off x="8075815" y="4321979"/>
          <a:ext cx="915988" cy="711200"/>
        </p:xfrm>
        <a:graphic>
          <a:graphicData uri="http://schemas.openxmlformats.org/presentationml/2006/ole">
            <mc:AlternateContent xmlns:mc="http://schemas.openxmlformats.org/markup-compatibility/2006">
              <mc:Choice xmlns:v="urn:schemas-microsoft-com:vml" Requires="v">
                <p:oleObj spid="_x0000_s196784" name="包装程序外壳对象" showAsIcon="1" r:id="rId4" imgW="915480" imgH="711360" progId="Package">
                  <p:embed/>
                </p:oleObj>
              </mc:Choice>
              <mc:Fallback>
                <p:oleObj name="包装程序外壳对象" showAsIcon="1" r:id="rId4" imgW="915480" imgH="711360" progId="Package">
                  <p:embed/>
                  <p:pic>
                    <p:nvPicPr>
                      <p:cNvPr id="0" name=""/>
                      <p:cNvPicPr/>
                      <p:nvPr/>
                    </p:nvPicPr>
                    <p:blipFill>
                      <a:blip r:embed="rId5"/>
                      <a:stretch>
                        <a:fillRect/>
                      </a:stretch>
                    </p:blipFill>
                    <p:spPr>
                      <a:xfrm>
                        <a:off x="8075815" y="4321979"/>
                        <a:ext cx="915988" cy="711200"/>
                      </a:xfrm>
                      <a:prstGeom prst="rect">
                        <a:avLst/>
                      </a:prstGeom>
                    </p:spPr>
                  </p:pic>
                </p:oleObj>
              </mc:Fallback>
            </mc:AlternateContent>
          </a:graphicData>
        </a:graphic>
      </p:graphicFrame>
      <p:pic>
        <p:nvPicPr>
          <p:cNvPr id="12"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73960" y="4871360"/>
            <a:ext cx="1720282" cy="895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6749" name="Picture 14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3797" y="4614674"/>
            <a:ext cx="571500" cy="60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6750" name="Picture 14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23132" y="4573390"/>
            <a:ext cx="561975"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410" y="4797581"/>
            <a:ext cx="1504576" cy="947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220893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类适配器模式</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527946" cy="2646878"/>
          </a:xfrm>
          <a:prstGeom prst="rect">
            <a:avLst/>
          </a:prstGeom>
        </p:spPr>
        <p:txBody>
          <a:bodyPr wrap="square">
            <a:spAutoFit/>
          </a:bodyPr>
          <a:lstStyle/>
          <a:p>
            <a:pPr>
              <a:defRPr/>
            </a:pPr>
            <a:r>
              <a:rPr lang="zh-CN" altLang="en-US" sz="2000" b="1">
                <a:solidFill>
                  <a:srgbClr val="0070C0"/>
                </a:solidFill>
                <a:ea typeface="宋体" panose="02010600030101010101" pitchFamily="2" charset="-122"/>
                <a:cs typeface="Times New Roman" panose="02020603050405020304" pitchFamily="18" charset="0"/>
              </a:rPr>
              <a:t>类适配器模式介绍</a:t>
            </a:r>
            <a:endParaRPr lang="en-US" altLang="zh-CN" sz="2000" b="1">
              <a:solidFill>
                <a:srgbClr val="0070C0"/>
              </a:solidFill>
              <a:ea typeface="宋体" panose="02010600030101010101" pitchFamily="2" charset="-122"/>
              <a:cs typeface="Times New Roman" panose="02020603050405020304" pitchFamily="18" charset="0"/>
            </a:endParaRPr>
          </a:p>
          <a:p>
            <a:pPr>
              <a:defRPr/>
            </a:pPr>
            <a:r>
              <a:rPr lang="zh-CN" altLang="en-US"/>
              <a:t>基本介绍：</a:t>
            </a:r>
            <a:r>
              <a:rPr lang="en-US" altLang="zh-CN"/>
              <a:t>Adapter</a:t>
            </a:r>
            <a:r>
              <a:rPr lang="zh-CN" altLang="en-US"/>
              <a:t>类，通过继承 </a:t>
            </a:r>
            <a:r>
              <a:rPr lang="en-US" altLang="zh-CN"/>
              <a:t>src</a:t>
            </a:r>
            <a:r>
              <a:rPr lang="zh-CN" altLang="en-US"/>
              <a:t>类，实现 </a:t>
            </a:r>
            <a:r>
              <a:rPr lang="en-US" altLang="zh-CN"/>
              <a:t>dst </a:t>
            </a:r>
            <a:r>
              <a:rPr lang="zh-CN" altLang="en-US"/>
              <a:t>类接口，完成</a:t>
            </a:r>
            <a:r>
              <a:rPr lang="en-US" altLang="zh-CN"/>
              <a:t>src-&gt;dst</a:t>
            </a:r>
            <a:r>
              <a:rPr lang="zh-CN" altLang="en-US"/>
              <a:t>的适配。</a:t>
            </a:r>
            <a:endParaRPr lang="en-US" altLang="zh-CN"/>
          </a:p>
          <a:p>
            <a:pPr>
              <a:defRPr/>
            </a:pPr>
            <a:endParaRPr lang="en-US" altLang="zh-CN" b="1">
              <a:solidFill>
                <a:srgbClr val="0070C0"/>
              </a:solidFill>
              <a:ea typeface="宋体" panose="02010600030101010101" pitchFamily="2" charset="-122"/>
              <a:cs typeface="Times New Roman" panose="02020603050405020304" pitchFamily="18" charset="0"/>
            </a:endParaRPr>
          </a:p>
          <a:p>
            <a:r>
              <a:rPr lang="zh-CN" altLang="en-US" sz="2000" b="1">
                <a:solidFill>
                  <a:srgbClr val="0070C0"/>
                </a:solidFill>
                <a:latin typeface="+mn-ea"/>
              </a:rPr>
              <a:t>类适配器模式应用实例</a:t>
            </a:r>
            <a:endParaRPr lang="en-US" altLang="zh-CN" sz="2000" b="1">
              <a:solidFill>
                <a:srgbClr val="0070C0"/>
              </a:solidFill>
              <a:latin typeface="+mn-ea"/>
            </a:endParaRPr>
          </a:p>
          <a:p>
            <a:pPr marL="342900" indent="-342900">
              <a:buAutoNum type="arabicParenR"/>
            </a:pPr>
            <a:r>
              <a:rPr lang="zh-CN" altLang="en-US">
                <a:latin typeface="+mn-ea"/>
              </a:rPr>
              <a:t>应用实例说明</a:t>
            </a:r>
            <a:br>
              <a:rPr lang="en-US" altLang="zh-CN">
                <a:latin typeface="+mn-ea"/>
              </a:rPr>
            </a:br>
            <a:r>
              <a:rPr lang="zh-CN" altLang="en-US"/>
              <a:t>以生活中充电器的例子来讲解适配器，充电器本身相当于</a:t>
            </a:r>
            <a:r>
              <a:rPr lang="en-US" altLang="zh-CN"/>
              <a:t>Adapter</a:t>
            </a:r>
            <a:r>
              <a:rPr lang="zh-CN" altLang="en-US"/>
              <a:t>，</a:t>
            </a:r>
            <a:r>
              <a:rPr lang="en-US" altLang="zh-CN"/>
              <a:t>220V</a:t>
            </a:r>
            <a:r>
              <a:rPr lang="zh-CN" altLang="en-US"/>
              <a:t>交流电相当于</a:t>
            </a:r>
            <a:r>
              <a:rPr lang="en-US" altLang="zh-CN"/>
              <a:t>src (</a:t>
            </a:r>
            <a:r>
              <a:rPr lang="zh-CN" altLang="en-US"/>
              <a:t>即被适配者</a:t>
            </a:r>
            <a:r>
              <a:rPr lang="en-US" altLang="zh-CN"/>
              <a:t>)</a:t>
            </a:r>
            <a:r>
              <a:rPr lang="zh-CN" altLang="en-US"/>
              <a:t>，我们的目</a:t>
            </a:r>
            <a:r>
              <a:rPr lang="en-US" altLang="zh-CN"/>
              <a:t>dst(</a:t>
            </a:r>
            <a:r>
              <a:rPr lang="zh-CN" altLang="en-US"/>
              <a:t>即 目标</a:t>
            </a:r>
            <a:r>
              <a:rPr lang="en-US" altLang="zh-CN"/>
              <a:t>)</a:t>
            </a:r>
            <a:r>
              <a:rPr lang="zh-CN" altLang="en-US"/>
              <a:t>是</a:t>
            </a:r>
            <a:r>
              <a:rPr lang="en-US" altLang="zh-CN"/>
              <a:t>5V</a:t>
            </a:r>
            <a:r>
              <a:rPr lang="zh-CN" altLang="en-US"/>
              <a:t>直流电</a:t>
            </a:r>
            <a:endParaRPr lang="en-US" altLang="zh-CN"/>
          </a:p>
          <a:p>
            <a:pPr marL="342900" indent="-342900">
              <a:buAutoNum type="arabicParenR"/>
            </a:pPr>
            <a:r>
              <a:rPr lang="zh-CN" altLang="en-US"/>
              <a:t>思路分析</a:t>
            </a:r>
            <a:r>
              <a:rPr lang="en-US" altLang="zh-CN"/>
              <a:t>(</a:t>
            </a:r>
            <a:r>
              <a:rPr lang="zh-CN" altLang="en-US"/>
              <a:t>类图</a:t>
            </a:r>
            <a:r>
              <a:rPr lang="en-US" altLang="zh-CN"/>
              <a:t>)</a:t>
            </a:r>
          </a:p>
          <a:p>
            <a:pPr marL="342900" indent="-342900">
              <a:buAutoNum type="arabicParenR"/>
            </a:pPr>
            <a:r>
              <a:rPr lang="zh-CN" altLang="en-US"/>
              <a:t>代码实现</a:t>
            </a:r>
            <a:endParaRPr lang="en-US" altLang="zh-CN"/>
          </a:p>
        </p:txBody>
      </p:sp>
      <p:pic>
        <p:nvPicPr>
          <p:cNvPr id="19558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997" y="4096804"/>
            <a:ext cx="2026786" cy="977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558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6301" y="3842667"/>
            <a:ext cx="1905000" cy="148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558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0757" y="3942565"/>
            <a:ext cx="2095500"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右箭头 1"/>
          <p:cNvSpPr/>
          <p:nvPr/>
        </p:nvSpPr>
        <p:spPr>
          <a:xfrm>
            <a:off x="2836783" y="4498366"/>
            <a:ext cx="565502" cy="432048"/>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9" name="右箭头 8"/>
          <p:cNvSpPr/>
          <p:nvPr/>
        </p:nvSpPr>
        <p:spPr>
          <a:xfrm>
            <a:off x="5562525" y="4498366"/>
            <a:ext cx="565502" cy="432048"/>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63752026"/>
              </p:ext>
            </p:extLst>
          </p:nvPr>
        </p:nvGraphicFramePr>
        <p:xfrm>
          <a:off x="2466181" y="3316783"/>
          <a:ext cx="1606999" cy="525884"/>
        </p:xfrm>
        <a:graphic>
          <a:graphicData uri="http://schemas.openxmlformats.org/presentationml/2006/ole">
            <mc:AlternateContent xmlns:mc="http://schemas.openxmlformats.org/markup-compatibility/2006">
              <mc:Choice xmlns:v="urn:schemas-microsoft-com:vml" Requires="v">
                <p:oleObj spid="_x0000_s195928" name="包装程序外壳对象" showAsIcon="1" r:id="rId7" imgW="2173680" imgH="711360" progId="Package">
                  <p:embed/>
                </p:oleObj>
              </mc:Choice>
              <mc:Fallback>
                <p:oleObj name="包装程序外壳对象" showAsIcon="1" r:id="rId7" imgW="2173680" imgH="711360" progId="Package">
                  <p:embed/>
                  <p:pic>
                    <p:nvPicPr>
                      <p:cNvPr id="0" name=""/>
                      <p:cNvPicPr/>
                      <p:nvPr/>
                    </p:nvPicPr>
                    <p:blipFill>
                      <a:blip r:embed="rId8"/>
                      <a:stretch>
                        <a:fillRect/>
                      </a:stretch>
                    </p:blipFill>
                    <p:spPr>
                      <a:xfrm>
                        <a:off x="2466181" y="3316783"/>
                        <a:ext cx="1606999" cy="525884"/>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527334998"/>
              </p:ext>
            </p:extLst>
          </p:nvPr>
        </p:nvGraphicFramePr>
        <p:xfrm>
          <a:off x="8647856" y="4585616"/>
          <a:ext cx="465423" cy="651592"/>
        </p:xfrm>
        <a:graphic>
          <a:graphicData uri="http://schemas.openxmlformats.org/presentationml/2006/ole">
            <mc:AlternateContent xmlns:mc="http://schemas.openxmlformats.org/markup-compatibility/2006">
              <mc:Choice xmlns:v="urn:schemas-microsoft-com:vml" Requires="v">
                <p:oleObj spid="_x0000_s195929" name="包装程序外壳对象" showAsIcon="1" r:id="rId9" imgW="508680" imgH="711360" progId="Package">
                  <p:embed/>
                </p:oleObj>
              </mc:Choice>
              <mc:Fallback>
                <p:oleObj name="包装程序外壳对象" showAsIcon="1" r:id="rId9" imgW="508680" imgH="711360" progId="Package">
                  <p:embed/>
                  <p:pic>
                    <p:nvPicPr>
                      <p:cNvPr id="0" name=""/>
                      <p:cNvPicPr/>
                      <p:nvPr/>
                    </p:nvPicPr>
                    <p:blipFill>
                      <a:blip r:embed="rId10"/>
                      <a:stretch>
                        <a:fillRect/>
                      </a:stretch>
                    </p:blipFill>
                    <p:spPr>
                      <a:xfrm>
                        <a:off x="8647856" y="4585616"/>
                        <a:ext cx="465423" cy="651592"/>
                      </a:xfrm>
                      <a:prstGeom prst="rect">
                        <a:avLst/>
                      </a:prstGeom>
                    </p:spPr>
                  </p:pic>
                </p:oleObj>
              </mc:Fallback>
            </mc:AlternateContent>
          </a:graphicData>
        </a:graphic>
      </p:graphicFrame>
      <p:sp>
        <p:nvSpPr>
          <p:cNvPr id="3" name="TextBox 2"/>
          <p:cNvSpPr txBox="1"/>
          <p:nvPr/>
        </p:nvSpPr>
        <p:spPr>
          <a:xfrm>
            <a:off x="6282605" y="4151100"/>
            <a:ext cx="972108" cy="923330"/>
          </a:xfrm>
          <a:prstGeom prst="rect">
            <a:avLst/>
          </a:prstGeom>
          <a:solidFill>
            <a:schemeClr val="bg1">
              <a:lumMod val="95000"/>
            </a:schemeClr>
          </a:solidFill>
        </p:spPr>
        <p:txBody>
          <a:bodyPr wrap="square" rtlCol="0">
            <a:spAutoFit/>
          </a:bodyPr>
          <a:lstStyle/>
          <a:p>
            <a:r>
              <a:rPr lang="en-US" altLang="zh-CN"/>
              <a:t>5V </a:t>
            </a:r>
            <a:r>
              <a:rPr lang="zh-CN" altLang="en-US"/>
              <a:t>电压</a:t>
            </a:r>
            <a:endParaRPr lang="en-US" altLang="zh-CN"/>
          </a:p>
          <a:p>
            <a:endParaRPr lang="en-US" altLang="zh-CN"/>
          </a:p>
          <a:p>
            <a:endParaRPr lang="zh-CN" altLang="en-US"/>
          </a:p>
        </p:txBody>
      </p:sp>
    </p:spTree>
    <p:extLst>
      <p:ext uri="{BB962C8B-B14F-4D97-AF65-F5344CB8AC3E}">
        <p14:creationId xmlns:p14="http://schemas.microsoft.com/office/powerpoint/2010/main" val="336297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sz="2800" b="1"/>
              <a:t>Java</a:t>
            </a:r>
            <a:r>
              <a:rPr lang="zh-CN" altLang="en-US" sz="2800" b="1"/>
              <a:t>设计模式</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设计模式七大原则</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14381847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类适配器模式</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527946" cy="2369880"/>
          </a:xfrm>
          <a:prstGeom prst="rect">
            <a:avLst/>
          </a:prstGeom>
        </p:spPr>
        <p:txBody>
          <a:bodyPr wrap="square">
            <a:spAutoFit/>
          </a:bodyPr>
          <a:lstStyle/>
          <a:p>
            <a:pPr>
              <a:defRPr/>
            </a:pPr>
            <a:r>
              <a:rPr lang="zh-CN" altLang="en-US" sz="2000" b="1">
                <a:solidFill>
                  <a:srgbClr val="0070C0"/>
                </a:solidFill>
                <a:ea typeface="宋体" panose="02010600030101010101" pitchFamily="2" charset="-122"/>
                <a:cs typeface="Times New Roman" panose="02020603050405020304" pitchFamily="18" charset="0"/>
              </a:rPr>
              <a:t>类适配器模式注意事项和细节</a:t>
            </a:r>
            <a:br>
              <a:rPr lang="en-US" altLang="zh-CN" sz="2000" b="1">
                <a:solidFill>
                  <a:srgbClr val="0070C0"/>
                </a:solidFill>
                <a:ea typeface="宋体" panose="02010600030101010101" pitchFamily="2" charset="-122"/>
                <a:cs typeface="Times New Roman" panose="02020603050405020304" pitchFamily="18" charset="0"/>
              </a:rPr>
            </a:br>
            <a:endParaRPr lang="en-US" altLang="zh-CN" sz="2000" b="1">
              <a:solidFill>
                <a:srgbClr val="0070C0"/>
              </a:solidFill>
              <a:ea typeface="宋体" panose="02010600030101010101" pitchFamily="2" charset="-122"/>
              <a:cs typeface="Times New Roman" panose="02020603050405020304" pitchFamily="18" charset="0"/>
            </a:endParaRPr>
          </a:p>
          <a:p>
            <a:pPr marL="342900" indent="-342900">
              <a:buAutoNum type="arabicParenR"/>
            </a:pPr>
            <a:r>
              <a:rPr lang="en-US" altLang="zh-CN">
                <a:latin typeface="Arial" pitchFamily="34" charset="0"/>
                <a:cs typeface="Arial" pitchFamily="34" charset="0"/>
              </a:rPr>
              <a:t>Java</a:t>
            </a:r>
            <a:r>
              <a:rPr lang="zh-CN" altLang="en-US">
                <a:latin typeface="Arial" pitchFamily="34" charset="0"/>
                <a:cs typeface="Arial" pitchFamily="34" charset="0"/>
              </a:rPr>
              <a:t>是单继承机制，所以类适配器需要继承</a:t>
            </a:r>
            <a:r>
              <a:rPr lang="en-US" altLang="zh-CN">
                <a:latin typeface="Arial" pitchFamily="34" charset="0"/>
                <a:cs typeface="Arial" pitchFamily="34" charset="0"/>
              </a:rPr>
              <a:t>src</a:t>
            </a:r>
            <a:r>
              <a:rPr lang="zh-CN" altLang="en-US">
                <a:latin typeface="Arial" pitchFamily="34" charset="0"/>
                <a:cs typeface="Arial" pitchFamily="34" charset="0"/>
              </a:rPr>
              <a:t>类这一点算是一个缺点</a:t>
            </a:r>
            <a:r>
              <a:rPr lang="en-US" altLang="zh-CN">
                <a:latin typeface="Arial" pitchFamily="34" charset="0"/>
                <a:cs typeface="Arial" pitchFamily="34" charset="0"/>
              </a:rPr>
              <a:t>,</a:t>
            </a:r>
            <a:r>
              <a:rPr lang="zh-CN" altLang="en-US">
                <a:latin typeface="Arial" pitchFamily="34" charset="0"/>
                <a:cs typeface="Arial" pitchFamily="34" charset="0"/>
              </a:rPr>
              <a:t> 因为这要求</a:t>
            </a:r>
            <a:r>
              <a:rPr lang="en-US" altLang="zh-CN">
                <a:latin typeface="Arial" pitchFamily="34" charset="0"/>
                <a:cs typeface="Arial" pitchFamily="34" charset="0"/>
              </a:rPr>
              <a:t>dst</a:t>
            </a:r>
            <a:r>
              <a:rPr lang="zh-CN" altLang="en-US">
                <a:latin typeface="Arial" pitchFamily="34" charset="0"/>
                <a:cs typeface="Arial" pitchFamily="34" charset="0"/>
              </a:rPr>
              <a:t>必须是接口，有一定局限性</a:t>
            </a:r>
            <a:r>
              <a:rPr lang="en-US" altLang="zh-CN">
                <a:latin typeface="Arial" pitchFamily="34" charset="0"/>
                <a:cs typeface="Arial" pitchFamily="34" charset="0"/>
              </a:rPr>
              <a:t>;</a:t>
            </a:r>
          </a:p>
          <a:p>
            <a:pPr marL="342900" indent="-342900">
              <a:buAutoNum type="arabicParenR"/>
            </a:pPr>
            <a:r>
              <a:rPr lang="en-US" altLang="zh-CN">
                <a:latin typeface="Arial" pitchFamily="34" charset="0"/>
                <a:cs typeface="Arial" pitchFamily="34" charset="0"/>
              </a:rPr>
              <a:t>src</a:t>
            </a:r>
            <a:r>
              <a:rPr lang="zh-CN" altLang="en-US">
                <a:latin typeface="Arial" pitchFamily="34" charset="0"/>
                <a:cs typeface="Arial" pitchFamily="34" charset="0"/>
              </a:rPr>
              <a:t>类的方法在</a:t>
            </a:r>
            <a:r>
              <a:rPr lang="en-US" altLang="zh-CN">
                <a:latin typeface="Arial" pitchFamily="34" charset="0"/>
                <a:cs typeface="Arial" pitchFamily="34" charset="0"/>
              </a:rPr>
              <a:t>Adapter</a:t>
            </a:r>
            <a:r>
              <a:rPr lang="zh-CN" altLang="en-US">
                <a:latin typeface="Arial" pitchFamily="34" charset="0"/>
                <a:cs typeface="Arial" pitchFamily="34" charset="0"/>
              </a:rPr>
              <a:t>中都会暴露出来，也增加了使用的成本。</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由于其继承了</a:t>
            </a:r>
            <a:r>
              <a:rPr lang="en-US" altLang="zh-CN">
                <a:latin typeface="Arial" pitchFamily="34" charset="0"/>
                <a:cs typeface="Arial" pitchFamily="34" charset="0"/>
              </a:rPr>
              <a:t>src</a:t>
            </a:r>
            <a:r>
              <a:rPr lang="zh-CN" altLang="en-US">
                <a:latin typeface="Arial" pitchFamily="34" charset="0"/>
                <a:cs typeface="Arial" pitchFamily="34" charset="0"/>
              </a:rPr>
              <a:t>类，所以它可以根据需求重写</a:t>
            </a:r>
            <a:r>
              <a:rPr lang="en-US" altLang="zh-CN">
                <a:latin typeface="Arial" pitchFamily="34" charset="0"/>
                <a:cs typeface="Arial" pitchFamily="34" charset="0"/>
              </a:rPr>
              <a:t>src</a:t>
            </a:r>
            <a:r>
              <a:rPr lang="zh-CN" altLang="en-US">
                <a:latin typeface="Arial" pitchFamily="34" charset="0"/>
                <a:cs typeface="Arial" pitchFamily="34" charset="0"/>
              </a:rPr>
              <a:t>类的方法，使得</a:t>
            </a:r>
            <a:r>
              <a:rPr lang="en-US" altLang="zh-CN">
                <a:latin typeface="Arial" pitchFamily="34" charset="0"/>
                <a:cs typeface="Arial" pitchFamily="34" charset="0"/>
              </a:rPr>
              <a:t>Adapter</a:t>
            </a:r>
            <a:r>
              <a:rPr lang="zh-CN" altLang="en-US">
                <a:latin typeface="Arial" pitchFamily="34" charset="0"/>
                <a:cs typeface="Arial" pitchFamily="34" charset="0"/>
              </a:rPr>
              <a:t>的灵活性增强了</a:t>
            </a:r>
            <a:r>
              <a:rPr lang="zh-CN" altLang="en-US"/>
              <a:t>。</a:t>
            </a:r>
          </a:p>
          <a:p>
            <a:pPr marL="342900" indent="-342900">
              <a:buAutoNum type="arabicParenR"/>
            </a:pPr>
            <a:endParaRPr lang="en-US" altLang="zh-CN"/>
          </a:p>
        </p:txBody>
      </p:sp>
    </p:spTree>
    <p:extLst>
      <p:ext uri="{BB962C8B-B14F-4D97-AF65-F5344CB8AC3E}">
        <p14:creationId xmlns:p14="http://schemas.microsoft.com/office/powerpoint/2010/main" val="34853183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对象适配器模式</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527946" cy="2369880"/>
          </a:xfrm>
          <a:prstGeom prst="rect">
            <a:avLst/>
          </a:prstGeom>
        </p:spPr>
        <p:txBody>
          <a:bodyPr wrap="square">
            <a:spAutoFit/>
          </a:bodyPr>
          <a:lstStyle/>
          <a:p>
            <a:pPr>
              <a:defRPr/>
            </a:pPr>
            <a:r>
              <a:rPr lang="zh-CN" altLang="en-US" sz="2000" b="1">
                <a:solidFill>
                  <a:srgbClr val="0070C0"/>
                </a:solidFill>
                <a:ea typeface="宋体" panose="02010600030101010101" pitchFamily="2" charset="-122"/>
                <a:cs typeface="Times New Roman" panose="02020603050405020304" pitchFamily="18" charset="0"/>
              </a:rPr>
              <a:t>对象适配器模式介绍</a:t>
            </a:r>
            <a:endParaRPr lang="en-US" altLang="zh-CN" sz="2000" b="1">
              <a:solidFill>
                <a:srgbClr val="0070C0"/>
              </a:solidFill>
              <a:ea typeface="宋体" panose="02010600030101010101" pitchFamily="2" charset="-122"/>
              <a:cs typeface="Times New Roman" panose="02020603050405020304" pitchFamily="18" charset="0"/>
            </a:endParaRPr>
          </a:p>
          <a:p>
            <a:pPr>
              <a:defRPr/>
            </a:pPr>
            <a:endParaRPr lang="en-US" altLang="zh-CN" sz="2000" b="1">
              <a:solidFill>
                <a:srgbClr val="0070C0"/>
              </a:solidFill>
              <a:ea typeface="宋体" panose="02010600030101010101" pitchFamily="2" charset="-122"/>
              <a:cs typeface="Times New Roman" panose="02020603050405020304" pitchFamily="18" charset="0"/>
            </a:endParaRPr>
          </a:p>
          <a:p>
            <a:pPr marL="342900" indent="-342900">
              <a:buAutoNum type="arabicParenR"/>
              <a:defRPr/>
            </a:pPr>
            <a:r>
              <a:rPr lang="zh-CN" altLang="en-US">
                <a:latin typeface="Arial" pitchFamily="34" charset="0"/>
                <a:cs typeface="Arial" pitchFamily="34" charset="0"/>
              </a:rPr>
              <a:t>基本思路和类的适配器模式相同，只是将</a:t>
            </a:r>
            <a:r>
              <a:rPr lang="en-US" altLang="zh-CN">
                <a:latin typeface="Arial" pitchFamily="34" charset="0"/>
                <a:cs typeface="Arial" pitchFamily="34" charset="0"/>
              </a:rPr>
              <a:t>Adapter</a:t>
            </a:r>
            <a:r>
              <a:rPr lang="zh-CN" altLang="en-US">
                <a:latin typeface="Arial" pitchFamily="34" charset="0"/>
                <a:cs typeface="Arial" pitchFamily="34" charset="0"/>
              </a:rPr>
              <a:t>类作修改，不是继承</a:t>
            </a:r>
            <a:r>
              <a:rPr lang="en-US" altLang="zh-CN">
                <a:latin typeface="Arial" pitchFamily="34" charset="0"/>
                <a:cs typeface="Arial" pitchFamily="34" charset="0"/>
              </a:rPr>
              <a:t>src</a:t>
            </a:r>
            <a:r>
              <a:rPr lang="zh-CN" altLang="en-US">
                <a:latin typeface="Arial" pitchFamily="34" charset="0"/>
                <a:cs typeface="Arial" pitchFamily="34" charset="0"/>
              </a:rPr>
              <a:t>类，而是持有</a:t>
            </a:r>
            <a:r>
              <a:rPr lang="en-US" altLang="zh-CN">
                <a:latin typeface="Arial" pitchFamily="34" charset="0"/>
                <a:cs typeface="Arial" pitchFamily="34" charset="0"/>
              </a:rPr>
              <a:t>src</a:t>
            </a:r>
            <a:r>
              <a:rPr lang="zh-CN" altLang="en-US">
                <a:latin typeface="Arial" pitchFamily="34" charset="0"/>
                <a:cs typeface="Arial" pitchFamily="34" charset="0"/>
              </a:rPr>
              <a:t>类的实例，以解决兼容性的问题。 即：持有 </a:t>
            </a:r>
            <a:r>
              <a:rPr lang="en-US" altLang="zh-CN">
                <a:latin typeface="Arial" pitchFamily="34" charset="0"/>
                <a:cs typeface="Arial" pitchFamily="34" charset="0"/>
              </a:rPr>
              <a:t>src</a:t>
            </a:r>
            <a:r>
              <a:rPr lang="zh-CN" altLang="en-US">
                <a:latin typeface="Arial" pitchFamily="34" charset="0"/>
                <a:cs typeface="Arial" pitchFamily="34" charset="0"/>
              </a:rPr>
              <a:t>类，实现 </a:t>
            </a:r>
            <a:r>
              <a:rPr lang="en-US" altLang="zh-CN">
                <a:latin typeface="Arial" pitchFamily="34" charset="0"/>
                <a:cs typeface="Arial" pitchFamily="34" charset="0"/>
              </a:rPr>
              <a:t>dst </a:t>
            </a:r>
            <a:r>
              <a:rPr lang="zh-CN" altLang="en-US">
                <a:latin typeface="Arial" pitchFamily="34" charset="0"/>
                <a:cs typeface="Arial" pitchFamily="34" charset="0"/>
              </a:rPr>
              <a:t>类接口，完成</a:t>
            </a:r>
            <a:r>
              <a:rPr lang="en-US" altLang="zh-CN">
                <a:latin typeface="Arial" pitchFamily="34" charset="0"/>
                <a:cs typeface="Arial" pitchFamily="34" charset="0"/>
              </a:rPr>
              <a:t>src-&gt;dst</a:t>
            </a:r>
            <a:r>
              <a:rPr lang="zh-CN" altLang="en-US">
                <a:latin typeface="Arial" pitchFamily="34" charset="0"/>
                <a:cs typeface="Arial" pitchFamily="34" charset="0"/>
              </a:rPr>
              <a:t>的适配</a:t>
            </a:r>
            <a:endParaRPr lang="en-US" altLang="zh-CN">
              <a:latin typeface="Arial" pitchFamily="34" charset="0"/>
              <a:cs typeface="Arial" pitchFamily="34" charset="0"/>
            </a:endParaRPr>
          </a:p>
          <a:p>
            <a:pPr marL="342900" indent="-342900">
              <a:buAutoNum type="arabicParenR"/>
              <a:defRPr/>
            </a:pPr>
            <a:endParaRPr lang="en-US" altLang="zh-CN">
              <a:latin typeface="Arial" pitchFamily="34" charset="0"/>
              <a:cs typeface="Arial" pitchFamily="34" charset="0"/>
            </a:endParaRPr>
          </a:p>
          <a:p>
            <a:pPr marL="342900" indent="-342900">
              <a:buAutoNum type="arabicParenR"/>
              <a:defRPr/>
            </a:pPr>
            <a:r>
              <a:rPr lang="zh-CN" altLang="en-US">
                <a:latin typeface="Arial" pitchFamily="34" charset="0"/>
                <a:cs typeface="Arial" pitchFamily="34" charset="0"/>
              </a:rPr>
              <a:t>根据“合成复用原则”，在系统中尽量使用关联关系来替代继承关系。</a:t>
            </a:r>
            <a:endParaRPr lang="en-US" altLang="zh-CN" b="1">
              <a:solidFill>
                <a:srgbClr val="0070C0"/>
              </a:solidFill>
              <a:ea typeface="宋体" panose="02010600030101010101" pitchFamily="2" charset="-122"/>
              <a:cs typeface="Times New Roman" panose="02020603050405020304" pitchFamily="18" charset="0"/>
            </a:endParaRPr>
          </a:p>
          <a:p>
            <a:pPr marL="342900" indent="-342900">
              <a:buAutoNum type="arabicParenR"/>
              <a:defRPr/>
            </a:pPr>
            <a:r>
              <a:rPr lang="zh-CN" altLang="en-US" b="1">
                <a:latin typeface="Arial" pitchFamily="34" charset="0"/>
                <a:ea typeface="宋体" panose="02010600030101010101" pitchFamily="2" charset="-122"/>
                <a:cs typeface="Times New Roman" panose="02020603050405020304" pitchFamily="18" charset="0"/>
              </a:rPr>
              <a:t>对象适配器模式是适配器模式常用的一种</a:t>
            </a:r>
            <a:endParaRPr lang="en-US" altLang="zh-CN">
              <a:latin typeface="Arial" pitchFamily="34" charset="0"/>
              <a:cs typeface="Arial" pitchFamily="34" charset="0"/>
            </a:endParaRPr>
          </a:p>
        </p:txBody>
      </p:sp>
    </p:spTree>
    <p:extLst>
      <p:ext uri="{BB962C8B-B14F-4D97-AF65-F5344CB8AC3E}">
        <p14:creationId xmlns:p14="http://schemas.microsoft.com/office/powerpoint/2010/main" val="350338511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对象适配器模式</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527946" cy="3785652"/>
          </a:xfrm>
          <a:prstGeom prst="rect">
            <a:avLst/>
          </a:prstGeom>
        </p:spPr>
        <p:txBody>
          <a:bodyPr wrap="square">
            <a:spAutoFit/>
          </a:bodyPr>
          <a:lstStyle/>
          <a:p>
            <a:pPr>
              <a:defRPr/>
            </a:pPr>
            <a:endParaRPr lang="en-US" altLang="zh-CN" b="1">
              <a:solidFill>
                <a:srgbClr val="0070C0"/>
              </a:solidFill>
              <a:ea typeface="宋体" panose="02010600030101010101" pitchFamily="2" charset="-122"/>
              <a:cs typeface="Times New Roman" panose="02020603050405020304" pitchFamily="18" charset="0"/>
            </a:endParaRPr>
          </a:p>
          <a:p>
            <a:r>
              <a:rPr lang="zh-CN" altLang="en-US" sz="2000" b="1">
                <a:solidFill>
                  <a:srgbClr val="0070C0"/>
                </a:solidFill>
                <a:latin typeface="+mn-ea"/>
              </a:rPr>
              <a:t>对象适配器模式应用实例</a:t>
            </a:r>
            <a:endParaRPr lang="en-US" altLang="zh-CN" sz="2000" b="1">
              <a:solidFill>
                <a:srgbClr val="0070C0"/>
              </a:solidFill>
              <a:latin typeface="+mn-ea"/>
            </a:endParaRPr>
          </a:p>
          <a:p>
            <a:pPr marL="342900" indent="-342900">
              <a:buAutoNum type="arabicParenR"/>
            </a:pPr>
            <a:r>
              <a:rPr lang="zh-CN" altLang="en-US">
                <a:latin typeface="+mn-ea"/>
              </a:rPr>
              <a:t>应用实例说明</a:t>
            </a:r>
            <a:br>
              <a:rPr lang="en-US" altLang="zh-CN">
                <a:latin typeface="+mn-ea"/>
              </a:rPr>
            </a:br>
            <a:r>
              <a:rPr lang="zh-CN" altLang="en-US"/>
              <a:t>以生活中充电器的例子来讲解适配器，充电器本身相当于</a:t>
            </a:r>
            <a:r>
              <a:rPr lang="en-US" altLang="zh-CN"/>
              <a:t>Adapter</a:t>
            </a:r>
            <a:r>
              <a:rPr lang="zh-CN" altLang="en-US"/>
              <a:t>，</a:t>
            </a:r>
            <a:r>
              <a:rPr lang="en-US" altLang="zh-CN"/>
              <a:t>220V</a:t>
            </a:r>
            <a:r>
              <a:rPr lang="zh-CN" altLang="en-US"/>
              <a:t>交流电相当于</a:t>
            </a:r>
            <a:r>
              <a:rPr lang="en-US" altLang="zh-CN"/>
              <a:t>src (</a:t>
            </a:r>
            <a:r>
              <a:rPr lang="zh-CN" altLang="en-US"/>
              <a:t>即被适配者</a:t>
            </a:r>
            <a:r>
              <a:rPr lang="en-US" altLang="zh-CN"/>
              <a:t>)</a:t>
            </a:r>
            <a:r>
              <a:rPr lang="zh-CN" altLang="en-US"/>
              <a:t>，我们的目</a:t>
            </a:r>
            <a:r>
              <a:rPr lang="en-US" altLang="zh-CN"/>
              <a:t>dst(</a:t>
            </a:r>
            <a:r>
              <a:rPr lang="zh-CN" altLang="en-US"/>
              <a:t>即目标</a:t>
            </a:r>
            <a:r>
              <a:rPr lang="en-US" altLang="zh-CN"/>
              <a:t>)</a:t>
            </a:r>
            <a:r>
              <a:rPr lang="zh-CN" altLang="en-US"/>
              <a:t>是</a:t>
            </a:r>
            <a:r>
              <a:rPr lang="en-US" altLang="zh-CN"/>
              <a:t>5V</a:t>
            </a:r>
            <a:r>
              <a:rPr lang="zh-CN" altLang="en-US"/>
              <a:t>直流电，使用</a:t>
            </a:r>
            <a:r>
              <a:rPr lang="zh-CN" altLang="en-US" sz="2000" b="1">
                <a:solidFill>
                  <a:srgbClr val="DA0000"/>
                </a:solidFill>
              </a:rPr>
              <a:t>对象适配器模式完成</a:t>
            </a:r>
            <a:r>
              <a:rPr lang="zh-CN" altLang="en-US"/>
              <a:t>。</a:t>
            </a:r>
            <a:endParaRPr lang="en-US" altLang="zh-CN"/>
          </a:p>
          <a:p>
            <a:pPr marL="342900" indent="-342900">
              <a:buAutoNum type="arabicParenR"/>
            </a:pPr>
            <a:r>
              <a:rPr lang="zh-CN" altLang="en-US"/>
              <a:t>思路分析</a:t>
            </a:r>
            <a:r>
              <a:rPr lang="en-US" altLang="zh-CN"/>
              <a:t>(</a:t>
            </a:r>
            <a:r>
              <a:rPr lang="zh-CN" altLang="en-US"/>
              <a:t>类图</a:t>
            </a:r>
            <a:r>
              <a:rPr lang="en-US" altLang="zh-CN"/>
              <a:t>)</a:t>
            </a:r>
            <a:r>
              <a:rPr lang="zh-CN" altLang="en-US"/>
              <a:t>：只需修改适配器即可</a:t>
            </a:r>
            <a:r>
              <a:rPr lang="en-US" altLang="zh-CN"/>
              <a:t>, </a:t>
            </a:r>
            <a:r>
              <a:rPr lang="zh-CN" altLang="en-US"/>
              <a:t>如下</a:t>
            </a:r>
            <a:r>
              <a:rPr lang="en-US" altLang="zh-CN"/>
              <a:t>:</a:t>
            </a:r>
            <a:br>
              <a:rPr lang="en-US" altLang="zh-CN"/>
            </a:br>
            <a:br>
              <a:rPr lang="en-US" altLang="zh-CN"/>
            </a:br>
            <a:br>
              <a:rPr lang="en-US" altLang="zh-CN"/>
            </a:br>
            <a:br>
              <a:rPr lang="en-US" altLang="zh-CN"/>
            </a:br>
            <a:br>
              <a:rPr lang="en-US" altLang="zh-CN"/>
            </a:br>
            <a:endParaRPr lang="en-US" altLang="zh-CN"/>
          </a:p>
          <a:p>
            <a:pPr marL="342900" indent="-342900">
              <a:buAutoNum type="arabicParenR"/>
            </a:pPr>
            <a:r>
              <a:rPr lang="zh-CN" altLang="en-US"/>
              <a:t>代码实现</a:t>
            </a:r>
            <a:endParaRPr lang="en-US" altLang="zh-CN"/>
          </a:p>
        </p:txBody>
      </p:sp>
      <p:sp>
        <p:nvSpPr>
          <p:cNvPr id="3" name="TextBox 2"/>
          <p:cNvSpPr txBox="1"/>
          <p:nvPr/>
        </p:nvSpPr>
        <p:spPr>
          <a:xfrm>
            <a:off x="1043155" y="3528367"/>
            <a:ext cx="7543706" cy="923330"/>
          </a:xfrm>
          <a:prstGeom prst="rect">
            <a:avLst/>
          </a:prstGeom>
          <a:solidFill>
            <a:schemeClr val="bg1">
              <a:lumMod val="95000"/>
            </a:schemeClr>
          </a:solidFill>
        </p:spPr>
        <p:txBody>
          <a:bodyPr wrap="square" rtlCol="0">
            <a:spAutoFit/>
          </a:bodyPr>
          <a:lstStyle/>
          <a:p>
            <a:r>
              <a:rPr lang="en-US" altLang="zh-CN">
                <a:latin typeface="Arial" pitchFamily="34" charset="0"/>
                <a:cs typeface="Arial" pitchFamily="34" charset="0"/>
              </a:rPr>
              <a:t>public class VoltageAdapter2 implements Voltage5 { </a:t>
            </a:r>
          </a:p>
          <a:p>
            <a:r>
              <a:rPr lang="en-US" altLang="zh-CN">
                <a:latin typeface="Arial" pitchFamily="34" charset="0"/>
                <a:cs typeface="Arial" pitchFamily="34" charset="0"/>
              </a:rPr>
              <a:t>private Voltage220 voltage220; //</a:t>
            </a:r>
            <a:r>
              <a:rPr lang="zh-CN" altLang="en-US">
                <a:latin typeface="Arial" pitchFamily="34" charset="0"/>
                <a:cs typeface="Arial" pitchFamily="34" charset="0"/>
              </a:rPr>
              <a:t>持有</a:t>
            </a:r>
            <a:r>
              <a:rPr lang="en-US" altLang="zh-CN">
                <a:latin typeface="Arial" pitchFamily="34" charset="0"/>
                <a:cs typeface="Arial" pitchFamily="34" charset="0"/>
              </a:rPr>
              <a:t>Voltage220</a:t>
            </a:r>
            <a:r>
              <a:rPr lang="zh-CN" altLang="en-US">
                <a:latin typeface="Arial" pitchFamily="34" charset="0"/>
                <a:cs typeface="Arial" pitchFamily="34" charset="0"/>
              </a:rPr>
              <a:t>对象</a:t>
            </a:r>
            <a:r>
              <a:rPr lang="en-US" altLang="zh-CN">
                <a:latin typeface="Arial" pitchFamily="34" charset="0"/>
                <a:cs typeface="Arial" pitchFamily="34" charset="0"/>
              </a:rPr>
              <a:t>,</a:t>
            </a:r>
            <a:r>
              <a:rPr lang="zh-CN" altLang="en-US">
                <a:latin typeface="Arial" pitchFamily="34" charset="0"/>
                <a:cs typeface="Arial" pitchFamily="34" charset="0"/>
              </a:rPr>
              <a:t>不是继承了</a:t>
            </a:r>
            <a:r>
              <a:rPr lang="en-US" altLang="zh-CN">
                <a:latin typeface="Arial" pitchFamily="34" charset="0"/>
                <a:cs typeface="Arial" pitchFamily="34" charset="0"/>
              </a:rPr>
              <a:t> </a:t>
            </a:r>
          </a:p>
          <a:p>
            <a:r>
              <a:rPr lang="en-US" altLang="zh-CN">
                <a:latin typeface="Arial" pitchFamily="34" charset="0"/>
                <a:cs typeface="Arial" pitchFamily="34" charset="0"/>
              </a:rPr>
              <a:t>}</a:t>
            </a:r>
            <a:endParaRPr lang="zh-CN" altLang="en-US">
              <a:latin typeface="Arial" pitchFamily="34" charset="0"/>
              <a:cs typeface="Arial" pitchFamily="34" charset="0"/>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2974115792"/>
              </p:ext>
            </p:extLst>
          </p:nvPr>
        </p:nvGraphicFramePr>
        <p:xfrm>
          <a:off x="2250158" y="4807235"/>
          <a:ext cx="1872208" cy="578448"/>
        </p:xfrm>
        <a:graphic>
          <a:graphicData uri="http://schemas.openxmlformats.org/presentationml/2006/ole">
            <mc:AlternateContent xmlns:mc="http://schemas.openxmlformats.org/markup-compatibility/2006">
              <mc:Choice xmlns:v="urn:schemas-microsoft-com:vml" Requires="v">
                <p:oleObj spid="_x0000_s198827" name="包装程序外壳对象" showAsIcon="1" r:id="rId4" imgW="2301120" imgH="711360" progId="Package">
                  <p:embed/>
                </p:oleObj>
              </mc:Choice>
              <mc:Fallback>
                <p:oleObj name="包装程序外壳对象" showAsIcon="1" r:id="rId4" imgW="2301120" imgH="711360" progId="Package">
                  <p:embed/>
                  <p:pic>
                    <p:nvPicPr>
                      <p:cNvPr id="0" name=""/>
                      <p:cNvPicPr/>
                      <p:nvPr/>
                    </p:nvPicPr>
                    <p:blipFill>
                      <a:blip r:embed="rId5"/>
                      <a:stretch>
                        <a:fillRect/>
                      </a:stretch>
                    </p:blipFill>
                    <p:spPr>
                      <a:xfrm>
                        <a:off x="2250158" y="4807235"/>
                        <a:ext cx="1872208" cy="578448"/>
                      </a:xfrm>
                      <a:prstGeom prst="rect">
                        <a:avLst/>
                      </a:prstGeom>
                    </p:spPr>
                  </p:pic>
                </p:oleObj>
              </mc:Fallback>
            </mc:AlternateContent>
          </a:graphicData>
        </a:graphic>
      </p:graphicFrame>
    </p:spTree>
    <p:extLst>
      <p:ext uri="{BB962C8B-B14F-4D97-AF65-F5344CB8AC3E}">
        <p14:creationId xmlns:p14="http://schemas.microsoft.com/office/powerpoint/2010/main" val="146563143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对象适配器模式</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527946" cy="2092881"/>
          </a:xfrm>
          <a:prstGeom prst="rect">
            <a:avLst/>
          </a:prstGeom>
        </p:spPr>
        <p:txBody>
          <a:bodyPr wrap="square">
            <a:spAutoFit/>
          </a:bodyPr>
          <a:lstStyle/>
          <a:p>
            <a:pPr>
              <a:defRPr/>
            </a:pPr>
            <a:r>
              <a:rPr lang="zh-CN" altLang="en-US" sz="2000" b="1">
                <a:solidFill>
                  <a:srgbClr val="0070C0"/>
                </a:solidFill>
                <a:ea typeface="宋体" panose="02010600030101010101" pitchFamily="2" charset="-122"/>
                <a:cs typeface="Times New Roman" panose="02020603050405020304" pitchFamily="18" charset="0"/>
              </a:rPr>
              <a:t>对象适配器模式注意事项和细节</a:t>
            </a:r>
            <a:br>
              <a:rPr lang="en-US" altLang="zh-CN" sz="2000" b="1">
                <a:solidFill>
                  <a:srgbClr val="0070C0"/>
                </a:solidFill>
                <a:ea typeface="宋体" panose="02010600030101010101" pitchFamily="2" charset="-122"/>
                <a:cs typeface="Times New Roman" panose="02020603050405020304" pitchFamily="18" charset="0"/>
              </a:rPr>
            </a:br>
            <a:endParaRPr lang="en-US" altLang="zh-CN" sz="2000" b="1">
              <a:solidFill>
                <a:srgbClr val="0070C0"/>
              </a:solidFill>
              <a:ea typeface="宋体" panose="02010600030101010101" pitchFamily="2" charset="-122"/>
              <a:cs typeface="Times New Roman" panose="02020603050405020304" pitchFamily="18" charset="0"/>
            </a:endParaRPr>
          </a:p>
          <a:p>
            <a:pPr marL="342900" indent="-342900">
              <a:buAutoNum type="arabicParenR"/>
            </a:pPr>
            <a:r>
              <a:rPr lang="zh-CN" altLang="en-US">
                <a:latin typeface="Arial" pitchFamily="34" charset="0"/>
                <a:cs typeface="Arial" pitchFamily="34" charset="0"/>
              </a:rPr>
              <a:t>对象适配器和类适配器其实算是同一种思想，只不过实现方式不同。 </a:t>
            </a:r>
            <a:br>
              <a:rPr lang="zh-CN" altLang="en-US">
                <a:latin typeface="Arial" pitchFamily="34" charset="0"/>
                <a:cs typeface="Arial" pitchFamily="34" charset="0"/>
              </a:rPr>
            </a:br>
            <a:r>
              <a:rPr lang="zh-CN" altLang="en-US">
                <a:latin typeface="Arial" pitchFamily="34" charset="0"/>
                <a:cs typeface="Arial" pitchFamily="34" charset="0"/>
              </a:rPr>
              <a:t>根据合成复用原则，使用组合替代继承， 所以它解决了类适配器必须继承</a:t>
            </a:r>
            <a:r>
              <a:rPr lang="en-US" altLang="zh-CN">
                <a:latin typeface="Arial" pitchFamily="34" charset="0"/>
                <a:cs typeface="Arial" pitchFamily="34" charset="0"/>
              </a:rPr>
              <a:t>src</a:t>
            </a:r>
            <a:r>
              <a:rPr lang="zh-CN" altLang="en-US">
                <a:latin typeface="Arial" pitchFamily="34" charset="0"/>
                <a:cs typeface="Arial" pitchFamily="34" charset="0"/>
              </a:rPr>
              <a:t>的局限性问题，也不再要求</a:t>
            </a:r>
            <a:r>
              <a:rPr lang="en-US" altLang="zh-CN">
                <a:latin typeface="Arial" pitchFamily="34" charset="0"/>
                <a:cs typeface="Arial" pitchFamily="34" charset="0"/>
              </a:rPr>
              <a:t>dst</a:t>
            </a:r>
            <a:r>
              <a:rPr lang="zh-CN" altLang="en-US">
                <a:latin typeface="Arial" pitchFamily="34" charset="0"/>
                <a:cs typeface="Arial" pitchFamily="34" charset="0"/>
              </a:rPr>
              <a:t>必须是接口。</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使用成本更低，更灵活。</a:t>
            </a:r>
            <a:endParaRPr lang="en-US" altLang="zh-CN">
              <a:latin typeface="Arial" pitchFamily="34" charset="0"/>
              <a:cs typeface="Arial" pitchFamily="34" charset="0"/>
            </a:endParaRPr>
          </a:p>
        </p:txBody>
      </p:sp>
    </p:spTree>
    <p:extLst>
      <p:ext uri="{BB962C8B-B14F-4D97-AF65-F5344CB8AC3E}">
        <p14:creationId xmlns:p14="http://schemas.microsoft.com/office/powerpoint/2010/main" val="182810042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接口适配器模式</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527946" cy="2646878"/>
          </a:xfrm>
          <a:prstGeom prst="rect">
            <a:avLst/>
          </a:prstGeom>
        </p:spPr>
        <p:txBody>
          <a:bodyPr wrap="square">
            <a:spAutoFit/>
          </a:bodyPr>
          <a:lstStyle/>
          <a:p>
            <a:pPr>
              <a:defRPr/>
            </a:pPr>
            <a:r>
              <a:rPr lang="zh-CN" altLang="en-US" sz="2000" b="1">
                <a:solidFill>
                  <a:srgbClr val="0070C0"/>
                </a:solidFill>
                <a:ea typeface="宋体" panose="02010600030101010101" pitchFamily="2" charset="-122"/>
                <a:cs typeface="Times New Roman" panose="02020603050405020304" pitchFamily="18" charset="0"/>
              </a:rPr>
              <a:t>接口适配器模式介绍</a:t>
            </a:r>
            <a:endParaRPr lang="en-US" altLang="zh-CN" sz="2000" b="1">
              <a:solidFill>
                <a:srgbClr val="0070C0"/>
              </a:solidFill>
              <a:ea typeface="宋体" panose="02010600030101010101" pitchFamily="2" charset="-122"/>
              <a:cs typeface="Times New Roman" panose="02020603050405020304" pitchFamily="18" charset="0"/>
            </a:endParaRPr>
          </a:p>
          <a:p>
            <a:pPr>
              <a:defRPr/>
            </a:pPr>
            <a:endParaRPr lang="en-US" altLang="zh-CN" sz="2000" b="1">
              <a:solidFill>
                <a:srgbClr val="0070C0"/>
              </a:solidFill>
              <a:ea typeface="宋体" panose="02010600030101010101" pitchFamily="2" charset="-122"/>
              <a:cs typeface="Times New Roman" panose="02020603050405020304" pitchFamily="18" charset="0"/>
            </a:endParaRPr>
          </a:p>
          <a:p>
            <a:pPr marL="342900" indent="-342900">
              <a:buAutoNum type="arabicParenR"/>
            </a:pPr>
            <a:r>
              <a:rPr lang="zh-CN" altLang="en-US">
                <a:latin typeface="Arial" pitchFamily="34" charset="0"/>
                <a:cs typeface="Arial" pitchFamily="34" charset="0"/>
              </a:rPr>
              <a:t>一些书籍</a:t>
            </a:r>
            <a:r>
              <a:rPr lang="zh-CN" altLang="en-US"/>
              <a:t>称为：适配器模式</a:t>
            </a:r>
            <a:r>
              <a:rPr lang="en-US" altLang="zh-CN"/>
              <a:t>(Default Adapter Pattern)</a:t>
            </a:r>
            <a:r>
              <a:rPr lang="zh-CN" altLang="en-US"/>
              <a:t>或缺省适配器模式。 </a:t>
            </a:r>
            <a:endParaRPr lang="en-US" altLang="zh-CN"/>
          </a:p>
          <a:p>
            <a:pPr marL="342900" indent="-342900">
              <a:buAutoNum type="arabicParenR"/>
            </a:pPr>
            <a:r>
              <a:rPr lang="zh-CN" altLang="en-US"/>
              <a:t>当不需要全部实现接口提供的方法时，可先设计一个抽象类实现接口，并为该接口中每个方法提供一个默认实现（空方法），那么该抽象类的子类可有选择地覆盖父类的某些方法来实现需求</a:t>
            </a:r>
            <a:endParaRPr lang="en-US" altLang="zh-CN"/>
          </a:p>
          <a:p>
            <a:pPr marL="342900" indent="-342900">
              <a:buAutoNum type="arabicParenR"/>
            </a:pPr>
            <a:endParaRPr lang="en-US" altLang="zh-CN"/>
          </a:p>
          <a:p>
            <a:pPr marL="342900" indent="-342900">
              <a:buAutoNum type="arabicParenR"/>
            </a:pPr>
            <a:r>
              <a:rPr lang="zh-CN" altLang="en-US"/>
              <a:t>适用于一个接口不想使用其所有的方法的情况。</a:t>
            </a:r>
          </a:p>
          <a:p>
            <a:pPr marL="342900" indent="-342900">
              <a:buAutoNum type="arabicParenR"/>
              <a:defRPr/>
            </a:pPr>
            <a:endParaRPr lang="en-US" altLang="zh-CN">
              <a:latin typeface="Arial" pitchFamily="34" charset="0"/>
              <a:cs typeface="Arial" pitchFamily="34" charset="0"/>
            </a:endParaRPr>
          </a:p>
        </p:txBody>
      </p:sp>
    </p:spTree>
    <p:extLst>
      <p:ext uri="{BB962C8B-B14F-4D97-AF65-F5344CB8AC3E}">
        <p14:creationId xmlns:p14="http://schemas.microsoft.com/office/powerpoint/2010/main" val="48366810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接口适配器模式</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527946" cy="4278094"/>
          </a:xfrm>
          <a:prstGeom prst="rect">
            <a:avLst/>
          </a:prstGeom>
        </p:spPr>
        <p:txBody>
          <a:bodyPr wrap="square">
            <a:spAutoFit/>
          </a:bodyPr>
          <a:lstStyle/>
          <a:p>
            <a:pPr>
              <a:defRPr/>
            </a:pPr>
            <a:endParaRPr lang="en-US" altLang="zh-CN" b="1">
              <a:solidFill>
                <a:srgbClr val="0070C0"/>
              </a:solidFill>
              <a:ea typeface="宋体" panose="02010600030101010101" pitchFamily="2" charset="-122"/>
              <a:cs typeface="Times New Roman" panose="02020603050405020304" pitchFamily="18" charset="0"/>
            </a:endParaRPr>
          </a:p>
          <a:p>
            <a:r>
              <a:rPr lang="zh-CN" altLang="en-US" sz="2000" b="1">
                <a:solidFill>
                  <a:srgbClr val="0070C0"/>
                </a:solidFill>
                <a:latin typeface="+mn-ea"/>
              </a:rPr>
              <a:t>接口适配器模式应用实例</a:t>
            </a:r>
            <a:endParaRPr lang="en-US" altLang="zh-CN" sz="2000" b="1">
              <a:solidFill>
                <a:srgbClr val="0070C0"/>
              </a:solidFill>
              <a:latin typeface="+mn-ea"/>
            </a:endParaRPr>
          </a:p>
          <a:p>
            <a:endParaRPr lang="en-US" altLang="zh-CN">
              <a:latin typeface="+mn-ea"/>
            </a:endParaRPr>
          </a:p>
          <a:p>
            <a:pPr marL="342900" indent="-342900">
              <a:buAutoNum type="arabicParenR"/>
            </a:pPr>
            <a:r>
              <a:rPr lang="en-US" altLang="zh-CN"/>
              <a:t>Android</a:t>
            </a:r>
            <a:r>
              <a:rPr lang="zh-CN" altLang="en-US"/>
              <a:t>中的属性动画</a:t>
            </a:r>
            <a:r>
              <a:rPr lang="en-US" altLang="zh-CN"/>
              <a:t>ValueAnimator</a:t>
            </a:r>
            <a:r>
              <a:rPr lang="zh-CN" altLang="en-US"/>
              <a:t>类可以</a:t>
            </a:r>
            <a:br>
              <a:rPr lang="en-US" altLang="zh-CN"/>
            </a:br>
            <a:r>
              <a:rPr lang="zh-CN" altLang="en-US"/>
              <a:t>通过</a:t>
            </a:r>
            <a:r>
              <a:rPr lang="en-US" altLang="zh-CN"/>
              <a:t>addListener(AnimatorListener listener)</a:t>
            </a:r>
            <a:r>
              <a:rPr lang="zh-CN" altLang="en-US"/>
              <a:t>方</a:t>
            </a:r>
            <a:br>
              <a:rPr lang="en-US" altLang="zh-CN"/>
            </a:br>
            <a:r>
              <a:rPr lang="zh-CN" altLang="en-US"/>
              <a:t>法添加监听器， 那么常规写法如右：</a:t>
            </a:r>
            <a:endParaRPr lang="en-US" altLang="zh-CN"/>
          </a:p>
          <a:p>
            <a:pPr marL="342900" indent="-342900">
              <a:buAutoNum type="arabicParenR"/>
            </a:pPr>
            <a:r>
              <a:rPr lang="zh-CN" altLang="en-US"/>
              <a:t>有时候我们不想实现</a:t>
            </a:r>
            <a:br>
              <a:rPr lang="en-US" altLang="zh-CN"/>
            </a:br>
            <a:r>
              <a:rPr lang="en-US" altLang="zh-CN"/>
              <a:t>Animator.AnimatorListener</a:t>
            </a:r>
            <a:r>
              <a:rPr lang="zh-CN" altLang="en-US"/>
              <a:t>接口的全部方法，</a:t>
            </a:r>
            <a:br>
              <a:rPr lang="en-US" altLang="zh-CN"/>
            </a:br>
            <a:r>
              <a:rPr lang="zh-CN" altLang="en-US"/>
              <a:t>我们只想监听</a:t>
            </a:r>
            <a:r>
              <a:rPr lang="en-US" altLang="zh-CN"/>
              <a:t>onAnimationStart</a:t>
            </a:r>
            <a:r>
              <a:rPr lang="zh-CN" altLang="en-US"/>
              <a:t>，我们会如</a:t>
            </a:r>
            <a:br>
              <a:rPr lang="en-US" altLang="zh-CN"/>
            </a:br>
            <a:r>
              <a:rPr lang="zh-CN" altLang="en-US"/>
              <a:t>下写</a:t>
            </a:r>
            <a:endParaRPr lang="en-US" altLang="zh-CN"/>
          </a:p>
          <a:p>
            <a:endParaRPr lang="en-US" altLang="zh-CN"/>
          </a:p>
          <a:p>
            <a:endParaRPr lang="en-US" altLang="zh-CN"/>
          </a:p>
          <a:p>
            <a:endParaRPr lang="en-US" altLang="zh-CN"/>
          </a:p>
          <a:p>
            <a:endParaRPr lang="en-US" altLang="zh-CN"/>
          </a:p>
          <a:p>
            <a:endParaRPr lang="en-US" altLang="zh-CN"/>
          </a:p>
        </p:txBody>
      </p:sp>
      <p:sp>
        <p:nvSpPr>
          <p:cNvPr id="2" name="TextBox 1"/>
          <p:cNvSpPr txBox="1"/>
          <p:nvPr/>
        </p:nvSpPr>
        <p:spPr>
          <a:xfrm>
            <a:off x="5526433" y="936079"/>
            <a:ext cx="4716612" cy="4339650"/>
          </a:xfrm>
          <a:prstGeom prst="rect">
            <a:avLst/>
          </a:prstGeom>
          <a:solidFill>
            <a:schemeClr val="bg1">
              <a:lumMod val="95000"/>
            </a:schemeClr>
          </a:solidFill>
        </p:spPr>
        <p:txBody>
          <a:bodyPr wrap="none" rtlCol="0">
            <a:spAutoFit/>
          </a:bodyPr>
          <a:lstStyle/>
          <a:p>
            <a:r>
              <a:rPr lang="en-US" altLang="zh-CN" sz="1200">
                <a:latin typeface="Arial" pitchFamily="34" charset="0"/>
                <a:cs typeface="Arial" pitchFamily="34" charset="0"/>
              </a:rPr>
              <a:t>ValueAnimator valueAnimator = ValueAnimator.ofInt(0,100);</a:t>
            </a:r>
          </a:p>
          <a:p>
            <a:r>
              <a:rPr lang="en-US" altLang="zh-CN" sz="1200">
                <a:latin typeface="Arial" pitchFamily="34" charset="0"/>
                <a:cs typeface="Arial" pitchFamily="34" charset="0"/>
              </a:rPr>
              <a:t>        valueAnimator.addListener(new Animator.AnimatorListener() {</a:t>
            </a:r>
          </a:p>
          <a:p>
            <a:r>
              <a:rPr lang="en-US" altLang="zh-CN" sz="1200">
                <a:latin typeface="Arial" pitchFamily="34" charset="0"/>
                <a:cs typeface="Arial" pitchFamily="34" charset="0"/>
              </a:rPr>
              <a:t>            @Override</a:t>
            </a:r>
          </a:p>
          <a:p>
            <a:r>
              <a:rPr lang="en-US" altLang="zh-CN" sz="1200">
                <a:latin typeface="Arial" pitchFamily="34" charset="0"/>
                <a:cs typeface="Arial" pitchFamily="34" charset="0"/>
              </a:rPr>
              <a:t>            </a:t>
            </a:r>
            <a:r>
              <a:rPr lang="en-US" altLang="zh-CN" sz="1200">
                <a:solidFill>
                  <a:srgbClr val="DA0000"/>
                </a:solidFill>
                <a:latin typeface="Arial" pitchFamily="34" charset="0"/>
                <a:cs typeface="Arial" pitchFamily="34" charset="0"/>
              </a:rPr>
              <a:t>public void onAnimationStart(Animator animation) {</a:t>
            </a:r>
          </a:p>
          <a:p>
            <a:endParaRPr lang="en-US" altLang="zh-CN" sz="1200">
              <a:solidFill>
                <a:srgbClr val="DA0000"/>
              </a:solidFill>
              <a:latin typeface="Arial" pitchFamily="34" charset="0"/>
              <a:cs typeface="Arial" pitchFamily="34" charset="0"/>
            </a:endParaRPr>
          </a:p>
          <a:p>
            <a:r>
              <a:rPr lang="en-US" altLang="zh-CN" sz="1200">
                <a:solidFill>
                  <a:srgbClr val="DA0000"/>
                </a:solidFill>
                <a:latin typeface="Arial" pitchFamily="34" charset="0"/>
                <a:cs typeface="Arial" pitchFamily="34" charset="0"/>
              </a:rPr>
              <a:t>            }</a:t>
            </a:r>
          </a:p>
          <a:p>
            <a:endParaRPr lang="en-US" altLang="zh-CN" sz="1200">
              <a:latin typeface="Arial" pitchFamily="34" charset="0"/>
              <a:cs typeface="Arial" pitchFamily="34" charset="0"/>
            </a:endParaRPr>
          </a:p>
          <a:p>
            <a:r>
              <a:rPr lang="en-US" altLang="zh-CN" sz="1200">
                <a:latin typeface="Arial" pitchFamily="34" charset="0"/>
                <a:cs typeface="Arial" pitchFamily="34" charset="0"/>
              </a:rPr>
              <a:t>            @Override</a:t>
            </a:r>
          </a:p>
          <a:p>
            <a:r>
              <a:rPr lang="en-US" altLang="zh-CN" sz="1200">
                <a:latin typeface="Arial" pitchFamily="34" charset="0"/>
                <a:cs typeface="Arial" pitchFamily="34" charset="0"/>
              </a:rPr>
              <a:t>            public void onAnimationEnd(Animator animation) {</a:t>
            </a:r>
          </a:p>
          <a:p>
            <a:endParaRPr lang="en-US" altLang="zh-CN" sz="1200">
              <a:latin typeface="Arial" pitchFamily="34" charset="0"/>
              <a:cs typeface="Arial" pitchFamily="34" charset="0"/>
            </a:endParaRPr>
          </a:p>
          <a:p>
            <a:r>
              <a:rPr lang="en-US" altLang="zh-CN" sz="1200">
                <a:latin typeface="Arial" pitchFamily="34" charset="0"/>
                <a:cs typeface="Arial" pitchFamily="34" charset="0"/>
              </a:rPr>
              <a:t>            }</a:t>
            </a:r>
          </a:p>
          <a:p>
            <a:endParaRPr lang="en-US" altLang="zh-CN" sz="1200">
              <a:latin typeface="Arial" pitchFamily="34" charset="0"/>
              <a:cs typeface="Arial" pitchFamily="34" charset="0"/>
            </a:endParaRPr>
          </a:p>
          <a:p>
            <a:r>
              <a:rPr lang="en-US" altLang="zh-CN" sz="1200">
                <a:latin typeface="Arial" pitchFamily="34" charset="0"/>
                <a:cs typeface="Arial" pitchFamily="34" charset="0"/>
              </a:rPr>
              <a:t>            @Override</a:t>
            </a:r>
          </a:p>
          <a:p>
            <a:r>
              <a:rPr lang="en-US" altLang="zh-CN" sz="1200">
                <a:latin typeface="Arial" pitchFamily="34" charset="0"/>
                <a:cs typeface="Arial" pitchFamily="34" charset="0"/>
              </a:rPr>
              <a:t>            public void onAnimationCancel(Animator animation) {</a:t>
            </a:r>
          </a:p>
          <a:p>
            <a:endParaRPr lang="en-US" altLang="zh-CN" sz="1200">
              <a:latin typeface="Arial" pitchFamily="34" charset="0"/>
              <a:cs typeface="Arial" pitchFamily="34" charset="0"/>
            </a:endParaRPr>
          </a:p>
          <a:p>
            <a:r>
              <a:rPr lang="en-US" altLang="zh-CN" sz="1200">
                <a:latin typeface="Arial" pitchFamily="34" charset="0"/>
                <a:cs typeface="Arial" pitchFamily="34" charset="0"/>
              </a:rPr>
              <a:t>            }</a:t>
            </a:r>
          </a:p>
          <a:p>
            <a:endParaRPr lang="en-US" altLang="zh-CN" sz="1200">
              <a:latin typeface="Arial" pitchFamily="34" charset="0"/>
              <a:cs typeface="Arial" pitchFamily="34" charset="0"/>
            </a:endParaRPr>
          </a:p>
          <a:p>
            <a:r>
              <a:rPr lang="en-US" altLang="zh-CN" sz="1200">
                <a:latin typeface="Arial" pitchFamily="34" charset="0"/>
                <a:cs typeface="Arial" pitchFamily="34" charset="0"/>
              </a:rPr>
              <a:t>            @Override</a:t>
            </a:r>
          </a:p>
          <a:p>
            <a:r>
              <a:rPr lang="en-US" altLang="zh-CN" sz="1200">
                <a:latin typeface="Arial" pitchFamily="34" charset="0"/>
                <a:cs typeface="Arial" pitchFamily="34" charset="0"/>
              </a:rPr>
              <a:t>            public void onAnimationRepeat(Animator animation) {</a:t>
            </a:r>
          </a:p>
          <a:p>
            <a:endParaRPr lang="en-US" altLang="zh-CN" sz="1200">
              <a:latin typeface="Arial" pitchFamily="34" charset="0"/>
              <a:cs typeface="Arial" pitchFamily="34" charset="0"/>
            </a:endParaRPr>
          </a:p>
          <a:p>
            <a:r>
              <a:rPr lang="en-US" altLang="zh-CN" sz="1200">
                <a:latin typeface="Arial" pitchFamily="34" charset="0"/>
                <a:cs typeface="Arial" pitchFamily="34" charset="0"/>
              </a:rPr>
              <a:t>            }</a:t>
            </a:r>
          </a:p>
          <a:p>
            <a:r>
              <a:rPr lang="en-US" altLang="zh-CN" sz="1200">
                <a:latin typeface="Arial" pitchFamily="34" charset="0"/>
                <a:cs typeface="Arial" pitchFamily="34" charset="0"/>
              </a:rPr>
              <a:t>        });</a:t>
            </a:r>
          </a:p>
          <a:p>
            <a:r>
              <a:rPr lang="en-US" altLang="zh-CN" sz="1200">
                <a:latin typeface="Arial" pitchFamily="34" charset="0"/>
                <a:cs typeface="Arial" pitchFamily="34" charset="0"/>
              </a:rPr>
              <a:t>        valueAnimator.start();</a:t>
            </a:r>
            <a:endParaRPr lang="zh-CN" altLang="en-US" sz="1200">
              <a:latin typeface="Arial" pitchFamily="34" charset="0"/>
              <a:cs typeface="Arial" pitchFamily="34" charset="0"/>
            </a:endParaRPr>
          </a:p>
        </p:txBody>
      </p:sp>
      <p:sp>
        <p:nvSpPr>
          <p:cNvPr id="5" name="TextBox 4"/>
          <p:cNvSpPr txBox="1"/>
          <p:nvPr/>
        </p:nvSpPr>
        <p:spPr>
          <a:xfrm>
            <a:off x="453619" y="4104431"/>
            <a:ext cx="4604850" cy="1569660"/>
          </a:xfrm>
          <a:prstGeom prst="rect">
            <a:avLst/>
          </a:prstGeom>
          <a:solidFill>
            <a:schemeClr val="accent1">
              <a:lumMod val="20000"/>
              <a:lumOff val="80000"/>
            </a:schemeClr>
          </a:solidFill>
        </p:spPr>
        <p:txBody>
          <a:bodyPr wrap="none" rtlCol="0">
            <a:spAutoFit/>
          </a:bodyPr>
          <a:lstStyle/>
          <a:p>
            <a:r>
              <a:rPr lang="en-US" altLang="zh-CN" sz="1200">
                <a:latin typeface="Arial" pitchFamily="34" charset="0"/>
                <a:cs typeface="Arial" pitchFamily="34" charset="0"/>
              </a:rPr>
              <a:t>ValueAnimator valueAnimator = ValueAnimator.ofInt(0,100);</a:t>
            </a:r>
          </a:p>
          <a:p>
            <a:r>
              <a:rPr lang="en-US" altLang="zh-CN" sz="1200">
                <a:latin typeface="Arial" pitchFamily="34" charset="0"/>
                <a:cs typeface="Arial" pitchFamily="34" charset="0"/>
              </a:rPr>
              <a:t>        valueAnimator.addListener(new AnimatorListenerAdapter() {</a:t>
            </a:r>
          </a:p>
          <a:p>
            <a:r>
              <a:rPr lang="en-US" altLang="zh-CN" sz="1200">
                <a:latin typeface="Arial" pitchFamily="34" charset="0"/>
                <a:cs typeface="Arial" pitchFamily="34" charset="0"/>
              </a:rPr>
              <a:t>            @Override</a:t>
            </a:r>
          </a:p>
          <a:p>
            <a:r>
              <a:rPr lang="en-US" altLang="zh-CN" sz="1200">
                <a:latin typeface="Arial" pitchFamily="34" charset="0"/>
                <a:cs typeface="Arial" pitchFamily="34" charset="0"/>
              </a:rPr>
              <a:t>            public void onAnimationStart(Animator animation) {</a:t>
            </a:r>
          </a:p>
          <a:p>
            <a:r>
              <a:rPr lang="en-US" altLang="zh-CN" sz="1200">
                <a:latin typeface="Arial" pitchFamily="34" charset="0"/>
                <a:cs typeface="Arial" pitchFamily="34" charset="0"/>
              </a:rPr>
              <a:t>                //xxxx</a:t>
            </a:r>
            <a:r>
              <a:rPr lang="zh-CN" altLang="en-US" sz="1200">
                <a:latin typeface="Arial" pitchFamily="34" charset="0"/>
                <a:cs typeface="Arial" pitchFamily="34" charset="0"/>
              </a:rPr>
              <a:t>具体实现</a:t>
            </a:r>
          </a:p>
          <a:p>
            <a:r>
              <a:rPr lang="zh-CN" altLang="en-US" sz="1200">
                <a:latin typeface="Arial" pitchFamily="34" charset="0"/>
                <a:cs typeface="Arial" pitchFamily="34" charset="0"/>
              </a:rPr>
              <a:t>            </a:t>
            </a:r>
            <a:r>
              <a:rPr lang="en-US" altLang="zh-CN" sz="1200">
                <a:latin typeface="Arial" pitchFamily="34" charset="0"/>
                <a:cs typeface="Arial" pitchFamily="34" charset="0"/>
              </a:rPr>
              <a:t>}</a:t>
            </a:r>
          </a:p>
          <a:p>
            <a:r>
              <a:rPr lang="en-US" altLang="zh-CN" sz="1200">
                <a:latin typeface="Arial" pitchFamily="34" charset="0"/>
                <a:cs typeface="Arial" pitchFamily="34" charset="0"/>
              </a:rPr>
              <a:t>        });</a:t>
            </a:r>
          </a:p>
          <a:p>
            <a:r>
              <a:rPr lang="en-US" altLang="zh-CN" sz="1200">
                <a:latin typeface="Arial" pitchFamily="34" charset="0"/>
                <a:cs typeface="Arial" pitchFamily="34" charset="0"/>
              </a:rPr>
              <a:t>        valueAnimator.start();</a:t>
            </a:r>
            <a:endParaRPr lang="zh-CN" altLang="en-US" sz="1200">
              <a:latin typeface="Arial" pitchFamily="34" charset="0"/>
              <a:cs typeface="Arial" pitchFamily="34" charset="0"/>
            </a:endParaRPr>
          </a:p>
        </p:txBody>
      </p:sp>
    </p:spTree>
    <p:extLst>
      <p:ext uri="{BB962C8B-B14F-4D97-AF65-F5344CB8AC3E}">
        <p14:creationId xmlns:p14="http://schemas.microsoft.com/office/powerpoint/2010/main" val="27191270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接口适配器模式</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527946" cy="4278094"/>
          </a:xfrm>
          <a:prstGeom prst="rect">
            <a:avLst/>
          </a:prstGeom>
        </p:spPr>
        <p:txBody>
          <a:bodyPr wrap="square">
            <a:spAutoFit/>
          </a:bodyPr>
          <a:lstStyle/>
          <a:p>
            <a:pPr>
              <a:defRPr/>
            </a:pPr>
            <a:endParaRPr lang="en-US" altLang="zh-CN" b="1">
              <a:solidFill>
                <a:srgbClr val="0070C0"/>
              </a:solidFill>
              <a:ea typeface="宋体" panose="02010600030101010101" pitchFamily="2" charset="-122"/>
              <a:cs typeface="Times New Roman" panose="02020603050405020304" pitchFamily="18" charset="0"/>
            </a:endParaRPr>
          </a:p>
          <a:p>
            <a:r>
              <a:rPr lang="zh-CN" altLang="en-US" sz="2000" b="1">
                <a:solidFill>
                  <a:srgbClr val="0070C0"/>
                </a:solidFill>
                <a:latin typeface="+mn-ea"/>
              </a:rPr>
              <a:t>接口适配器模式应用实例</a:t>
            </a:r>
            <a:endParaRPr lang="en-US" altLang="zh-CN" sz="2000" b="1">
              <a:solidFill>
                <a:srgbClr val="0070C0"/>
              </a:solidFill>
              <a:latin typeface="+mn-ea"/>
            </a:endParaRPr>
          </a:p>
          <a:p>
            <a:endParaRPr lang="en-US" altLang="zh-CN">
              <a:latin typeface="+mn-ea"/>
            </a:endParaRPr>
          </a:p>
          <a:p>
            <a:pPr marL="342900" indent="-342900">
              <a:buAutoNum type="arabicParenR" startAt="3"/>
            </a:pPr>
            <a:r>
              <a:rPr lang="en-US" altLang="zh-CN"/>
              <a:t>AnimatorListenerAdapter</a:t>
            </a:r>
            <a:r>
              <a:rPr lang="zh-CN" altLang="en-US"/>
              <a:t>类，就是一个</a:t>
            </a:r>
            <a:br>
              <a:rPr lang="en-US" altLang="zh-CN"/>
            </a:br>
            <a:r>
              <a:rPr lang="zh-CN" altLang="en-US"/>
              <a:t>接口适配器，代码如右图</a:t>
            </a:r>
            <a:r>
              <a:rPr lang="en-US" altLang="zh-CN"/>
              <a:t>:</a:t>
            </a:r>
            <a:r>
              <a:rPr lang="zh-CN" altLang="en-US"/>
              <a:t>它空实现了</a:t>
            </a:r>
            <a:br>
              <a:rPr lang="en-US" altLang="zh-CN"/>
            </a:br>
            <a:r>
              <a:rPr lang="en-US" altLang="zh-CN"/>
              <a:t>Animator.AnimatorListener</a:t>
            </a:r>
            <a:r>
              <a:rPr lang="zh-CN" altLang="en-US"/>
              <a:t>类</a:t>
            </a:r>
            <a:r>
              <a:rPr lang="en-US" altLang="zh-CN"/>
              <a:t>(src)</a:t>
            </a:r>
            <a:r>
              <a:rPr lang="zh-CN" altLang="en-US"/>
              <a:t>的所</a:t>
            </a:r>
            <a:br>
              <a:rPr lang="en-US" altLang="zh-CN"/>
            </a:br>
            <a:r>
              <a:rPr lang="zh-CN" altLang="en-US"/>
              <a:t>有方法</a:t>
            </a:r>
            <a:r>
              <a:rPr lang="en-US" altLang="zh-CN"/>
              <a:t>.</a:t>
            </a:r>
          </a:p>
          <a:p>
            <a:pPr marL="342900" indent="-342900">
              <a:buAutoNum type="arabicParenR" startAt="3"/>
            </a:pPr>
            <a:r>
              <a:rPr lang="en-US" altLang="zh-CN"/>
              <a:t>AnimatorListener</a:t>
            </a:r>
            <a:r>
              <a:rPr lang="zh-CN" altLang="en-US"/>
              <a:t>是一个接口</a:t>
            </a:r>
            <a:r>
              <a:rPr lang="en-US" altLang="zh-CN"/>
              <a:t>. </a:t>
            </a:r>
          </a:p>
          <a:p>
            <a:pPr marL="342900" indent="-342900">
              <a:buAutoNum type="arabicParenR" startAt="3"/>
            </a:pPr>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sp>
        <p:nvSpPr>
          <p:cNvPr id="3" name="TextBox 2"/>
          <p:cNvSpPr txBox="1"/>
          <p:nvPr/>
        </p:nvSpPr>
        <p:spPr>
          <a:xfrm>
            <a:off x="4958271" y="432023"/>
            <a:ext cx="6167329" cy="4893647"/>
          </a:xfrm>
          <a:prstGeom prst="rect">
            <a:avLst/>
          </a:prstGeom>
          <a:solidFill>
            <a:schemeClr val="bg1">
              <a:lumMod val="95000"/>
            </a:schemeClr>
          </a:solidFill>
        </p:spPr>
        <p:txBody>
          <a:bodyPr wrap="none" rtlCol="0">
            <a:spAutoFit/>
          </a:bodyPr>
          <a:lstStyle/>
          <a:p>
            <a:r>
              <a:rPr lang="en-US" altLang="zh-CN" sz="1200">
                <a:latin typeface="Arial" pitchFamily="34" charset="0"/>
                <a:cs typeface="Arial" pitchFamily="34" charset="0"/>
              </a:rPr>
              <a:t>public abstract class </a:t>
            </a:r>
            <a:r>
              <a:rPr lang="en-US" altLang="zh-CN" sz="1200" b="1">
                <a:solidFill>
                  <a:srgbClr val="FF0000"/>
                </a:solidFill>
                <a:latin typeface="Arial" pitchFamily="34" charset="0"/>
                <a:cs typeface="Arial" pitchFamily="34" charset="0"/>
              </a:rPr>
              <a:t>AnimatorListenerAdapter</a:t>
            </a:r>
            <a:r>
              <a:rPr lang="en-US" altLang="zh-CN" sz="1200">
                <a:solidFill>
                  <a:srgbClr val="FF0000"/>
                </a:solidFill>
                <a:latin typeface="Arial" pitchFamily="34" charset="0"/>
                <a:cs typeface="Arial" pitchFamily="34" charset="0"/>
              </a:rPr>
              <a:t> </a:t>
            </a:r>
            <a:r>
              <a:rPr lang="en-US" altLang="zh-CN" sz="1200">
                <a:latin typeface="Arial" pitchFamily="34" charset="0"/>
                <a:cs typeface="Arial" pitchFamily="34" charset="0"/>
              </a:rPr>
              <a:t>implements </a:t>
            </a:r>
            <a:r>
              <a:rPr lang="en-US" altLang="zh-CN" sz="1200">
                <a:solidFill>
                  <a:srgbClr val="DA0000"/>
                </a:solidFill>
                <a:latin typeface="Arial" pitchFamily="34" charset="0"/>
                <a:cs typeface="Arial" pitchFamily="34" charset="0"/>
              </a:rPr>
              <a:t>Animator.AnimatorListener</a:t>
            </a:r>
            <a:r>
              <a:rPr lang="en-US" altLang="zh-CN" sz="1200">
                <a:latin typeface="Arial" pitchFamily="34" charset="0"/>
                <a:cs typeface="Arial" pitchFamily="34" charset="0"/>
              </a:rPr>
              <a:t>,</a:t>
            </a:r>
          </a:p>
          <a:p>
            <a:r>
              <a:rPr lang="en-US" altLang="zh-CN" sz="1200">
                <a:latin typeface="Arial" pitchFamily="34" charset="0"/>
                <a:cs typeface="Arial" pitchFamily="34" charset="0"/>
              </a:rPr>
              <a:t>        Animator.AnimatorPauseListener {</a:t>
            </a:r>
          </a:p>
          <a:p>
            <a:r>
              <a:rPr lang="en-US" altLang="zh-CN" sz="1200">
                <a:latin typeface="Arial" pitchFamily="34" charset="0"/>
                <a:cs typeface="Arial" pitchFamily="34" charset="0"/>
              </a:rPr>
              <a:t>    @Override //</a:t>
            </a:r>
            <a:r>
              <a:rPr lang="zh-CN" altLang="en-US" sz="1200">
                <a:latin typeface="Arial" pitchFamily="34" charset="0"/>
                <a:cs typeface="Arial" pitchFamily="34" charset="0"/>
              </a:rPr>
              <a:t>默认实现</a:t>
            </a:r>
            <a:endParaRPr lang="en-US" altLang="zh-CN" sz="1200">
              <a:latin typeface="Arial" pitchFamily="34" charset="0"/>
              <a:cs typeface="Arial" pitchFamily="34" charset="0"/>
            </a:endParaRPr>
          </a:p>
          <a:p>
            <a:r>
              <a:rPr lang="en-US" altLang="zh-CN" sz="1200">
                <a:latin typeface="Arial" pitchFamily="34" charset="0"/>
                <a:cs typeface="Arial" pitchFamily="34" charset="0"/>
              </a:rPr>
              <a:t>    public void onAnimationCancel(Animator animation) {</a:t>
            </a:r>
          </a:p>
          <a:p>
            <a:r>
              <a:rPr lang="en-US" altLang="zh-CN" sz="1200">
                <a:latin typeface="Arial" pitchFamily="34" charset="0"/>
                <a:cs typeface="Arial" pitchFamily="34" charset="0"/>
              </a:rPr>
              <a:t>    }</a:t>
            </a:r>
          </a:p>
          <a:p>
            <a:endParaRPr lang="en-US" altLang="zh-CN" sz="1200">
              <a:latin typeface="Arial" pitchFamily="34" charset="0"/>
              <a:cs typeface="Arial" pitchFamily="34" charset="0"/>
            </a:endParaRPr>
          </a:p>
          <a:p>
            <a:r>
              <a:rPr lang="en-US" altLang="zh-CN" sz="1200">
                <a:latin typeface="Arial" pitchFamily="34" charset="0"/>
                <a:cs typeface="Arial" pitchFamily="34" charset="0"/>
              </a:rPr>
              <a:t>    @Override</a:t>
            </a:r>
          </a:p>
          <a:p>
            <a:r>
              <a:rPr lang="en-US" altLang="zh-CN" sz="1200">
                <a:latin typeface="Arial" pitchFamily="34" charset="0"/>
                <a:cs typeface="Arial" pitchFamily="34" charset="0"/>
              </a:rPr>
              <a:t>    public void onAnimationEnd(Animator animation) {</a:t>
            </a:r>
          </a:p>
          <a:p>
            <a:r>
              <a:rPr lang="en-US" altLang="zh-CN" sz="1200">
                <a:latin typeface="Arial" pitchFamily="34" charset="0"/>
                <a:cs typeface="Arial" pitchFamily="34" charset="0"/>
              </a:rPr>
              <a:t>    }</a:t>
            </a:r>
          </a:p>
          <a:p>
            <a:endParaRPr lang="en-US" altLang="zh-CN" sz="1200">
              <a:latin typeface="Arial" pitchFamily="34" charset="0"/>
              <a:cs typeface="Arial" pitchFamily="34" charset="0"/>
            </a:endParaRPr>
          </a:p>
          <a:p>
            <a:r>
              <a:rPr lang="en-US" altLang="zh-CN" sz="1200">
                <a:latin typeface="Arial" pitchFamily="34" charset="0"/>
                <a:cs typeface="Arial" pitchFamily="34" charset="0"/>
              </a:rPr>
              <a:t>    @Override</a:t>
            </a:r>
          </a:p>
          <a:p>
            <a:r>
              <a:rPr lang="en-US" altLang="zh-CN" sz="1200">
                <a:latin typeface="Arial" pitchFamily="34" charset="0"/>
                <a:cs typeface="Arial" pitchFamily="34" charset="0"/>
              </a:rPr>
              <a:t>    public void onAnimationRepeat(Animator animation) {</a:t>
            </a:r>
          </a:p>
          <a:p>
            <a:r>
              <a:rPr lang="en-US" altLang="zh-CN" sz="1200">
                <a:latin typeface="Arial" pitchFamily="34" charset="0"/>
                <a:cs typeface="Arial" pitchFamily="34" charset="0"/>
              </a:rPr>
              <a:t>    }</a:t>
            </a:r>
          </a:p>
          <a:p>
            <a:endParaRPr lang="en-US" altLang="zh-CN" sz="1200">
              <a:latin typeface="Arial" pitchFamily="34" charset="0"/>
              <a:cs typeface="Arial" pitchFamily="34" charset="0"/>
            </a:endParaRPr>
          </a:p>
          <a:p>
            <a:r>
              <a:rPr lang="en-US" altLang="zh-CN" sz="1200">
                <a:latin typeface="Arial" pitchFamily="34" charset="0"/>
                <a:cs typeface="Arial" pitchFamily="34" charset="0"/>
              </a:rPr>
              <a:t>    @Override</a:t>
            </a:r>
          </a:p>
          <a:p>
            <a:r>
              <a:rPr lang="en-US" altLang="zh-CN" sz="1200">
                <a:latin typeface="Arial" pitchFamily="34" charset="0"/>
                <a:cs typeface="Arial" pitchFamily="34" charset="0"/>
              </a:rPr>
              <a:t>    public void onAnimationStart(Animator animation) {</a:t>
            </a:r>
          </a:p>
          <a:p>
            <a:r>
              <a:rPr lang="en-US" altLang="zh-CN" sz="1200">
                <a:latin typeface="Arial" pitchFamily="34" charset="0"/>
                <a:cs typeface="Arial" pitchFamily="34" charset="0"/>
              </a:rPr>
              <a:t>    }</a:t>
            </a:r>
          </a:p>
          <a:p>
            <a:endParaRPr lang="en-US" altLang="zh-CN" sz="1200">
              <a:latin typeface="Arial" pitchFamily="34" charset="0"/>
              <a:cs typeface="Arial" pitchFamily="34" charset="0"/>
            </a:endParaRPr>
          </a:p>
          <a:p>
            <a:r>
              <a:rPr lang="en-US" altLang="zh-CN" sz="1200">
                <a:latin typeface="Arial" pitchFamily="34" charset="0"/>
                <a:cs typeface="Arial" pitchFamily="34" charset="0"/>
              </a:rPr>
              <a:t>    @Override</a:t>
            </a:r>
          </a:p>
          <a:p>
            <a:r>
              <a:rPr lang="en-US" altLang="zh-CN" sz="1200">
                <a:latin typeface="Arial" pitchFamily="34" charset="0"/>
                <a:cs typeface="Arial" pitchFamily="34" charset="0"/>
              </a:rPr>
              <a:t>    public void onAnimationPause(Animator animation) {</a:t>
            </a:r>
          </a:p>
          <a:p>
            <a:r>
              <a:rPr lang="en-US" altLang="zh-CN" sz="1200">
                <a:latin typeface="Arial" pitchFamily="34" charset="0"/>
                <a:cs typeface="Arial" pitchFamily="34" charset="0"/>
              </a:rPr>
              <a:t>    }</a:t>
            </a:r>
          </a:p>
          <a:p>
            <a:endParaRPr lang="en-US" altLang="zh-CN" sz="1200">
              <a:latin typeface="Arial" pitchFamily="34" charset="0"/>
              <a:cs typeface="Arial" pitchFamily="34" charset="0"/>
            </a:endParaRPr>
          </a:p>
          <a:p>
            <a:r>
              <a:rPr lang="en-US" altLang="zh-CN" sz="1200">
                <a:latin typeface="Arial" pitchFamily="34" charset="0"/>
                <a:cs typeface="Arial" pitchFamily="34" charset="0"/>
              </a:rPr>
              <a:t>    @Override</a:t>
            </a:r>
          </a:p>
          <a:p>
            <a:r>
              <a:rPr lang="en-US" altLang="zh-CN" sz="1200">
                <a:latin typeface="Arial" pitchFamily="34" charset="0"/>
                <a:cs typeface="Arial" pitchFamily="34" charset="0"/>
              </a:rPr>
              <a:t>    public void onAnimationResume(Animator animation) {</a:t>
            </a:r>
          </a:p>
          <a:p>
            <a:r>
              <a:rPr lang="en-US" altLang="zh-CN" sz="1200">
                <a:latin typeface="Arial" pitchFamily="34" charset="0"/>
                <a:cs typeface="Arial" pitchFamily="34" charset="0"/>
              </a:rPr>
              <a:t>    }</a:t>
            </a:r>
          </a:p>
          <a:p>
            <a:r>
              <a:rPr lang="en-US" altLang="zh-CN" sz="1200">
                <a:latin typeface="Arial" pitchFamily="34" charset="0"/>
                <a:cs typeface="Arial" pitchFamily="34" charset="0"/>
              </a:rPr>
              <a:t>}</a:t>
            </a:r>
            <a:endParaRPr lang="zh-CN" altLang="en-US" sz="1200">
              <a:latin typeface="Arial" pitchFamily="34" charset="0"/>
              <a:cs typeface="Arial" pitchFamily="34" charset="0"/>
            </a:endParaRPr>
          </a:p>
        </p:txBody>
      </p:sp>
      <p:sp>
        <p:nvSpPr>
          <p:cNvPr id="8" name="TextBox 7"/>
          <p:cNvSpPr txBox="1"/>
          <p:nvPr/>
        </p:nvSpPr>
        <p:spPr>
          <a:xfrm>
            <a:off x="562971" y="3744391"/>
            <a:ext cx="3666388" cy="1754326"/>
          </a:xfrm>
          <a:prstGeom prst="rect">
            <a:avLst/>
          </a:prstGeom>
          <a:noFill/>
        </p:spPr>
        <p:txBody>
          <a:bodyPr wrap="none" rtlCol="0">
            <a:spAutoFit/>
          </a:bodyPr>
          <a:lstStyle/>
          <a:p>
            <a:r>
              <a:rPr lang="en-US" altLang="zh-CN" sz="1200">
                <a:latin typeface="Arial" pitchFamily="34" charset="0"/>
                <a:cs typeface="Arial" pitchFamily="34" charset="0"/>
              </a:rPr>
              <a:t>public static interface AnimatorListener {</a:t>
            </a:r>
          </a:p>
          <a:p>
            <a:r>
              <a:rPr lang="en-US" altLang="zh-CN" sz="1200">
                <a:latin typeface="Arial" pitchFamily="34" charset="0"/>
                <a:cs typeface="Arial" pitchFamily="34" charset="0"/>
              </a:rPr>
              <a:t>        void onAnimationStart(Animator animation);</a:t>
            </a:r>
          </a:p>
          <a:p>
            <a:endParaRPr lang="en-US" altLang="zh-CN" sz="1200">
              <a:latin typeface="Arial" pitchFamily="34" charset="0"/>
              <a:cs typeface="Arial" pitchFamily="34" charset="0"/>
            </a:endParaRPr>
          </a:p>
          <a:p>
            <a:r>
              <a:rPr lang="en-US" altLang="zh-CN" sz="1200">
                <a:latin typeface="Arial" pitchFamily="34" charset="0"/>
                <a:cs typeface="Arial" pitchFamily="34" charset="0"/>
              </a:rPr>
              <a:t>        void onAnimationEnd(Animator animation);</a:t>
            </a:r>
          </a:p>
          <a:p>
            <a:endParaRPr lang="en-US" altLang="zh-CN" sz="1200">
              <a:latin typeface="Arial" pitchFamily="34" charset="0"/>
              <a:cs typeface="Arial" pitchFamily="34" charset="0"/>
            </a:endParaRPr>
          </a:p>
          <a:p>
            <a:r>
              <a:rPr lang="en-US" altLang="zh-CN" sz="1200">
                <a:latin typeface="Arial" pitchFamily="34" charset="0"/>
                <a:cs typeface="Arial" pitchFamily="34" charset="0"/>
              </a:rPr>
              <a:t>        void onAnimationCancel(Animator animation);</a:t>
            </a:r>
          </a:p>
          <a:p>
            <a:endParaRPr lang="en-US" altLang="zh-CN" sz="1200">
              <a:latin typeface="Arial" pitchFamily="34" charset="0"/>
              <a:cs typeface="Arial" pitchFamily="34" charset="0"/>
            </a:endParaRPr>
          </a:p>
          <a:p>
            <a:r>
              <a:rPr lang="en-US" altLang="zh-CN" sz="1200">
                <a:latin typeface="Arial" pitchFamily="34" charset="0"/>
                <a:cs typeface="Arial" pitchFamily="34" charset="0"/>
              </a:rPr>
              <a:t>        void onAnimationRepeat(Animator animation);</a:t>
            </a:r>
          </a:p>
          <a:p>
            <a:r>
              <a:rPr lang="en-US" altLang="zh-CN" sz="1200">
                <a:latin typeface="Arial" pitchFamily="34" charset="0"/>
                <a:cs typeface="Arial" pitchFamily="34" charset="0"/>
              </a:rPr>
              <a:t>    }</a:t>
            </a:r>
            <a:endParaRPr lang="zh-CN" altLang="en-US" sz="1200">
              <a:latin typeface="Arial" pitchFamily="34" charset="0"/>
              <a:cs typeface="Arial" pitchFamily="34" charset="0"/>
            </a:endParaRPr>
          </a:p>
        </p:txBody>
      </p:sp>
    </p:spTree>
    <p:extLst>
      <p:ext uri="{BB962C8B-B14F-4D97-AF65-F5344CB8AC3E}">
        <p14:creationId xmlns:p14="http://schemas.microsoft.com/office/powerpoint/2010/main" val="64099428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接口适配器模式</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527946" cy="3447098"/>
          </a:xfrm>
          <a:prstGeom prst="rect">
            <a:avLst/>
          </a:prstGeom>
        </p:spPr>
        <p:txBody>
          <a:bodyPr wrap="square">
            <a:spAutoFit/>
          </a:bodyPr>
          <a:lstStyle/>
          <a:p>
            <a:pPr>
              <a:defRPr/>
            </a:pPr>
            <a:endParaRPr lang="en-US" altLang="zh-CN" b="1">
              <a:solidFill>
                <a:srgbClr val="0070C0"/>
              </a:solidFill>
              <a:ea typeface="宋体" panose="02010600030101010101" pitchFamily="2" charset="-122"/>
              <a:cs typeface="Times New Roman" panose="02020603050405020304" pitchFamily="18" charset="0"/>
            </a:endParaRPr>
          </a:p>
          <a:p>
            <a:r>
              <a:rPr lang="zh-CN" altLang="en-US" sz="2000" b="1">
                <a:solidFill>
                  <a:srgbClr val="0070C0"/>
                </a:solidFill>
                <a:latin typeface="+mn-ea"/>
              </a:rPr>
              <a:t>接口适配器模式应用实例</a:t>
            </a:r>
            <a:endParaRPr lang="en-US" altLang="zh-CN" sz="2000" b="1">
              <a:solidFill>
                <a:srgbClr val="0070C0"/>
              </a:solidFill>
              <a:latin typeface="+mn-ea"/>
            </a:endParaRPr>
          </a:p>
          <a:p>
            <a:endParaRPr lang="en-US" altLang="zh-CN">
              <a:latin typeface="+mn-ea"/>
            </a:endParaRPr>
          </a:p>
          <a:p>
            <a:pPr marL="342900" indent="-342900">
              <a:buAutoNum type="arabicParenR" startAt="5"/>
            </a:pPr>
            <a:r>
              <a:rPr lang="zh-CN" altLang="en-US"/>
              <a:t>程序里的匿名内部类就是</a:t>
            </a:r>
            <a:r>
              <a:rPr lang="en-US" altLang="zh-CN"/>
              <a:t>Listener </a:t>
            </a:r>
            <a:r>
              <a:rPr lang="zh-CN" altLang="en-US"/>
              <a:t>具体实现类</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sp>
        <p:nvSpPr>
          <p:cNvPr id="2" name="TextBox 1"/>
          <p:cNvSpPr txBox="1"/>
          <p:nvPr/>
        </p:nvSpPr>
        <p:spPr>
          <a:xfrm>
            <a:off x="986040" y="2664271"/>
            <a:ext cx="6160661" cy="1754326"/>
          </a:xfrm>
          <a:prstGeom prst="rect">
            <a:avLst/>
          </a:prstGeom>
          <a:solidFill>
            <a:schemeClr val="bg1">
              <a:lumMod val="95000"/>
            </a:schemeClr>
          </a:solidFill>
        </p:spPr>
        <p:txBody>
          <a:bodyPr wrap="none" rtlCol="0">
            <a:spAutoFit/>
          </a:bodyPr>
          <a:lstStyle/>
          <a:p>
            <a:r>
              <a:rPr lang="en-US" altLang="zh-CN">
                <a:latin typeface="Arial" pitchFamily="34" charset="0"/>
                <a:cs typeface="Arial" pitchFamily="34" charset="0"/>
              </a:rPr>
              <a:t>new AnimatorListenerAdapter() {</a:t>
            </a:r>
          </a:p>
          <a:p>
            <a:r>
              <a:rPr lang="en-US" altLang="zh-CN">
                <a:latin typeface="Arial" pitchFamily="34" charset="0"/>
                <a:cs typeface="Arial" pitchFamily="34" charset="0"/>
              </a:rPr>
              <a:t>            @Override</a:t>
            </a:r>
          </a:p>
          <a:p>
            <a:r>
              <a:rPr lang="en-US" altLang="zh-CN">
                <a:latin typeface="Arial" pitchFamily="34" charset="0"/>
                <a:cs typeface="Arial" pitchFamily="34" charset="0"/>
              </a:rPr>
              <a:t>            public void onAnimationStart(Animator animation) {</a:t>
            </a:r>
          </a:p>
          <a:p>
            <a:r>
              <a:rPr lang="en-US" altLang="zh-CN">
                <a:latin typeface="Arial" pitchFamily="34" charset="0"/>
                <a:cs typeface="Arial" pitchFamily="34" charset="0"/>
              </a:rPr>
              <a:t>                //xxxx</a:t>
            </a:r>
            <a:r>
              <a:rPr lang="zh-CN" altLang="en-US">
                <a:latin typeface="Arial" pitchFamily="34" charset="0"/>
                <a:cs typeface="Arial" pitchFamily="34" charset="0"/>
              </a:rPr>
              <a:t>具体实现</a:t>
            </a:r>
          </a:p>
          <a:p>
            <a:r>
              <a:rPr lang="zh-CN" altLang="en-US">
                <a:latin typeface="Arial" pitchFamily="34" charset="0"/>
                <a:cs typeface="Arial" pitchFamily="34" charset="0"/>
              </a:rPr>
              <a:t>            </a:t>
            </a:r>
            <a:r>
              <a:rPr lang="en-US" altLang="zh-CN">
                <a:latin typeface="Arial" pitchFamily="34" charset="0"/>
                <a:cs typeface="Arial" pitchFamily="34" charset="0"/>
              </a:rPr>
              <a:t>}</a:t>
            </a:r>
          </a:p>
          <a:p>
            <a:r>
              <a:rPr lang="en-US" altLang="zh-CN">
                <a:latin typeface="Arial" pitchFamily="34" charset="0"/>
                <a:cs typeface="Arial" pitchFamily="34" charset="0"/>
              </a:rPr>
              <a:t>        }</a:t>
            </a:r>
            <a:endParaRPr lang="zh-CN" altLang="en-US">
              <a:latin typeface="Arial" pitchFamily="34" charset="0"/>
              <a:cs typeface="Arial" pitchFamily="34" charset="0"/>
            </a:endParaRPr>
          </a:p>
        </p:txBody>
      </p:sp>
    </p:spTree>
    <p:extLst>
      <p:ext uri="{BB962C8B-B14F-4D97-AF65-F5344CB8AC3E}">
        <p14:creationId xmlns:p14="http://schemas.microsoft.com/office/powerpoint/2010/main" val="178770057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830997"/>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适配器模式在</a:t>
            </a:r>
            <a:r>
              <a:rPr lang="en-US" altLang="zh-CN" sz="2400" b="1"/>
              <a:t>SpringMVC</a:t>
            </a:r>
            <a:r>
              <a:rPr lang="zh-CN" altLang="en-US" sz="2400" b="1"/>
              <a:t>框架应用的源码分析</a:t>
            </a:r>
          </a:p>
          <a:p>
            <a:pPr eaLnBrk="1" hangingPunct="1">
              <a:lnSpc>
                <a:spcPct val="90000"/>
              </a:lnSpc>
              <a:spcBef>
                <a:spcPct val="20000"/>
              </a:spcBef>
              <a:buClr>
                <a:schemeClr val="tx1"/>
              </a:buClr>
              <a:buSzPct val="70000"/>
              <a:buFont typeface="Wingdings" panose="05000000000000000000" pitchFamily="2" charset="2"/>
              <a:buChar char="l"/>
            </a:pP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3385542"/>
          </a:xfrm>
          <a:prstGeom prst="rect">
            <a:avLst/>
          </a:prstGeom>
        </p:spPr>
        <p:txBody>
          <a:bodyPr wrap="square">
            <a:spAutoFit/>
          </a:bodyPr>
          <a:lstStyle/>
          <a:p>
            <a:r>
              <a:rPr lang="zh-CN" altLang="en-US" sz="2000">
                <a:latin typeface="+mn-ea"/>
              </a:rPr>
              <a:t>适配器模式在</a:t>
            </a:r>
            <a:r>
              <a:rPr lang="en-US" altLang="zh-CN" sz="2000">
                <a:latin typeface="+mn-ea"/>
              </a:rPr>
              <a:t>SpringMVC</a:t>
            </a:r>
            <a:r>
              <a:rPr lang="zh-CN" altLang="en-US" sz="2000">
                <a:latin typeface="+mn-ea"/>
              </a:rPr>
              <a:t>框架应用的源码剖析</a:t>
            </a:r>
            <a:endParaRPr lang="en-US" altLang="zh-CN" sz="2000">
              <a:latin typeface="+mn-ea"/>
            </a:endParaRPr>
          </a:p>
          <a:p>
            <a:endParaRPr lang="en-US" altLang="zh-CN">
              <a:latin typeface="Arial" pitchFamily="34" charset="0"/>
              <a:cs typeface="Arial" pitchFamily="34" charset="0"/>
            </a:endParaRPr>
          </a:p>
          <a:p>
            <a:pPr marL="342900" indent="-342900">
              <a:buFontTx/>
              <a:buAutoNum type="arabicParenR"/>
            </a:pPr>
            <a:r>
              <a:rPr lang="en-US" altLang="zh-CN" b="1"/>
              <a:t>SpringMvc</a:t>
            </a:r>
            <a:r>
              <a:rPr lang="zh-CN" altLang="en-US" b="1"/>
              <a:t>中的</a:t>
            </a:r>
            <a:r>
              <a:rPr lang="en-US" altLang="zh-CN" b="1"/>
              <a:t>HandlerAdapter, </a:t>
            </a:r>
            <a:r>
              <a:rPr lang="zh-CN" altLang="en-US" b="1"/>
              <a:t>就使用了适配器模式</a:t>
            </a: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SpringMVC</a:t>
            </a:r>
            <a:r>
              <a:rPr lang="zh-CN" altLang="en-US">
                <a:latin typeface="Arial" pitchFamily="34" charset="0"/>
                <a:cs typeface="Arial" pitchFamily="34" charset="0"/>
              </a:rPr>
              <a:t>处理请求的流程回顾</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使用</a:t>
            </a:r>
            <a:r>
              <a:rPr lang="en-US" altLang="zh-CN">
                <a:latin typeface="Arial" pitchFamily="34" charset="0"/>
                <a:cs typeface="Arial" pitchFamily="34" charset="0"/>
              </a:rPr>
              <a:t>HandlerAdapter </a:t>
            </a:r>
            <a:r>
              <a:rPr lang="zh-CN" altLang="en-US">
                <a:latin typeface="Arial" pitchFamily="34" charset="0"/>
                <a:cs typeface="Arial" pitchFamily="34" charset="0"/>
              </a:rPr>
              <a:t>的原因分析</a:t>
            </a:r>
            <a:r>
              <a:rPr lang="en-US" altLang="zh-CN">
                <a:latin typeface="Arial" pitchFamily="34" charset="0"/>
                <a:cs typeface="Arial" pitchFamily="34" charset="0"/>
              </a:rPr>
              <a:t>:</a:t>
            </a:r>
          </a:p>
          <a:p>
            <a:endParaRPr lang="en-US" altLang="zh-CN">
              <a:latin typeface="Arial" pitchFamily="34" charset="0"/>
              <a:cs typeface="Arial" pitchFamily="34" charset="0"/>
            </a:endParaRPr>
          </a:p>
          <a:p>
            <a:r>
              <a:rPr lang="zh-CN" altLang="en-US" sz="1600">
                <a:latin typeface="Arial" pitchFamily="34" charset="0"/>
                <a:cs typeface="Arial" pitchFamily="34" charset="0"/>
              </a:rPr>
              <a:t>可以看到处理器的类型不同，有</a:t>
            </a:r>
            <a:r>
              <a:rPr lang="zh-CN" altLang="en-US" sz="1600" b="1">
                <a:latin typeface="Arial" pitchFamily="34" charset="0"/>
                <a:cs typeface="Arial" pitchFamily="34" charset="0"/>
              </a:rPr>
              <a:t>多重实现方式，那么调用方式就不是确定</a:t>
            </a:r>
            <a:r>
              <a:rPr lang="zh-CN" altLang="en-US" sz="1600">
                <a:latin typeface="Arial" pitchFamily="34" charset="0"/>
                <a:cs typeface="Arial" pitchFamily="34" charset="0"/>
              </a:rPr>
              <a:t>的，如果需要直接调用</a:t>
            </a:r>
            <a:r>
              <a:rPr lang="en-US" altLang="zh-CN" sz="1600">
                <a:latin typeface="Arial" pitchFamily="34" charset="0"/>
                <a:cs typeface="Arial" pitchFamily="34" charset="0"/>
              </a:rPr>
              <a:t>Controller</a:t>
            </a:r>
            <a:r>
              <a:rPr lang="zh-CN" altLang="en-US" sz="1600">
                <a:latin typeface="Arial" pitchFamily="34" charset="0"/>
                <a:cs typeface="Arial" pitchFamily="34" charset="0"/>
              </a:rPr>
              <a:t>方法，需要调用的时候就得不断是使用</a:t>
            </a:r>
            <a:r>
              <a:rPr lang="en-US" altLang="zh-CN" sz="1600">
                <a:latin typeface="Arial" pitchFamily="34" charset="0"/>
                <a:cs typeface="Arial" pitchFamily="34" charset="0"/>
              </a:rPr>
              <a:t>if else</a:t>
            </a:r>
            <a:r>
              <a:rPr lang="zh-CN" altLang="en-US" sz="1600">
                <a:latin typeface="Arial" pitchFamily="34" charset="0"/>
                <a:cs typeface="Arial" pitchFamily="34" charset="0"/>
              </a:rPr>
              <a:t>来进行判断是哪一种子类然后执行。那么如果后面要扩展</a:t>
            </a:r>
            <a:r>
              <a:rPr lang="en-US" altLang="zh-CN" sz="1600">
                <a:latin typeface="Arial" pitchFamily="34" charset="0"/>
                <a:cs typeface="Arial" pitchFamily="34" charset="0"/>
              </a:rPr>
              <a:t>Controller</a:t>
            </a:r>
            <a:r>
              <a:rPr lang="zh-CN" altLang="en-US" sz="1600">
                <a:latin typeface="Arial" pitchFamily="34" charset="0"/>
                <a:cs typeface="Arial" pitchFamily="34" charset="0"/>
              </a:rPr>
              <a:t>，就得修改原来的代码，这样违背了</a:t>
            </a:r>
            <a:r>
              <a:rPr lang="en-US" altLang="zh-CN" sz="1600">
                <a:latin typeface="Arial" pitchFamily="34" charset="0"/>
                <a:cs typeface="Arial" pitchFamily="34" charset="0"/>
              </a:rPr>
              <a:t>OCP</a:t>
            </a:r>
            <a:r>
              <a:rPr lang="zh-CN" altLang="en-US" sz="1600">
                <a:latin typeface="Arial" pitchFamily="34" charset="0"/>
                <a:cs typeface="Arial" pitchFamily="34" charset="0"/>
              </a:rPr>
              <a:t>原则。</a:t>
            </a:r>
            <a:endParaRPr lang="en-US" altLang="zh-CN" sz="1600" b="1">
              <a:solidFill>
                <a:srgbClr val="0070C0"/>
              </a:solidFill>
              <a:latin typeface="+mn-ea"/>
            </a:endParaRPr>
          </a:p>
          <a:p>
            <a:endParaRPr lang="en-US" altLang="zh-CN" sz="2000" b="1">
              <a:solidFill>
                <a:srgbClr val="0070C0"/>
              </a:solidFill>
              <a:latin typeface="+mn-ea"/>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305979630"/>
              </p:ext>
            </p:extLst>
          </p:nvPr>
        </p:nvGraphicFramePr>
        <p:xfrm>
          <a:off x="4698429" y="2304231"/>
          <a:ext cx="1065721" cy="432075"/>
        </p:xfrm>
        <a:graphic>
          <a:graphicData uri="http://schemas.openxmlformats.org/presentationml/2006/ole">
            <mc:AlternateContent xmlns:mc="http://schemas.openxmlformats.org/markup-compatibility/2006">
              <mc:Choice xmlns:v="urn:schemas-microsoft-com:vml" Requires="v">
                <p:oleObj spid="_x0000_s294034" name="包装程序外壳对象" showAsIcon="1" r:id="rId4" imgW="1754280" imgH="711360" progId="Package">
                  <p:embed/>
                </p:oleObj>
              </mc:Choice>
              <mc:Fallback>
                <p:oleObj name="包装程序外壳对象" showAsIcon="1" r:id="rId4" imgW="1754280" imgH="711360" progId="Package">
                  <p:embed/>
                  <p:pic>
                    <p:nvPicPr>
                      <p:cNvPr id="0" name=""/>
                      <p:cNvPicPr/>
                      <p:nvPr/>
                    </p:nvPicPr>
                    <p:blipFill>
                      <a:blip r:embed="rId5"/>
                      <a:stretch>
                        <a:fillRect/>
                      </a:stretch>
                    </p:blipFill>
                    <p:spPr>
                      <a:xfrm>
                        <a:off x="4698429" y="2304231"/>
                        <a:ext cx="1065721" cy="432075"/>
                      </a:xfrm>
                      <a:prstGeom prst="rect">
                        <a:avLst/>
                      </a:prstGeom>
                    </p:spPr>
                  </p:pic>
                </p:oleObj>
              </mc:Fallback>
            </mc:AlternateContent>
          </a:graphicData>
        </a:graphic>
      </p:graphicFrame>
    </p:spTree>
    <p:extLst>
      <p:ext uri="{BB962C8B-B14F-4D97-AF65-F5344CB8AC3E}">
        <p14:creationId xmlns:p14="http://schemas.microsoft.com/office/powerpoint/2010/main" val="158708274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830997"/>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适配器模式在</a:t>
            </a:r>
            <a:r>
              <a:rPr lang="en-US" altLang="zh-CN" sz="2400" b="1"/>
              <a:t>SpringMVC</a:t>
            </a:r>
            <a:r>
              <a:rPr lang="zh-CN" altLang="en-US" sz="2400" b="1"/>
              <a:t>框架应用的源码剖析</a:t>
            </a:r>
          </a:p>
          <a:p>
            <a:pPr eaLnBrk="1" hangingPunct="1">
              <a:lnSpc>
                <a:spcPct val="90000"/>
              </a:lnSpc>
              <a:spcBef>
                <a:spcPct val="20000"/>
              </a:spcBef>
              <a:buClr>
                <a:schemeClr val="tx1"/>
              </a:buClr>
              <a:buSzPct val="70000"/>
              <a:buFont typeface="Wingdings" panose="05000000000000000000" pitchFamily="2" charset="2"/>
              <a:buChar char="l"/>
            </a:pP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1261884"/>
          </a:xfrm>
          <a:prstGeom prst="rect">
            <a:avLst/>
          </a:prstGeom>
        </p:spPr>
        <p:txBody>
          <a:bodyPr wrap="square">
            <a:spAutoFit/>
          </a:bodyPr>
          <a:lstStyle/>
          <a:p>
            <a:endParaRPr lang="en-US" altLang="zh-CN" sz="2000" b="1">
              <a:solidFill>
                <a:srgbClr val="0070C0"/>
              </a:solidFill>
              <a:latin typeface="+mn-ea"/>
            </a:endParaRPr>
          </a:p>
          <a:p>
            <a:endParaRPr lang="en-US" altLang="zh-CN">
              <a:latin typeface="Arial" pitchFamily="34" charset="0"/>
              <a:cs typeface="Arial" pitchFamily="34" charset="0"/>
            </a:endParaRPr>
          </a:p>
          <a:p>
            <a:pPr marL="342900" indent="-342900">
              <a:buAutoNum type="arabicParenR" startAt="4"/>
            </a:pPr>
            <a:r>
              <a:rPr lang="zh-CN" altLang="en-US">
                <a:latin typeface="Arial" pitchFamily="34" charset="0"/>
                <a:cs typeface="Arial" pitchFamily="34" charset="0"/>
              </a:rPr>
              <a:t>代码分析</a:t>
            </a:r>
            <a:r>
              <a:rPr lang="en-US" altLang="zh-CN">
                <a:latin typeface="Arial" pitchFamily="34" charset="0"/>
                <a:cs typeface="Arial" pitchFamily="34" charset="0"/>
              </a:rPr>
              <a:t>+Debug</a:t>
            </a:r>
            <a:r>
              <a:rPr lang="zh-CN" altLang="en-US">
                <a:latin typeface="Arial" pitchFamily="34" charset="0"/>
                <a:cs typeface="Arial" pitchFamily="34" charset="0"/>
              </a:rPr>
              <a:t>源码</a:t>
            </a:r>
            <a:endParaRPr lang="en-US" altLang="zh-CN" sz="2000" b="1">
              <a:solidFill>
                <a:srgbClr val="0070C0"/>
              </a:solidFill>
              <a:latin typeface="+mn-ea"/>
            </a:endParaRPr>
          </a:p>
          <a:p>
            <a:endParaRPr lang="en-US" altLang="zh-CN" sz="2000" b="1">
              <a:solidFill>
                <a:srgbClr val="0070C0"/>
              </a:solidFill>
              <a:latin typeface="+mn-ea"/>
            </a:endParaRPr>
          </a:p>
        </p:txBody>
      </p:sp>
      <p:sp>
        <p:nvSpPr>
          <p:cNvPr id="2" name="TextBox 1"/>
          <p:cNvSpPr txBox="1"/>
          <p:nvPr/>
        </p:nvSpPr>
        <p:spPr>
          <a:xfrm>
            <a:off x="305941" y="2736279"/>
            <a:ext cx="5438861" cy="1754326"/>
          </a:xfrm>
          <a:prstGeom prst="rect">
            <a:avLst/>
          </a:prstGeom>
          <a:solidFill>
            <a:schemeClr val="bg1">
              <a:lumMod val="95000"/>
            </a:schemeClr>
          </a:solidFill>
        </p:spPr>
        <p:txBody>
          <a:bodyPr wrap="none" rtlCol="0">
            <a:spAutoFit/>
          </a:bodyPr>
          <a:lstStyle/>
          <a:p>
            <a:r>
              <a:rPr lang="en-US" altLang="zh-CN" sz="1200">
                <a:latin typeface="Arial" pitchFamily="34" charset="0"/>
                <a:cs typeface="Arial" pitchFamily="34" charset="0"/>
              </a:rPr>
              <a:t>public class DispatcherServlet extends FrameworkServlet {</a:t>
            </a:r>
          </a:p>
          <a:p>
            <a:r>
              <a:rPr lang="en-US" altLang="zh-CN" sz="1200">
                <a:latin typeface="Arial" pitchFamily="34" charset="0"/>
                <a:cs typeface="Arial" pitchFamily="34" charset="0"/>
              </a:rPr>
              <a:t>// </a:t>
            </a:r>
            <a:r>
              <a:rPr lang="zh-CN" altLang="en-US" sz="1200">
                <a:latin typeface="Arial" pitchFamily="34" charset="0"/>
                <a:cs typeface="Arial" pitchFamily="34" charset="0"/>
              </a:rPr>
              <a:t>通过</a:t>
            </a:r>
            <a:r>
              <a:rPr lang="en-US" altLang="zh-CN" sz="1200">
                <a:latin typeface="Arial" pitchFamily="34" charset="0"/>
                <a:cs typeface="Arial" pitchFamily="34" charset="0"/>
              </a:rPr>
              <a:t>HandlerMapping</a:t>
            </a:r>
            <a:r>
              <a:rPr lang="zh-CN" altLang="en-US" sz="1200">
                <a:latin typeface="Arial" pitchFamily="34" charset="0"/>
                <a:cs typeface="Arial" pitchFamily="34" charset="0"/>
              </a:rPr>
              <a:t>来映射</a:t>
            </a:r>
            <a:r>
              <a:rPr lang="en-US" altLang="zh-CN" sz="1200">
                <a:latin typeface="Arial" pitchFamily="34" charset="0"/>
                <a:cs typeface="Arial" pitchFamily="34" charset="0"/>
              </a:rPr>
              <a:t>Controller</a:t>
            </a:r>
          </a:p>
          <a:p>
            <a:r>
              <a:rPr lang="en-US" altLang="zh-CN" sz="1200">
                <a:latin typeface="Arial" pitchFamily="34" charset="0"/>
                <a:cs typeface="Arial" pitchFamily="34" charset="0"/>
              </a:rPr>
              <a:t>mappedHandler = getHandler(processedRequest);</a:t>
            </a:r>
          </a:p>
          <a:p>
            <a:r>
              <a:rPr lang="en-US" altLang="zh-CN" sz="1200">
                <a:latin typeface="Arial" pitchFamily="34" charset="0"/>
                <a:cs typeface="Arial" pitchFamily="34" charset="0"/>
              </a:rPr>
              <a:t>//</a:t>
            </a:r>
            <a:r>
              <a:rPr lang="zh-CN" altLang="en-US" sz="1200">
                <a:latin typeface="Arial" pitchFamily="34" charset="0"/>
                <a:cs typeface="Arial" pitchFamily="34" charset="0"/>
              </a:rPr>
              <a:t>获取适配器</a:t>
            </a:r>
            <a:endParaRPr lang="en-US" altLang="zh-CN" sz="1200">
              <a:latin typeface="Arial" pitchFamily="34" charset="0"/>
              <a:cs typeface="Arial" pitchFamily="34" charset="0"/>
            </a:endParaRPr>
          </a:p>
          <a:p>
            <a:r>
              <a:rPr lang="en-US" altLang="zh-CN" sz="1200">
                <a:latin typeface="Arial" pitchFamily="34" charset="0"/>
                <a:cs typeface="Arial" pitchFamily="34" charset="0"/>
              </a:rPr>
              <a:t>HandlerAdapter ha = getHandlerAdapter(mappedHandler.getHandler());</a:t>
            </a:r>
          </a:p>
          <a:p>
            <a:r>
              <a:rPr lang="en-US" altLang="zh-CN" sz="1200">
                <a:latin typeface="Arial" pitchFamily="34" charset="0"/>
                <a:cs typeface="Arial" pitchFamily="34" charset="0"/>
              </a:rPr>
              <a:t>//..</a:t>
            </a:r>
          </a:p>
          <a:p>
            <a:r>
              <a:rPr lang="en-US" altLang="zh-CN" sz="1200">
                <a:latin typeface="Arial" pitchFamily="34" charset="0"/>
                <a:cs typeface="Arial" pitchFamily="34" charset="0"/>
              </a:rPr>
              <a:t>// </a:t>
            </a:r>
            <a:r>
              <a:rPr lang="zh-CN" altLang="en-US" sz="1200">
                <a:latin typeface="Arial" pitchFamily="34" charset="0"/>
                <a:cs typeface="Arial" pitchFamily="34" charset="0"/>
              </a:rPr>
              <a:t>通过适配器调用</a:t>
            </a:r>
            <a:r>
              <a:rPr lang="en-US" altLang="zh-CN" sz="1200">
                <a:latin typeface="Arial" pitchFamily="34" charset="0"/>
                <a:cs typeface="Arial" pitchFamily="34" charset="0"/>
              </a:rPr>
              <a:t>controller</a:t>
            </a:r>
            <a:r>
              <a:rPr lang="zh-CN" altLang="en-US" sz="1200">
                <a:latin typeface="Arial" pitchFamily="34" charset="0"/>
                <a:cs typeface="Arial" pitchFamily="34" charset="0"/>
              </a:rPr>
              <a:t>的方法并返回</a:t>
            </a:r>
            <a:r>
              <a:rPr lang="en-US" altLang="zh-CN" sz="1200">
                <a:latin typeface="Arial" pitchFamily="34" charset="0"/>
                <a:cs typeface="Arial" pitchFamily="34" charset="0"/>
              </a:rPr>
              <a:t>ModelAndView</a:t>
            </a:r>
          </a:p>
          <a:p>
            <a:r>
              <a:rPr lang="en-US" altLang="zh-CN" sz="1200">
                <a:latin typeface="Arial" pitchFamily="34" charset="0"/>
                <a:cs typeface="Arial" pitchFamily="34" charset="0"/>
              </a:rPr>
              <a:t>mv = ha.handle(processedRequest, response, mappedHandler.getHandler());</a:t>
            </a:r>
          </a:p>
          <a:p>
            <a:r>
              <a:rPr lang="en-US" altLang="zh-CN" sz="1200">
                <a:latin typeface="Arial" pitchFamily="34" charset="0"/>
                <a:cs typeface="Arial" pitchFamily="34" charset="0"/>
              </a:rPr>
              <a:t>}</a:t>
            </a:r>
            <a:endParaRPr lang="zh-CN" altLang="en-US" sz="1200">
              <a:latin typeface="Arial" pitchFamily="34" charset="0"/>
              <a:cs typeface="Arial" pitchFamily="34" charset="0"/>
            </a:endParaRPr>
          </a:p>
        </p:txBody>
      </p:sp>
      <p:pic>
        <p:nvPicPr>
          <p:cNvPr id="2938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6175" y="2574799"/>
            <a:ext cx="3604700" cy="1070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922565" y="2212478"/>
            <a:ext cx="3420360" cy="276999"/>
          </a:xfrm>
          <a:prstGeom prst="rect">
            <a:avLst/>
          </a:prstGeom>
          <a:solidFill>
            <a:schemeClr val="accent6">
              <a:lumMod val="20000"/>
              <a:lumOff val="80000"/>
            </a:schemeClr>
          </a:solidFill>
        </p:spPr>
        <p:txBody>
          <a:bodyPr wrap="none" rtlCol="0">
            <a:spAutoFit/>
          </a:bodyPr>
          <a:lstStyle/>
          <a:p>
            <a:r>
              <a:rPr lang="en-US" altLang="zh-CN" sz="1200"/>
              <a:t>Spring</a:t>
            </a:r>
            <a:r>
              <a:rPr lang="zh-CN" altLang="en-US" sz="1200"/>
              <a:t>创建了一个适配器接口（</a:t>
            </a:r>
            <a:r>
              <a:rPr lang="en-US" altLang="zh-CN" sz="1200"/>
              <a:t>HandlerAdapter</a:t>
            </a:r>
            <a:r>
              <a:rPr lang="zh-CN" altLang="en-US" sz="1200"/>
              <a:t>）</a:t>
            </a:r>
          </a:p>
        </p:txBody>
      </p:sp>
      <p:pic>
        <p:nvPicPr>
          <p:cNvPr id="29389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1499" y="3816399"/>
            <a:ext cx="4305274" cy="1399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879309" y="5093355"/>
            <a:ext cx="4317464" cy="738664"/>
          </a:xfrm>
          <a:prstGeom prst="rect">
            <a:avLst/>
          </a:prstGeom>
          <a:solidFill>
            <a:schemeClr val="bg1">
              <a:lumMod val="95000"/>
            </a:schemeClr>
          </a:solidFill>
        </p:spPr>
        <p:txBody>
          <a:bodyPr wrap="none" rtlCol="0">
            <a:spAutoFit/>
          </a:bodyPr>
          <a:lstStyle/>
          <a:p>
            <a:pPr marL="342900" indent="-342900">
              <a:buAutoNum type="arabicPeriod"/>
            </a:pPr>
            <a:r>
              <a:rPr lang="en-US" altLang="zh-CN" sz="1400"/>
              <a:t>HandlerAdapter </a:t>
            </a:r>
            <a:r>
              <a:rPr lang="zh-CN" altLang="en-US" sz="1400"/>
              <a:t>的实现子类</a:t>
            </a:r>
            <a:endParaRPr lang="en-US" altLang="zh-CN" sz="1400"/>
          </a:p>
          <a:p>
            <a:pPr marL="342900" indent="-342900">
              <a:buAutoNum type="arabicPeriod"/>
            </a:pPr>
            <a:r>
              <a:rPr lang="zh-CN" altLang="en-US" sz="1400"/>
              <a:t>使得每一种</a:t>
            </a:r>
            <a:r>
              <a:rPr lang="en-US" altLang="zh-CN" sz="1400"/>
              <a:t>Controller</a:t>
            </a:r>
            <a:r>
              <a:rPr lang="zh-CN" altLang="en-US" sz="1400"/>
              <a:t>有一种对应的适配器实现类</a:t>
            </a:r>
            <a:endParaRPr lang="en-US" altLang="zh-CN" sz="1400"/>
          </a:p>
          <a:p>
            <a:pPr marL="342900" indent="-342900">
              <a:buAutoNum type="arabicPeriod"/>
            </a:pPr>
            <a:r>
              <a:rPr lang="zh-CN" altLang="en-US" sz="1400"/>
              <a:t>，每种</a:t>
            </a:r>
            <a:r>
              <a:rPr lang="en-US" altLang="zh-CN" sz="1400"/>
              <a:t>Controller </a:t>
            </a:r>
            <a:r>
              <a:rPr lang="zh-CN" altLang="en-US" sz="1400"/>
              <a:t>有不同的实现方式</a:t>
            </a:r>
          </a:p>
        </p:txBody>
      </p:sp>
      <p:pic>
        <p:nvPicPr>
          <p:cNvPr id="29389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480467"/>
            <a:ext cx="6096545" cy="2041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椭圆 10"/>
          <p:cNvSpPr/>
          <p:nvPr/>
        </p:nvSpPr>
        <p:spPr>
          <a:xfrm>
            <a:off x="5399944" y="2743777"/>
            <a:ext cx="378605" cy="35254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1200">
                <a:latin typeface="Arial" pitchFamily="34" charset="0"/>
                <a:cs typeface="Arial" pitchFamily="34" charset="0"/>
              </a:rPr>
              <a:t>1</a:t>
            </a:r>
            <a:endParaRPr lang="zh-CN" altLang="en-US" sz="1200">
              <a:latin typeface="Arial" pitchFamily="34" charset="0"/>
              <a:cs typeface="Arial" pitchFamily="34" charset="0"/>
            </a:endParaRPr>
          </a:p>
        </p:txBody>
      </p:sp>
      <p:sp>
        <p:nvSpPr>
          <p:cNvPr id="12" name="椭圆 11"/>
          <p:cNvSpPr/>
          <p:nvPr/>
        </p:nvSpPr>
        <p:spPr>
          <a:xfrm>
            <a:off x="7443442" y="2523105"/>
            <a:ext cx="378605" cy="35254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1200">
                <a:latin typeface="Arial" pitchFamily="34" charset="0"/>
                <a:cs typeface="Arial" pitchFamily="34" charset="0"/>
              </a:rPr>
              <a:t>2</a:t>
            </a:r>
            <a:endParaRPr lang="zh-CN" altLang="en-US" sz="1200">
              <a:latin typeface="Arial" pitchFamily="34" charset="0"/>
              <a:cs typeface="Arial" pitchFamily="34" charset="0"/>
            </a:endParaRPr>
          </a:p>
        </p:txBody>
      </p:sp>
      <p:sp>
        <p:nvSpPr>
          <p:cNvPr id="13" name="椭圆 12"/>
          <p:cNvSpPr/>
          <p:nvPr/>
        </p:nvSpPr>
        <p:spPr>
          <a:xfrm>
            <a:off x="8964320" y="3794467"/>
            <a:ext cx="378605" cy="35254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1200">
                <a:latin typeface="Arial" pitchFamily="34" charset="0"/>
                <a:cs typeface="Arial" pitchFamily="34" charset="0"/>
              </a:rPr>
              <a:t>3</a:t>
            </a:r>
            <a:endParaRPr lang="zh-CN" altLang="en-US" sz="1200">
              <a:latin typeface="Arial" pitchFamily="34" charset="0"/>
              <a:cs typeface="Arial" pitchFamily="34" charset="0"/>
            </a:endParaRPr>
          </a:p>
        </p:txBody>
      </p:sp>
      <p:sp>
        <p:nvSpPr>
          <p:cNvPr id="14" name="椭圆 13"/>
          <p:cNvSpPr/>
          <p:nvPr/>
        </p:nvSpPr>
        <p:spPr>
          <a:xfrm>
            <a:off x="5399943" y="4794749"/>
            <a:ext cx="378605" cy="35254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1200">
                <a:latin typeface="Arial" pitchFamily="34" charset="0"/>
                <a:cs typeface="Arial" pitchFamily="34" charset="0"/>
              </a:rPr>
              <a:t>4</a:t>
            </a:r>
            <a:endParaRPr lang="zh-CN" altLang="en-US" sz="1200">
              <a:latin typeface="Arial" pitchFamily="34" charset="0"/>
              <a:cs typeface="Arial" pitchFamily="34" charset="0"/>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1311781207"/>
              </p:ext>
            </p:extLst>
          </p:nvPr>
        </p:nvGraphicFramePr>
        <p:xfrm>
          <a:off x="5320673" y="5555917"/>
          <a:ext cx="537145" cy="411352"/>
        </p:xfrm>
        <a:graphic>
          <a:graphicData uri="http://schemas.openxmlformats.org/presentationml/2006/ole">
            <mc:AlternateContent xmlns:mc="http://schemas.openxmlformats.org/markup-compatibility/2006">
              <mc:Choice xmlns:v="urn:schemas-microsoft-com:vml" Requires="v">
                <p:oleObj spid="_x0000_s295343" name="包装程序外壳对象" showAsIcon="1" r:id="rId7" imgW="928080" imgH="711360" progId="Package">
                  <p:embed/>
                </p:oleObj>
              </mc:Choice>
              <mc:Fallback>
                <p:oleObj name="包装程序外壳对象" showAsIcon="1" r:id="rId7" imgW="928080" imgH="711360" progId="Package">
                  <p:embed/>
                  <p:pic>
                    <p:nvPicPr>
                      <p:cNvPr id="0" name=""/>
                      <p:cNvPicPr/>
                      <p:nvPr/>
                    </p:nvPicPr>
                    <p:blipFill>
                      <a:blip r:embed="rId8"/>
                      <a:stretch>
                        <a:fillRect/>
                      </a:stretch>
                    </p:blipFill>
                    <p:spPr>
                      <a:xfrm>
                        <a:off x="5320673" y="5555917"/>
                        <a:ext cx="537145" cy="411352"/>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090539040"/>
              </p:ext>
            </p:extLst>
          </p:nvPr>
        </p:nvGraphicFramePr>
        <p:xfrm>
          <a:off x="8984667" y="3447156"/>
          <a:ext cx="374313" cy="286653"/>
        </p:xfrm>
        <a:graphic>
          <a:graphicData uri="http://schemas.openxmlformats.org/presentationml/2006/ole">
            <mc:AlternateContent xmlns:mc="http://schemas.openxmlformats.org/markup-compatibility/2006">
              <mc:Choice xmlns:v="urn:schemas-microsoft-com:vml" Requires="v">
                <p:oleObj spid="_x0000_s295344" name="包装程序外壳对象" showAsIcon="1" r:id="rId9" imgW="928080" imgH="711360" progId="Package">
                  <p:embed/>
                </p:oleObj>
              </mc:Choice>
              <mc:Fallback>
                <p:oleObj name="包装程序外壳对象" showAsIcon="1" r:id="rId9" imgW="928080" imgH="711360" progId="Package">
                  <p:embed/>
                  <p:pic>
                    <p:nvPicPr>
                      <p:cNvPr id="0" name=""/>
                      <p:cNvPicPr/>
                      <p:nvPr/>
                    </p:nvPicPr>
                    <p:blipFill>
                      <a:blip r:embed="rId10"/>
                      <a:stretch>
                        <a:fillRect/>
                      </a:stretch>
                    </p:blipFill>
                    <p:spPr>
                      <a:xfrm>
                        <a:off x="8984667" y="3447156"/>
                        <a:ext cx="374313" cy="286653"/>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717769746"/>
              </p:ext>
            </p:extLst>
          </p:nvPr>
        </p:nvGraphicFramePr>
        <p:xfrm>
          <a:off x="9558914" y="4429947"/>
          <a:ext cx="546509" cy="418523"/>
        </p:xfrm>
        <a:graphic>
          <a:graphicData uri="http://schemas.openxmlformats.org/presentationml/2006/ole">
            <mc:AlternateContent xmlns:mc="http://schemas.openxmlformats.org/markup-compatibility/2006">
              <mc:Choice xmlns:v="urn:schemas-microsoft-com:vml" Requires="v">
                <p:oleObj spid="_x0000_s295345" name="包装程序外壳对象" showAsIcon="1" r:id="rId11" imgW="928080" imgH="711360" progId="Package">
                  <p:embed/>
                </p:oleObj>
              </mc:Choice>
              <mc:Fallback>
                <p:oleObj name="包装程序外壳对象" showAsIcon="1" r:id="rId11" imgW="928080" imgH="711360" progId="Package">
                  <p:embed/>
                  <p:pic>
                    <p:nvPicPr>
                      <p:cNvPr id="0" name=""/>
                      <p:cNvPicPr/>
                      <p:nvPr/>
                    </p:nvPicPr>
                    <p:blipFill>
                      <a:blip r:embed="rId12"/>
                      <a:stretch>
                        <a:fillRect/>
                      </a:stretch>
                    </p:blipFill>
                    <p:spPr>
                      <a:xfrm>
                        <a:off x="9558914" y="4429947"/>
                        <a:ext cx="546509" cy="418523"/>
                      </a:xfrm>
                      <a:prstGeom prst="rect">
                        <a:avLst/>
                      </a:prstGeom>
                    </p:spPr>
                  </p:pic>
                </p:oleObj>
              </mc:Fallback>
            </mc:AlternateContent>
          </a:graphicData>
        </a:graphic>
      </p:graphicFrame>
    </p:spTree>
    <p:extLst>
      <p:ext uri="{BB962C8B-B14F-4D97-AF65-F5344CB8AC3E}">
        <p14:creationId xmlns:p14="http://schemas.microsoft.com/office/powerpoint/2010/main" val="439766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设计模式的目的</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527945" cy="4247317"/>
          </a:xfrm>
          <a:prstGeom prst="rect">
            <a:avLst/>
          </a:prstGeom>
        </p:spPr>
        <p:txBody>
          <a:bodyPr wrap="square">
            <a:spAutoFit/>
          </a:bodyPr>
          <a:lstStyle/>
          <a:p>
            <a:pPr>
              <a:defRPr/>
            </a:pPr>
            <a:endParaRPr lang="en-US" altLang="zh-CN"/>
          </a:p>
          <a:p>
            <a:pPr>
              <a:defRPr/>
            </a:pPr>
            <a:r>
              <a:rPr lang="zh-CN" altLang="en-US"/>
              <a:t>编写软件过程中，程序员面临着来自 耦合性，内聚性以及可维护性，可扩展性，重用性，灵活性</a:t>
            </a:r>
            <a:r>
              <a:rPr lang="zh-CN" altLang="en-US" i="1"/>
              <a:t> </a:t>
            </a:r>
            <a:r>
              <a:rPr lang="zh-CN" altLang="en-US"/>
              <a:t>等多方面的挑战</a:t>
            </a:r>
            <a:r>
              <a:rPr lang="zh-CN" altLang="en-US">
                <a:ea typeface="宋体" panose="02010600030101010101" pitchFamily="2" charset="-122"/>
                <a:cs typeface="Times New Roman" panose="02020603050405020304" pitchFamily="18" charset="0"/>
              </a:rPr>
              <a:t>，</a:t>
            </a:r>
            <a:r>
              <a:rPr lang="zh-CN" altLang="en-US">
                <a:latin typeface="Arial" pitchFamily="34" charset="0"/>
                <a:cs typeface="Arial" pitchFamily="34" charset="0"/>
              </a:rPr>
              <a:t>设计模式是为了让</a:t>
            </a:r>
            <a:r>
              <a:rPr lang="zh-CN" altLang="en-US" sz="2000" b="1">
                <a:latin typeface="Arial" pitchFamily="34" charset="0"/>
                <a:cs typeface="Arial" pitchFamily="34" charset="0"/>
              </a:rPr>
              <a:t>程序</a:t>
            </a:r>
            <a:r>
              <a:rPr lang="en-US" altLang="zh-CN" sz="2000" b="1">
                <a:latin typeface="Arial" pitchFamily="34" charset="0"/>
                <a:cs typeface="Arial" pitchFamily="34" charset="0"/>
              </a:rPr>
              <a:t>(</a:t>
            </a:r>
            <a:r>
              <a:rPr lang="zh-CN" altLang="en-US" sz="2000" b="1">
                <a:latin typeface="Arial" pitchFamily="34" charset="0"/>
                <a:cs typeface="Arial" pitchFamily="34" charset="0"/>
              </a:rPr>
              <a:t>软件</a:t>
            </a:r>
            <a:r>
              <a:rPr lang="en-US" altLang="zh-CN" sz="2000" b="1">
                <a:latin typeface="Arial" pitchFamily="34" charset="0"/>
                <a:cs typeface="Arial" pitchFamily="34" charset="0"/>
              </a:rPr>
              <a:t>)</a:t>
            </a:r>
            <a:r>
              <a:rPr lang="zh-CN" altLang="en-US">
                <a:latin typeface="Arial" pitchFamily="34" charset="0"/>
                <a:cs typeface="Arial" pitchFamily="34" charset="0"/>
              </a:rPr>
              <a:t>，具有更好</a:t>
            </a:r>
            <a:endParaRPr lang="en-US" altLang="zh-CN">
              <a:latin typeface="Arial" pitchFamily="34" charset="0"/>
              <a:cs typeface="Arial" pitchFamily="34" charset="0"/>
            </a:endParaRPr>
          </a:p>
          <a:p>
            <a:pPr marL="342900" indent="-342900">
              <a:buAutoNum type="arabicParenR"/>
              <a:defRPr/>
            </a:pPr>
            <a:endParaRPr lang="en-US" altLang="zh-CN">
              <a:latin typeface="Arial" pitchFamily="34" charset="0"/>
              <a:cs typeface="Arial" pitchFamily="34" charset="0"/>
            </a:endParaRPr>
          </a:p>
          <a:p>
            <a:pPr marL="342900" indent="-342900">
              <a:buAutoNum type="arabicParenR"/>
              <a:defRPr/>
            </a:pPr>
            <a:r>
              <a:rPr lang="zh-CN" altLang="en-US">
                <a:latin typeface="Arial" pitchFamily="34" charset="0"/>
                <a:cs typeface="Arial" pitchFamily="34" charset="0"/>
              </a:rPr>
              <a:t>代码重用性 </a:t>
            </a:r>
            <a:r>
              <a:rPr lang="en-US" altLang="zh-CN">
                <a:latin typeface="Arial" pitchFamily="34" charset="0"/>
                <a:cs typeface="Arial" pitchFamily="34" charset="0"/>
              </a:rPr>
              <a:t>(</a:t>
            </a:r>
            <a:r>
              <a:rPr lang="zh-CN" altLang="en-US">
                <a:latin typeface="Arial" pitchFamily="34" charset="0"/>
                <a:cs typeface="Arial" pitchFamily="34" charset="0"/>
              </a:rPr>
              <a:t>即：相同功能的代码，不用多次编写</a:t>
            </a:r>
            <a:r>
              <a:rPr lang="en-US" altLang="zh-CN">
                <a:latin typeface="Arial" pitchFamily="34" charset="0"/>
                <a:cs typeface="Arial" pitchFamily="34" charset="0"/>
              </a:rPr>
              <a:t>)</a:t>
            </a:r>
          </a:p>
          <a:p>
            <a:pPr marL="342900" indent="-342900">
              <a:buAutoNum type="arabicParenR"/>
              <a:defRPr/>
            </a:pPr>
            <a:r>
              <a:rPr lang="zh-CN" altLang="en-US">
                <a:latin typeface="Arial" pitchFamily="34" charset="0"/>
                <a:cs typeface="Arial" pitchFamily="34" charset="0"/>
              </a:rPr>
              <a:t>可读性 </a:t>
            </a:r>
            <a:r>
              <a:rPr lang="en-US" altLang="zh-CN">
                <a:latin typeface="Arial" pitchFamily="34" charset="0"/>
                <a:cs typeface="Arial" pitchFamily="34" charset="0"/>
              </a:rPr>
              <a:t>(</a:t>
            </a:r>
            <a:r>
              <a:rPr lang="zh-CN" altLang="en-US">
                <a:latin typeface="Arial" pitchFamily="34" charset="0"/>
                <a:cs typeface="Arial" pitchFamily="34" charset="0"/>
              </a:rPr>
              <a:t>即：编程规范性</a:t>
            </a:r>
            <a:r>
              <a:rPr lang="en-US" altLang="zh-CN">
                <a:latin typeface="Arial" pitchFamily="34" charset="0"/>
                <a:cs typeface="Arial" pitchFamily="34" charset="0"/>
              </a:rPr>
              <a:t>, </a:t>
            </a:r>
            <a:r>
              <a:rPr lang="zh-CN" altLang="en-US">
                <a:latin typeface="Arial" pitchFamily="34" charset="0"/>
                <a:cs typeface="Arial" pitchFamily="34" charset="0"/>
              </a:rPr>
              <a:t>便于其他程序员的阅读和理解</a:t>
            </a:r>
            <a:r>
              <a:rPr lang="en-US" altLang="zh-CN">
                <a:latin typeface="Arial" pitchFamily="34" charset="0"/>
                <a:cs typeface="Arial" pitchFamily="34" charset="0"/>
              </a:rPr>
              <a:t>)</a:t>
            </a:r>
          </a:p>
          <a:p>
            <a:pPr marL="342900" indent="-342900">
              <a:buAutoNum type="arabicParenR"/>
              <a:defRPr/>
            </a:pPr>
            <a:endParaRPr lang="en-US" altLang="zh-CN">
              <a:latin typeface="Arial" pitchFamily="34" charset="0"/>
              <a:cs typeface="Arial" pitchFamily="34" charset="0"/>
            </a:endParaRPr>
          </a:p>
          <a:p>
            <a:pPr marL="342900" indent="-342900">
              <a:buAutoNum type="arabicParenR"/>
              <a:defRPr/>
            </a:pPr>
            <a:r>
              <a:rPr lang="zh-CN" altLang="en-US">
                <a:latin typeface="Arial" pitchFamily="34" charset="0"/>
                <a:cs typeface="Arial" pitchFamily="34" charset="0"/>
              </a:rPr>
              <a:t>可扩展性 </a:t>
            </a:r>
            <a:r>
              <a:rPr lang="en-US" altLang="zh-CN">
                <a:latin typeface="Arial" pitchFamily="34" charset="0"/>
                <a:cs typeface="Arial" pitchFamily="34" charset="0"/>
              </a:rPr>
              <a:t>(</a:t>
            </a:r>
            <a:r>
              <a:rPr lang="zh-CN" altLang="en-US">
                <a:latin typeface="Arial" pitchFamily="34" charset="0"/>
                <a:cs typeface="Arial" pitchFamily="34" charset="0"/>
              </a:rPr>
              <a:t>即：当需要增加新的功能时，非常的方便，称为可维护</a:t>
            </a:r>
            <a:r>
              <a:rPr lang="en-US" altLang="zh-CN">
                <a:latin typeface="Arial" pitchFamily="34" charset="0"/>
                <a:cs typeface="Arial" pitchFamily="34" charset="0"/>
              </a:rPr>
              <a:t>)</a:t>
            </a:r>
          </a:p>
          <a:p>
            <a:pPr marL="342900" indent="-342900">
              <a:buAutoNum type="arabicParenR"/>
              <a:defRPr/>
            </a:pPr>
            <a:r>
              <a:rPr lang="zh-CN" altLang="en-US">
                <a:ea typeface="宋体" panose="02010600030101010101" pitchFamily="2" charset="-122"/>
                <a:cs typeface="Times New Roman" panose="02020603050405020304" pitchFamily="18" charset="0"/>
              </a:rPr>
              <a:t>可靠性 </a:t>
            </a:r>
            <a:r>
              <a:rPr lang="en-US" altLang="zh-CN">
                <a:ea typeface="宋体" panose="02010600030101010101" pitchFamily="2" charset="-122"/>
                <a:cs typeface="Times New Roman" panose="02020603050405020304" pitchFamily="18" charset="0"/>
              </a:rPr>
              <a:t>(</a:t>
            </a:r>
            <a:r>
              <a:rPr lang="zh-CN" altLang="en-US">
                <a:ea typeface="宋体" panose="02010600030101010101" pitchFamily="2" charset="-122"/>
                <a:cs typeface="Times New Roman" panose="02020603050405020304" pitchFamily="18" charset="0"/>
              </a:rPr>
              <a:t>即：当我们增加新的功能后，对原来的功能没有影响</a:t>
            </a:r>
            <a:r>
              <a:rPr lang="en-US" altLang="zh-CN">
                <a:ea typeface="宋体" panose="02010600030101010101" pitchFamily="2" charset="-122"/>
                <a:cs typeface="Times New Roman" panose="02020603050405020304" pitchFamily="18" charset="0"/>
              </a:rPr>
              <a:t>)</a:t>
            </a:r>
          </a:p>
          <a:p>
            <a:pPr marL="342900" indent="-342900">
              <a:buAutoNum type="arabicParenR"/>
              <a:defRPr/>
            </a:pPr>
            <a:r>
              <a:rPr lang="zh-CN" altLang="en-US"/>
              <a:t>使程序呈现</a:t>
            </a:r>
            <a:r>
              <a:rPr lang="zh-CN" altLang="en-US" b="1"/>
              <a:t>高内聚</a:t>
            </a:r>
            <a:r>
              <a:rPr lang="zh-CN" altLang="en-US"/>
              <a:t>，</a:t>
            </a:r>
            <a:r>
              <a:rPr lang="zh-CN" altLang="en-US" b="1"/>
              <a:t>低耦合</a:t>
            </a:r>
            <a:r>
              <a:rPr lang="zh-CN" altLang="en-US"/>
              <a:t>的特性</a:t>
            </a:r>
            <a:endParaRPr lang="en-US" altLang="zh-CN">
              <a:ea typeface="宋体" panose="02010600030101010101" pitchFamily="2" charset="-122"/>
              <a:cs typeface="Times New Roman" panose="02020603050405020304" pitchFamily="18" charset="0"/>
            </a:endParaRPr>
          </a:p>
          <a:p>
            <a:pPr>
              <a:defRPr/>
            </a:pPr>
            <a:r>
              <a:rPr lang="zh-CN" altLang="en-US" sz="1600" b="1">
                <a:solidFill>
                  <a:srgbClr val="DA0000"/>
                </a:solidFill>
                <a:ea typeface="宋体" panose="02010600030101010101" pitchFamily="2" charset="-122"/>
                <a:cs typeface="Times New Roman" panose="02020603050405020304" pitchFamily="18" charset="0"/>
              </a:rPr>
              <a:t>分享金句</a:t>
            </a:r>
            <a:r>
              <a:rPr lang="zh-CN" altLang="en-US" sz="1600">
                <a:ea typeface="宋体" panose="02010600030101010101" pitchFamily="2" charset="-122"/>
                <a:cs typeface="Times New Roman" panose="02020603050405020304" pitchFamily="18" charset="0"/>
              </a:rPr>
              <a:t>：</a:t>
            </a:r>
            <a:endParaRPr lang="en-US" altLang="zh-CN" sz="1600">
              <a:ea typeface="宋体" panose="02010600030101010101" pitchFamily="2" charset="-122"/>
              <a:cs typeface="Times New Roman" panose="02020603050405020304" pitchFamily="18" charset="0"/>
            </a:endParaRPr>
          </a:p>
          <a:p>
            <a:pPr>
              <a:defRPr/>
            </a:pPr>
            <a:r>
              <a:rPr lang="zh-CN" altLang="en-US"/>
              <a:t>设计模式包含了面向对象的精髓，“懂了设计模式，你就懂了面向对象分析和设计（</a:t>
            </a:r>
            <a:r>
              <a:rPr lang="en-US" altLang="zh-CN"/>
              <a:t>OOA/D</a:t>
            </a:r>
            <a:r>
              <a:rPr lang="zh-CN" altLang="en-US"/>
              <a:t>）的精要”</a:t>
            </a:r>
            <a:endParaRPr lang="en-US" altLang="zh-CN"/>
          </a:p>
          <a:p>
            <a:pPr>
              <a:defRPr/>
            </a:pPr>
            <a:r>
              <a:rPr lang="en-US" altLang="zh-CN" u="sng"/>
              <a:t>Scott Mayers </a:t>
            </a:r>
            <a:r>
              <a:rPr lang="zh-CN" altLang="en-US" u="sng"/>
              <a:t>在其巨著</a:t>
            </a:r>
            <a:r>
              <a:rPr lang="en-US" altLang="zh-CN" u="sng"/>
              <a:t>《Effective C++》</a:t>
            </a:r>
            <a:r>
              <a:rPr lang="zh-CN" altLang="en-US" u="sng"/>
              <a:t>就曾经说过：</a:t>
            </a:r>
            <a:r>
              <a:rPr lang="en-US" altLang="zh-CN" u="sng"/>
              <a:t>C++</a:t>
            </a:r>
            <a:r>
              <a:rPr lang="zh-CN" altLang="en-US" u="sng"/>
              <a:t>老手和 </a:t>
            </a:r>
            <a:r>
              <a:rPr lang="en-US" altLang="zh-CN" u="sng"/>
              <a:t>C++</a:t>
            </a:r>
            <a:r>
              <a:rPr lang="zh-CN" altLang="en-US" u="sng"/>
              <a:t>新手的区别就是前者手背上有很多</a:t>
            </a:r>
            <a:r>
              <a:rPr lang="zh-CN" altLang="en-US" b="1" u="sng"/>
              <a:t>伤疤</a:t>
            </a:r>
            <a:endParaRPr lang="en-US" altLang="zh-CN" b="1"/>
          </a:p>
        </p:txBody>
      </p:sp>
      <p:pic>
        <p:nvPicPr>
          <p:cNvPr id="3573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7869" y="2304231"/>
            <a:ext cx="1255891" cy="1649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546580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适配器模式在</a:t>
            </a:r>
            <a:r>
              <a:rPr lang="en-US" altLang="zh-CN" sz="2400" b="1"/>
              <a:t>SpringMVC</a:t>
            </a:r>
            <a:r>
              <a:rPr lang="zh-CN" altLang="en-US" sz="2400" b="1"/>
              <a:t>框架应用的源码剖析</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2923877"/>
          </a:xfrm>
          <a:prstGeom prst="rect">
            <a:avLst/>
          </a:prstGeom>
        </p:spPr>
        <p:txBody>
          <a:bodyPr wrap="square">
            <a:spAutoFit/>
          </a:bodyPr>
          <a:lstStyle/>
          <a:p>
            <a:endParaRPr lang="en-US" altLang="zh-CN">
              <a:latin typeface="Arial" pitchFamily="34" charset="0"/>
              <a:cs typeface="Arial" pitchFamily="34" charset="0"/>
            </a:endParaRPr>
          </a:p>
          <a:p>
            <a:pPr marL="342900" indent="-342900">
              <a:buAutoNum type="arabicParenR" startAt="5"/>
            </a:pPr>
            <a:r>
              <a:rPr lang="zh-CN" altLang="en-US">
                <a:latin typeface="Arial" pitchFamily="34" charset="0"/>
                <a:cs typeface="Arial" pitchFamily="34" charset="0"/>
              </a:rPr>
              <a:t>动手写</a:t>
            </a:r>
            <a:r>
              <a:rPr lang="en-US" altLang="zh-CN">
                <a:latin typeface="Arial" pitchFamily="34" charset="0"/>
                <a:cs typeface="Arial" pitchFamily="34" charset="0"/>
              </a:rPr>
              <a:t>SpringMVC</a:t>
            </a:r>
            <a:r>
              <a:rPr lang="zh-CN" altLang="en-US">
                <a:latin typeface="Arial" pitchFamily="34" charset="0"/>
                <a:cs typeface="Arial" pitchFamily="34" charset="0"/>
              </a:rPr>
              <a:t>通过</a:t>
            </a:r>
            <a:r>
              <a:rPr lang="zh-CN" altLang="en-US" sz="2000" b="1">
                <a:latin typeface="Arial" pitchFamily="34" charset="0"/>
                <a:cs typeface="Arial" pitchFamily="34" charset="0"/>
              </a:rPr>
              <a:t>适配器设计模式</a:t>
            </a:r>
            <a:r>
              <a:rPr lang="zh-CN" altLang="en-US">
                <a:latin typeface="Arial" pitchFamily="34" charset="0"/>
                <a:cs typeface="Arial" pitchFamily="34" charset="0"/>
              </a:rPr>
              <a:t>获取到对应的</a:t>
            </a:r>
            <a:r>
              <a:rPr lang="en-US" altLang="zh-CN">
                <a:latin typeface="Arial" pitchFamily="34" charset="0"/>
                <a:cs typeface="Arial" pitchFamily="34" charset="0"/>
              </a:rPr>
              <a:t>Controller</a:t>
            </a:r>
            <a:r>
              <a:rPr lang="zh-CN" altLang="en-US">
                <a:latin typeface="Arial" pitchFamily="34" charset="0"/>
                <a:cs typeface="Arial" pitchFamily="34" charset="0"/>
              </a:rPr>
              <a:t>的源码</a:t>
            </a:r>
            <a:endParaRPr lang="en-US" altLang="zh-CN">
              <a:latin typeface="Arial" pitchFamily="34" charset="0"/>
              <a:cs typeface="Arial" pitchFamily="34" charset="0"/>
            </a:endParaRPr>
          </a:p>
          <a:p>
            <a:endParaRPr lang="en-US" altLang="zh-CN" b="1">
              <a:solidFill>
                <a:srgbClr val="0070C0"/>
              </a:solidFill>
              <a:latin typeface="Arial" pitchFamily="34" charset="0"/>
              <a:cs typeface="Arial" pitchFamily="34" charset="0"/>
            </a:endParaRPr>
          </a:p>
          <a:p>
            <a:endParaRPr lang="en-US" altLang="zh-CN" b="1">
              <a:solidFill>
                <a:srgbClr val="0070C0"/>
              </a:solidFill>
              <a:latin typeface="Arial" pitchFamily="34" charset="0"/>
              <a:cs typeface="Arial" pitchFamily="34" charset="0"/>
            </a:endParaRPr>
          </a:p>
          <a:p>
            <a:r>
              <a:rPr lang="zh-CN" altLang="en-US" b="1">
                <a:solidFill>
                  <a:srgbClr val="0070C0"/>
                </a:solidFill>
                <a:latin typeface="+mn-ea"/>
              </a:rPr>
              <a:t>说明：</a:t>
            </a:r>
            <a:endParaRPr lang="en-US" altLang="zh-CN" b="1">
              <a:solidFill>
                <a:srgbClr val="0070C0"/>
              </a:solidFill>
              <a:latin typeface="+mn-ea"/>
            </a:endParaRPr>
          </a:p>
          <a:p>
            <a:pPr marL="285750" indent="-285750">
              <a:buFont typeface="Arial" pitchFamily="34" charset="0"/>
              <a:buChar char="•"/>
            </a:pPr>
            <a:r>
              <a:rPr lang="en-US" altLang="zh-CN"/>
              <a:t>Spring</a:t>
            </a:r>
            <a:r>
              <a:rPr lang="zh-CN" altLang="en-US"/>
              <a:t>定义了一个适配接口，使得每一种</a:t>
            </a:r>
            <a:r>
              <a:rPr lang="en-US" altLang="zh-CN"/>
              <a:t>Controller</a:t>
            </a:r>
            <a:r>
              <a:rPr lang="zh-CN" altLang="en-US"/>
              <a:t>有一种对应的适配器实现类</a:t>
            </a:r>
            <a:endParaRPr lang="en-US" altLang="zh-CN"/>
          </a:p>
          <a:p>
            <a:pPr marL="285750" indent="-285750">
              <a:buFont typeface="Arial" pitchFamily="34" charset="0"/>
              <a:buChar char="•"/>
            </a:pPr>
            <a:r>
              <a:rPr lang="zh-CN" altLang="en-US"/>
              <a:t>适配器代替</a:t>
            </a:r>
            <a:r>
              <a:rPr lang="en-US" altLang="zh-CN"/>
              <a:t>controller</a:t>
            </a:r>
            <a:r>
              <a:rPr lang="zh-CN" altLang="en-US"/>
              <a:t>执行相应的方法</a:t>
            </a:r>
            <a:endParaRPr lang="en-US" altLang="zh-CN"/>
          </a:p>
          <a:p>
            <a:pPr marL="285750" indent="-285750">
              <a:buFont typeface="Arial" pitchFamily="34" charset="0"/>
              <a:buChar char="•"/>
            </a:pPr>
            <a:r>
              <a:rPr lang="zh-CN" altLang="en-US"/>
              <a:t>扩展</a:t>
            </a:r>
            <a:r>
              <a:rPr lang="en-US" altLang="zh-CN"/>
              <a:t>Controller </a:t>
            </a:r>
            <a:r>
              <a:rPr lang="zh-CN" altLang="en-US"/>
              <a:t>时，只需要增加一个适配器类就完成了</a:t>
            </a:r>
            <a:r>
              <a:rPr lang="en-US" altLang="zh-CN"/>
              <a:t>SpringMVC</a:t>
            </a:r>
            <a:r>
              <a:rPr lang="zh-CN" altLang="en-US"/>
              <a:t>的扩展了</a:t>
            </a:r>
            <a:r>
              <a:rPr lang="en-US" altLang="zh-CN"/>
              <a:t>,</a:t>
            </a:r>
          </a:p>
          <a:p>
            <a:pPr marL="285750" indent="-285750">
              <a:buFont typeface="Arial" pitchFamily="34" charset="0"/>
              <a:buChar char="•"/>
            </a:pPr>
            <a:r>
              <a:rPr lang="zh-CN" altLang="en-US" b="1">
                <a:solidFill>
                  <a:srgbClr val="EA0000"/>
                </a:solidFill>
                <a:latin typeface="+mn-ea"/>
              </a:rPr>
              <a:t>这就是设计模式的力量</a:t>
            </a:r>
            <a:endParaRPr lang="en-US" altLang="zh-CN" b="1">
              <a:solidFill>
                <a:srgbClr val="EA0000"/>
              </a:solidFill>
              <a:latin typeface="+mn-ea"/>
            </a:endParaRPr>
          </a:p>
          <a:p>
            <a:endParaRPr lang="en-US" altLang="zh-CN" sz="2000" b="1">
              <a:solidFill>
                <a:srgbClr val="0070C0"/>
              </a:solidFill>
              <a:latin typeface="+mn-ea"/>
            </a:endParaRPr>
          </a:p>
        </p:txBody>
      </p:sp>
      <p:graphicFrame>
        <p:nvGraphicFramePr>
          <p:cNvPr id="15" name="对象 14"/>
          <p:cNvGraphicFramePr>
            <a:graphicFrameLocks noChangeAspect="1"/>
          </p:cNvGraphicFramePr>
          <p:nvPr>
            <p:extLst>
              <p:ext uri="{D42A27DB-BD31-4B8C-83A1-F6EECF244321}">
                <p14:modId xmlns:p14="http://schemas.microsoft.com/office/powerpoint/2010/main" val="2100193810"/>
              </p:ext>
            </p:extLst>
          </p:nvPr>
        </p:nvGraphicFramePr>
        <p:xfrm>
          <a:off x="954013" y="4752503"/>
          <a:ext cx="1584176" cy="561036"/>
        </p:xfrm>
        <a:graphic>
          <a:graphicData uri="http://schemas.openxmlformats.org/presentationml/2006/ole">
            <mc:AlternateContent xmlns:mc="http://schemas.openxmlformats.org/markup-compatibility/2006">
              <mc:Choice xmlns:v="urn:schemas-microsoft-com:vml" Requires="v">
                <p:oleObj spid="_x0000_s296077" name="包装程序外壳对象" showAsIcon="1" r:id="rId4" imgW="2008440" imgH="711360" progId="Package">
                  <p:embed/>
                </p:oleObj>
              </mc:Choice>
              <mc:Fallback>
                <p:oleObj name="包装程序外壳对象" showAsIcon="1" r:id="rId4" imgW="2008440" imgH="711360" progId="Package">
                  <p:embed/>
                  <p:pic>
                    <p:nvPicPr>
                      <p:cNvPr id="0" name=""/>
                      <p:cNvPicPr/>
                      <p:nvPr/>
                    </p:nvPicPr>
                    <p:blipFill>
                      <a:blip r:embed="rId5"/>
                      <a:stretch>
                        <a:fillRect/>
                      </a:stretch>
                    </p:blipFill>
                    <p:spPr>
                      <a:xfrm>
                        <a:off x="954013" y="4752503"/>
                        <a:ext cx="1584176" cy="561036"/>
                      </a:xfrm>
                      <a:prstGeom prst="rect">
                        <a:avLst/>
                      </a:prstGeom>
                    </p:spPr>
                  </p:pic>
                </p:oleObj>
              </mc:Fallback>
            </mc:AlternateContent>
          </a:graphicData>
        </a:graphic>
      </p:graphicFrame>
    </p:spTree>
    <p:extLst>
      <p:ext uri="{BB962C8B-B14F-4D97-AF65-F5344CB8AC3E}">
        <p14:creationId xmlns:p14="http://schemas.microsoft.com/office/powerpoint/2010/main" val="357472908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适配器模式的注意事项和细节</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3200876"/>
          </a:xfrm>
          <a:prstGeom prst="rect">
            <a:avLst/>
          </a:prstGeom>
        </p:spPr>
        <p:txBody>
          <a:bodyPr wrap="square">
            <a:spAutoFit/>
          </a:bodyPr>
          <a:lstStyle/>
          <a:p>
            <a:r>
              <a:rPr lang="zh-CN" altLang="en-US" sz="2000">
                <a:latin typeface="+mn-ea"/>
              </a:rPr>
              <a:t>适配器模式的注意事项和细节</a:t>
            </a:r>
            <a:endParaRPr lang="en-US" altLang="zh-CN" sz="2000">
              <a:latin typeface="+mn-ea"/>
            </a:endParaRPr>
          </a:p>
          <a:p>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三种命名方式，是根据 </a:t>
            </a:r>
            <a:r>
              <a:rPr lang="en-US" altLang="zh-CN">
                <a:latin typeface="Arial" pitchFamily="34" charset="0"/>
                <a:cs typeface="Arial" pitchFamily="34" charset="0"/>
              </a:rPr>
              <a:t>src</a:t>
            </a:r>
            <a:r>
              <a:rPr lang="zh-CN" altLang="en-US">
                <a:latin typeface="Arial" pitchFamily="34" charset="0"/>
                <a:cs typeface="Arial" pitchFamily="34" charset="0"/>
              </a:rPr>
              <a:t>是以怎样的形式给到</a:t>
            </a:r>
            <a:r>
              <a:rPr lang="en-US" altLang="zh-CN">
                <a:latin typeface="Arial" pitchFamily="34" charset="0"/>
                <a:cs typeface="Arial" pitchFamily="34" charset="0"/>
              </a:rPr>
              <a:t>Adapter</a:t>
            </a:r>
            <a:r>
              <a:rPr lang="zh-CN" altLang="en-US">
                <a:latin typeface="Arial" pitchFamily="34" charset="0"/>
                <a:cs typeface="Arial" pitchFamily="34" charset="0"/>
              </a:rPr>
              <a:t>（在</a:t>
            </a:r>
            <a:r>
              <a:rPr lang="en-US" altLang="zh-CN">
                <a:latin typeface="Arial" pitchFamily="34" charset="0"/>
                <a:cs typeface="Arial" pitchFamily="34" charset="0"/>
              </a:rPr>
              <a:t>Adapter</a:t>
            </a:r>
            <a:r>
              <a:rPr lang="zh-CN" altLang="en-US">
                <a:latin typeface="Arial" pitchFamily="34" charset="0"/>
                <a:cs typeface="Arial" pitchFamily="34" charset="0"/>
              </a:rPr>
              <a:t>里的形式）来命名的。 </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类适配器：以类给到，在</a:t>
            </a:r>
            <a:r>
              <a:rPr lang="en-US" altLang="zh-CN">
                <a:latin typeface="Arial" pitchFamily="34" charset="0"/>
                <a:cs typeface="Arial" pitchFamily="34" charset="0"/>
              </a:rPr>
              <a:t>Adapter</a:t>
            </a:r>
            <a:r>
              <a:rPr lang="zh-CN" altLang="en-US">
                <a:latin typeface="Arial" pitchFamily="34" charset="0"/>
                <a:cs typeface="Arial" pitchFamily="34" charset="0"/>
              </a:rPr>
              <a:t>里，就是将</a:t>
            </a:r>
            <a:r>
              <a:rPr lang="en-US" altLang="zh-CN">
                <a:latin typeface="Arial" pitchFamily="34" charset="0"/>
                <a:cs typeface="Arial" pitchFamily="34" charset="0"/>
              </a:rPr>
              <a:t>src</a:t>
            </a:r>
            <a:r>
              <a:rPr lang="zh-CN" altLang="en-US">
                <a:latin typeface="Arial" pitchFamily="34" charset="0"/>
                <a:cs typeface="Arial" pitchFamily="34" charset="0"/>
              </a:rPr>
              <a:t>当做类，继承 </a:t>
            </a:r>
            <a:br>
              <a:rPr lang="zh-CN" altLang="en-US">
                <a:latin typeface="Arial" pitchFamily="34" charset="0"/>
                <a:cs typeface="Arial" pitchFamily="34" charset="0"/>
              </a:rPr>
            </a:br>
            <a:r>
              <a:rPr lang="zh-CN" altLang="en-US">
                <a:latin typeface="Arial" pitchFamily="34" charset="0"/>
                <a:cs typeface="Arial" pitchFamily="34" charset="0"/>
              </a:rPr>
              <a:t>对象适配器：以对象给到，在</a:t>
            </a:r>
            <a:r>
              <a:rPr lang="en-US" altLang="zh-CN">
                <a:latin typeface="Arial" pitchFamily="34" charset="0"/>
                <a:cs typeface="Arial" pitchFamily="34" charset="0"/>
              </a:rPr>
              <a:t>Adapter</a:t>
            </a:r>
            <a:r>
              <a:rPr lang="zh-CN" altLang="en-US">
                <a:latin typeface="Arial" pitchFamily="34" charset="0"/>
                <a:cs typeface="Arial" pitchFamily="34" charset="0"/>
              </a:rPr>
              <a:t>里，将</a:t>
            </a:r>
            <a:r>
              <a:rPr lang="en-US" altLang="zh-CN">
                <a:latin typeface="Arial" pitchFamily="34" charset="0"/>
                <a:cs typeface="Arial" pitchFamily="34" charset="0"/>
              </a:rPr>
              <a:t>src</a:t>
            </a:r>
            <a:r>
              <a:rPr lang="zh-CN" altLang="en-US">
                <a:latin typeface="Arial" pitchFamily="34" charset="0"/>
                <a:cs typeface="Arial" pitchFamily="34" charset="0"/>
              </a:rPr>
              <a:t>作为一个对象，持有</a:t>
            </a:r>
            <a:br>
              <a:rPr lang="zh-CN" altLang="en-US">
                <a:latin typeface="Arial" pitchFamily="34" charset="0"/>
                <a:cs typeface="Arial" pitchFamily="34" charset="0"/>
              </a:rPr>
            </a:br>
            <a:r>
              <a:rPr lang="zh-CN" altLang="en-US">
                <a:latin typeface="Arial" pitchFamily="34" charset="0"/>
                <a:cs typeface="Arial" pitchFamily="34" charset="0"/>
              </a:rPr>
              <a:t>接口适配器：以接口给到，在</a:t>
            </a:r>
            <a:r>
              <a:rPr lang="en-US" altLang="zh-CN">
                <a:latin typeface="Arial" pitchFamily="34" charset="0"/>
                <a:cs typeface="Arial" pitchFamily="34" charset="0"/>
              </a:rPr>
              <a:t>Adapter</a:t>
            </a:r>
            <a:r>
              <a:rPr lang="zh-CN" altLang="en-US">
                <a:latin typeface="Arial" pitchFamily="34" charset="0"/>
                <a:cs typeface="Arial" pitchFamily="34" charset="0"/>
              </a:rPr>
              <a:t>里，将</a:t>
            </a:r>
            <a:r>
              <a:rPr lang="en-US" altLang="zh-CN">
                <a:latin typeface="Arial" pitchFamily="34" charset="0"/>
                <a:cs typeface="Arial" pitchFamily="34" charset="0"/>
              </a:rPr>
              <a:t>src</a:t>
            </a:r>
            <a:r>
              <a:rPr lang="zh-CN" altLang="en-US">
                <a:latin typeface="Arial" pitchFamily="34" charset="0"/>
                <a:cs typeface="Arial" pitchFamily="34" charset="0"/>
              </a:rPr>
              <a:t>作为一个接口，实现</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Adapter</a:t>
            </a:r>
            <a:r>
              <a:rPr lang="zh-CN" altLang="en-US">
                <a:latin typeface="Arial" pitchFamily="34" charset="0"/>
                <a:cs typeface="Arial" pitchFamily="34" charset="0"/>
              </a:rPr>
              <a:t>模式最大的作用还是将原本不兼容的接口融合在一起工作。 </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实际开发中，实现起来不拘泥于我们讲解的三种经典形式 </a:t>
            </a:r>
            <a:endParaRPr lang="en-US" altLang="zh-CN">
              <a:latin typeface="Arial" pitchFamily="34" charset="0"/>
              <a:cs typeface="Arial" pitchFamily="34" charset="0"/>
            </a:endParaRPr>
          </a:p>
          <a:p>
            <a:endParaRPr lang="en-US" altLang="zh-CN" sz="2000" b="1">
              <a:solidFill>
                <a:srgbClr val="0070C0"/>
              </a:solidFill>
              <a:latin typeface="+mn-ea"/>
            </a:endParaRPr>
          </a:p>
        </p:txBody>
      </p:sp>
    </p:spTree>
    <p:extLst>
      <p:ext uri="{BB962C8B-B14F-4D97-AF65-F5344CB8AC3E}">
        <p14:creationId xmlns:p14="http://schemas.microsoft.com/office/powerpoint/2010/main" val="244703445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sz="2800" b="1"/>
              <a:t>Java</a:t>
            </a:r>
            <a:r>
              <a:rPr lang="zh-CN" altLang="en-US" sz="2800" b="1"/>
              <a:t>设计模式</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桥接模式</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350059713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手机操作问题</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527946" cy="2062103"/>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endParaRPr lang="en-US" altLang="zh-CN" sz="2000" b="1">
              <a:solidFill>
                <a:srgbClr val="0070C0"/>
              </a:solidFill>
              <a:latin typeface="+mn-ea"/>
            </a:endParaRPr>
          </a:p>
          <a:p>
            <a:r>
              <a:rPr lang="zh-CN" altLang="en-US"/>
              <a:t>现在对不同手机类型的</a:t>
            </a:r>
            <a:br>
              <a:rPr lang="en-US" altLang="zh-CN"/>
            </a:br>
            <a:r>
              <a:rPr lang="zh-CN" altLang="en-US"/>
              <a:t>不同品牌实现操作编程</a:t>
            </a:r>
            <a:r>
              <a:rPr lang="en-US" altLang="zh-CN"/>
              <a:t>(</a:t>
            </a:r>
            <a:r>
              <a:rPr lang="zh-CN" altLang="en-US"/>
              <a:t>比如</a:t>
            </a:r>
            <a:r>
              <a:rPr lang="en-US" altLang="zh-CN"/>
              <a:t>:</a:t>
            </a:r>
          </a:p>
          <a:p>
            <a:r>
              <a:rPr lang="zh-CN" altLang="en-US"/>
              <a:t>开机、关机、上网，打电话等</a:t>
            </a:r>
            <a:r>
              <a:rPr lang="en-US" altLang="zh-CN"/>
              <a:t>)</a:t>
            </a:r>
            <a:r>
              <a:rPr lang="zh-CN" altLang="en-US"/>
              <a:t>，</a:t>
            </a:r>
            <a:br>
              <a:rPr lang="en-US" altLang="zh-CN"/>
            </a:br>
            <a:r>
              <a:rPr lang="zh-CN" altLang="en-US"/>
              <a:t>如图</a:t>
            </a:r>
            <a:r>
              <a:rPr lang="en-US" altLang="zh-CN"/>
              <a:t>:</a:t>
            </a:r>
          </a:p>
          <a:p>
            <a:endParaRPr lang="en-US" altLang="zh-CN" sz="2000" b="1">
              <a:solidFill>
                <a:srgbClr val="0070C0"/>
              </a:solidFill>
              <a:latin typeface="+mn-ea"/>
            </a:endParaRPr>
          </a:p>
        </p:txBody>
      </p:sp>
      <p:sp>
        <p:nvSpPr>
          <p:cNvPr id="5" name="圆角矩形 4"/>
          <p:cNvSpPr/>
          <p:nvPr/>
        </p:nvSpPr>
        <p:spPr>
          <a:xfrm>
            <a:off x="2632075" y="3515816"/>
            <a:ext cx="1057275" cy="571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zh-CN" altLang="en-US" sz="1100"/>
              <a:t>手机</a:t>
            </a:r>
          </a:p>
        </p:txBody>
      </p:sp>
      <p:sp>
        <p:nvSpPr>
          <p:cNvPr id="8" name="圆角矩形 7"/>
          <p:cNvSpPr/>
          <p:nvPr/>
        </p:nvSpPr>
        <p:spPr>
          <a:xfrm>
            <a:off x="4279900" y="2429966"/>
            <a:ext cx="1104900" cy="485775"/>
          </a:xfrm>
          <a:prstGeom prst="roundRect">
            <a:avLst/>
          </a:prstGeom>
        </p:spPr>
        <p:style>
          <a:lnRef idx="3">
            <a:schemeClr val="lt1"/>
          </a:lnRef>
          <a:fillRef idx="1">
            <a:schemeClr val="accent4"/>
          </a:fillRef>
          <a:effectRef idx="1">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zh-CN" altLang="en-US" sz="1100"/>
              <a:t>折叠式</a:t>
            </a:r>
          </a:p>
        </p:txBody>
      </p:sp>
      <p:sp>
        <p:nvSpPr>
          <p:cNvPr id="9" name="圆角矩形 8"/>
          <p:cNvSpPr/>
          <p:nvPr/>
        </p:nvSpPr>
        <p:spPr>
          <a:xfrm>
            <a:off x="4279900" y="3496766"/>
            <a:ext cx="1104900" cy="485775"/>
          </a:xfrm>
          <a:prstGeom prst="roundRect">
            <a:avLst/>
          </a:prstGeom>
        </p:spPr>
        <p:style>
          <a:lnRef idx="3">
            <a:schemeClr val="lt1"/>
          </a:lnRef>
          <a:fillRef idx="1">
            <a:schemeClr val="accent4"/>
          </a:fillRef>
          <a:effectRef idx="1">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zh-CN" altLang="en-US" sz="1100"/>
              <a:t>直立式</a:t>
            </a:r>
          </a:p>
        </p:txBody>
      </p:sp>
      <p:sp>
        <p:nvSpPr>
          <p:cNvPr id="10" name="圆角矩形 9"/>
          <p:cNvSpPr/>
          <p:nvPr/>
        </p:nvSpPr>
        <p:spPr>
          <a:xfrm>
            <a:off x="4279900" y="4611191"/>
            <a:ext cx="1104900" cy="485775"/>
          </a:xfrm>
          <a:prstGeom prst="roundRect">
            <a:avLst/>
          </a:prstGeom>
        </p:spPr>
        <p:style>
          <a:lnRef idx="3">
            <a:schemeClr val="lt1"/>
          </a:lnRef>
          <a:fillRef idx="1">
            <a:schemeClr val="accent4"/>
          </a:fillRef>
          <a:effectRef idx="1">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zh-CN" altLang="en-US" sz="1100"/>
              <a:t>旋转式</a:t>
            </a:r>
          </a:p>
        </p:txBody>
      </p:sp>
      <p:sp>
        <p:nvSpPr>
          <p:cNvPr id="11" name="圆角矩形 10"/>
          <p:cNvSpPr/>
          <p:nvPr/>
        </p:nvSpPr>
        <p:spPr>
          <a:xfrm>
            <a:off x="5984875" y="1944191"/>
            <a:ext cx="895350" cy="314325"/>
          </a:xfrm>
          <a:prstGeom prst="roundRect">
            <a:avLst/>
          </a:prstGeom>
        </p:spPr>
        <p:style>
          <a:lnRef idx="3">
            <a:schemeClr val="lt1"/>
          </a:lnRef>
          <a:fillRef idx="1">
            <a:schemeClr val="accent2"/>
          </a:fillRef>
          <a:effectRef idx="1">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zh-CN" altLang="en-US" sz="1100"/>
              <a:t>华为</a:t>
            </a:r>
          </a:p>
        </p:txBody>
      </p:sp>
      <p:sp>
        <p:nvSpPr>
          <p:cNvPr id="12" name="圆角矩形 11"/>
          <p:cNvSpPr/>
          <p:nvPr/>
        </p:nvSpPr>
        <p:spPr>
          <a:xfrm>
            <a:off x="5994400" y="2353766"/>
            <a:ext cx="866775" cy="333375"/>
          </a:xfrm>
          <a:prstGeom prst="roundRect">
            <a:avLst/>
          </a:prstGeom>
        </p:spPr>
        <p:style>
          <a:lnRef idx="3">
            <a:schemeClr val="lt1"/>
          </a:lnRef>
          <a:fillRef idx="1">
            <a:schemeClr val="accent2"/>
          </a:fillRef>
          <a:effectRef idx="1">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zh-CN" altLang="en-US" sz="1100"/>
              <a:t>小米</a:t>
            </a:r>
          </a:p>
        </p:txBody>
      </p:sp>
      <p:sp>
        <p:nvSpPr>
          <p:cNvPr id="13" name="圆角矩形 12"/>
          <p:cNvSpPr/>
          <p:nvPr/>
        </p:nvSpPr>
        <p:spPr>
          <a:xfrm>
            <a:off x="5975350" y="2830016"/>
            <a:ext cx="914400" cy="333375"/>
          </a:xfrm>
          <a:prstGeom prst="roundRect">
            <a:avLst/>
          </a:prstGeom>
        </p:spPr>
        <p:style>
          <a:lnRef idx="3">
            <a:schemeClr val="lt1"/>
          </a:lnRef>
          <a:fillRef idx="1">
            <a:schemeClr val="accent2"/>
          </a:fillRef>
          <a:effectRef idx="1">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Vivo</a:t>
            </a:r>
            <a:endParaRPr lang="zh-CN" altLang="en-US" sz="1100"/>
          </a:p>
        </p:txBody>
      </p:sp>
      <p:sp>
        <p:nvSpPr>
          <p:cNvPr id="14" name="圆角矩形 13"/>
          <p:cNvSpPr/>
          <p:nvPr/>
        </p:nvSpPr>
        <p:spPr>
          <a:xfrm>
            <a:off x="6003925" y="3315791"/>
            <a:ext cx="895350" cy="314325"/>
          </a:xfrm>
          <a:prstGeom prst="roundRect">
            <a:avLst/>
          </a:prstGeom>
        </p:spPr>
        <p:style>
          <a:lnRef idx="3">
            <a:schemeClr val="lt1"/>
          </a:lnRef>
          <a:fillRef idx="1">
            <a:schemeClr val="accent2"/>
          </a:fillRef>
          <a:effectRef idx="1">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zh-CN" altLang="en-US" sz="1100"/>
              <a:t>华为</a:t>
            </a:r>
          </a:p>
        </p:txBody>
      </p:sp>
      <p:sp>
        <p:nvSpPr>
          <p:cNvPr id="15" name="圆角矩形 14"/>
          <p:cNvSpPr/>
          <p:nvPr/>
        </p:nvSpPr>
        <p:spPr>
          <a:xfrm>
            <a:off x="6013450" y="3744416"/>
            <a:ext cx="866775" cy="333375"/>
          </a:xfrm>
          <a:prstGeom prst="roundRect">
            <a:avLst/>
          </a:prstGeom>
        </p:spPr>
        <p:style>
          <a:lnRef idx="3">
            <a:schemeClr val="lt1"/>
          </a:lnRef>
          <a:fillRef idx="1">
            <a:schemeClr val="accent2"/>
          </a:fillRef>
          <a:effectRef idx="1">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zh-CN" altLang="en-US" sz="1100"/>
              <a:t>小米</a:t>
            </a:r>
          </a:p>
        </p:txBody>
      </p:sp>
      <p:sp>
        <p:nvSpPr>
          <p:cNvPr id="16" name="圆角矩形 15"/>
          <p:cNvSpPr/>
          <p:nvPr/>
        </p:nvSpPr>
        <p:spPr>
          <a:xfrm>
            <a:off x="5994400" y="4201616"/>
            <a:ext cx="914400" cy="333375"/>
          </a:xfrm>
          <a:prstGeom prst="roundRect">
            <a:avLst/>
          </a:prstGeom>
        </p:spPr>
        <p:style>
          <a:lnRef idx="3">
            <a:schemeClr val="lt1"/>
          </a:lnRef>
          <a:fillRef idx="1">
            <a:schemeClr val="accent2"/>
          </a:fillRef>
          <a:effectRef idx="1">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Vivo</a:t>
            </a:r>
            <a:endParaRPr lang="zh-CN" altLang="en-US" sz="1100"/>
          </a:p>
        </p:txBody>
      </p:sp>
      <p:cxnSp>
        <p:nvCxnSpPr>
          <p:cNvPr id="17" name="肘形连接符 16"/>
          <p:cNvCxnSpPr>
            <a:stCxn id="8" idx="3"/>
            <a:endCxn id="11" idx="1"/>
          </p:cNvCxnSpPr>
          <p:nvPr/>
        </p:nvCxnSpPr>
        <p:spPr>
          <a:xfrm flipV="1">
            <a:off x="5384800" y="2101354"/>
            <a:ext cx="600075" cy="571500"/>
          </a:xfrm>
          <a:prstGeom prst="bentConnector3">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肘形连接符 17"/>
          <p:cNvCxnSpPr>
            <a:stCxn id="8" idx="3"/>
            <a:endCxn id="12" idx="1"/>
          </p:cNvCxnSpPr>
          <p:nvPr/>
        </p:nvCxnSpPr>
        <p:spPr>
          <a:xfrm flipV="1">
            <a:off x="5384800" y="2520454"/>
            <a:ext cx="609600" cy="152400"/>
          </a:xfrm>
          <a:prstGeom prst="bentConnector3">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9" name="肘形连接符 18"/>
          <p:cNvCxnSpPr>
            <a:stCxn id="8" idx="3"/>
            <a:endCxn id="13" idx="1"/>
          </p:cNvCxnSpPr>
          <p:nvPr/>
        </p:nvCxnSpPr>
        <p:spPr>
          <a:xfrm>
            <a:off x="5384800" y="2672854"/>
            <a:ext cx="590550" cy="323850"/>
          </a:xfrm>
          <a:prstGeom prst="bentConnector3">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肘形连接符 19"/>
          <p:cNvCxnSpPr>
            <a:stCxn id="9" idx="3"/>
            <a:endCxn id="14" idx="1"/>
          </p:cNvCxnSpPr>
          <p:nvPr/>
        </p:nvCxnSpPr>
        <p:spPr>
          <a:xfrm flipV="1">
            <a:off x="5384800" y="3472954"/>
            <a:ext cx="619125" cy="266700"/>
          </a:xfrm>
          <a:prstGeom prst="bentConnector3">
            <a:avLst/>
          </a:prstGeom>
          <a:ln>
            <a:tailEnd type="arrow"/>
          </a:ln>
        </p:spPr>
        <p:style>
          <a:lnRef idx="3">
            <a:schemeClr val="dk1"/>
          </a:lnRef>
          <a:fillRef idx="0">
            <a:schemeClr val="dk1"/>
          </a:fillRef>
          <a:effectRef idx="2">
            <a:schemeClr val="dk1"/>
          </a:effectRef>
          <a:fontRef idx="minor">
            <a:schemeClr val="tx1"/>
          </a:fontRef>
        </p:style>
      </p:cxnSp>
      <p:cxnSp>
        <p:nvCxnSpPr>
          <p:cNvPr id="21" name="肘形连接符 20"/>
          <p:cNvCxnSpPr>
            <a:stCxn id="9" idx="3"/>
            <a:endCxn id="15" idx="1"/>
          </p:cNvCxnSpPr>
          <p:nvPr/>
        </p:nvCxnSpPr>
        <p:spPr>
          <a:xfrm>
            <a:off x="5384800" y="3739654"/>
            <a:ext cx="628650" cy="171450"/>
          </a:xfrm>
          <a:prstGeom prst="bentConnector3">
            <a:avLst/>
          </a:prstGeom>
          <a:ln>
            <a:tailEnd type="arrow"/>
          </a:ln>
        </p:spPr>
        <p:style>
          <a:lnRef idx="3">
            <a:schemeClr val="dk1"/>
          </a:lnRef>
          <a:fillRef idx="0">
            <a:schemeClr val="dk1"/>
          </a:fillRef>
          <a:effectRef idx="2">
            <a:schemeClr val="dk1"/>
          </a:effectRef>
          <a:fontRef idx="minor">
            <a:schemeClr val="tx1"/>
          </a:fontRef>
        </p:style>
      </p:cxnSp>
      <p:cxnSp>
        <p:nvCxnSpPr>
          <p:cNvPr id="22" name="肘形连接符 21"/>
          <p:cNvCxnSpPr>
            <a:stCxn id="9" idx="3"/>
            <a:endCxn id="16" idx="1"/>
          </p:cNvCxnSpPr>
          <p:nvPr/>
        </p:nvCxnSpPr>
        <p:spPr>
          <a:xfrm>
            <a:off x="5384800" y="3739654"/>
            <a:ext cx="609600" cy="628650"/>
          </a:xfrm>
          <a:prstGeom prst="bentConnector3">
            <a:avLst/>
          </a:prstGeom>
          <a:ln>
            <a:tailEnd type="arrow"/>
          </a:ln>
        </p:spPr>
        <p:style>
          <a:lnRef idx="3">
            <a:schemeClr val="dk1"/>
          </a:lnRef>
          <a:fillRef idx="0">
            <a:schemeClr val="dk1"/>
          </a:fillRef>
          <a:effectRef idx="2">
            <a:schemeClr val="dk1"/>
          </a:effectRef>
          <a:fontRef idx="minor">
            <a:schemeClr val="tx1"/>
          </a:fontRef>
        </p:style>
      </p:cxnSp>
      <p:cxnSp>
        <p:nvCxnSpPr>
          <p:cNvPr id="23" name="肘形连接符 22"/>
          <p:cNvCxnSpPr>
            <a:stCxn id="5" idx="3"/>
            <a:endCxn id="8" idx="1"/>
          </p:cNvCxnSpPr>
          <p:nvPr/>
        </p:nvCxnSpPr>
        <p:spPr>
          <a:xfrm flipV="1">
            <a:off x="3689350" y="2672854"/>
            <a:ext cx="590550" cy="1128712"/>
          </a:xfrm>
          <a:prstGeom prst="bentConnector3">
            <a:avLst/>
          </a:prstGeom>
          <a:ln>
            <a:tailEnd type="arrow"/>
          </a:ln>
        </p:spPr>
        <p:style>
          <a:lnRef idx="3">
            <a:schemeClr val="accent3"/>
          </a:lnRef>
          <a:fillRef idx="0">
            <a:schemeClr val="accent3"/>
          </a:fillRef>
          <a:effectRef idx="2">
            <a:schemeClr val="accent3"/>
          </a:effectRef>
          <a:fontRef idx="minor">
            <a:schemeClr val="tx1"/>
          </a:fontRef>
        </p:style>
      </p:cxnSp>
      <p:cxnSp>
        <p:nvCxnSpPr>
          <p:cNvPr id="24" name="肘形连接符 23"/>
          <p:cNvCxnSpPr>
            <a:stCxn id="5" idx="3"/>
            <a:endCxn id="9" idx="1"/>
          </p:cNvCxnSpPr>
          <p:nvPr/>
        </p:nvCxnSpPr>
        <p:spPr>
          <a:xfrm flipV="1">
            <a:off x="3689350" y="3739654"/>
            <a:ext cx="590550" cy="61912"/>
          </a:xfrm>
          <a:prstGeom prst="bentConnector3">
            <a:avLst/>
          </a:prstGeom>
          <a:ln>
            <a:tailEnd type="arrow"/>
          </a:ln>
        </p:spPr>
        <p:style>
          <a:lnRef idx="3">
            <a:schemeClr val="accent3"/>
          </a:lnRef>
          <a:fillRef idx="0">
            <a:schemeClr val="accent3"/>
          </a:fillRef>
          <a:effectRef idx="2">
            <a:schemeClr val="accent3"/>
          </a:effectRef>
          <a:fontRef idx="minor">
            <a:schemeClr val="tx1"/>
          </a:fontRef>
        </p:style>
      </p:cxnSp>
      <p:cxnSp>
        <p:nvCxnSpPr>
          <p:cNvPr id="25" name="肘形连接符 24"/>
          <p:cNvCxnSpPr>
            <a:stCxn id="5" idx="3"/>
            <a:endCxn id="10" idx="1"/>
          </p:cNvCxnSpPr>
          <p:nvPr/>
        </p:nvCxnSpPr>
        <p:spPr>
          <a:xfrm>
            <a:off x="3689350" y="3801566"/>
            <a:ext cx="590550" cy="1052513"/>
          </a:xfrm>
          <a:prstGeom prst="bentConnector3">
            <a:avLst/>
          </a:prstGeom>
          <a:ln>
            <a:tailEnd type="arrow"/>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86165773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传统方案解决手机操作问题</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527946" cy="677108"/>
          </a:xfrm>
          <a:prstGeom prst="rect">
            <a:avLst/>
          </a:prstGeom>
        </p:spPr>
        <p:txBody>
          <a:bodyPr wrap="square">
            <a:spAutoFit/>
          </a:bodyPr>
          <a:lstStyle/>
          <a:p>
            <a:endParaRPr lang="en-US" altLang="zh-CN" sz="2000" b="1">
              <a:solidFill>
                <a:srgbClr val="0070C0"/>
              </a:solidFill>
              <a:latin typeface="+mn-ea"/>
            </a:endParaRPr>
          </a:p>
          <a:p>
            <a:r>
              <a:rPr lang="zh-CN" altLang="en-US">
                <a:latin typeface="Arial" pitchFamily="34" charset="0"/>
                <a:cs typeface="Arial" pitchFamily="34" charset="0"/>
              </a:rPr>
              <a:t>传统方案解决手机使用问题</a:t>
            </a:r>
            <a:r>
              <a:rPr lang="en-US" altLang="zh-CN">
                <a:latin typeface="Arial" pitchFamily="34" charset="0"/>
                <a:cs typeface="Arial" pitchFamily="34" charset="0"/>
              </a:rPr>
              <a:t>(</a:t>
            </a:r>
            <a:r>
              <a:rPr lang="zh-CN" altLang="en-US">
                <a:latin typeface="Arial" pitchFamily="34" charset="0"/>
                <a:cs typeface="Arial" pitchFamily="34" charset="0"/>
              </a:rPr>
              <a:t>类图</a:t>
            </a:r>
            <a:r>
              <a:rPr lang="en-US" altLang="zh-CN">
                <a:latin typeface="Arial" pitchFamily="34" charset="0"/>
                <a:cs typeface="Arial" pitchFamily="34" charset="0"/>
              </a:rPr>
              <a:t>): </a:t>
            </a:r>
            <a:endParaRPr lang="en-US" altLang="zh-CN" sz="2000" b="1">
              <a:solidFill>
                <a:srgbClr val="0070C0"/>
              </a:solidFill>
              <a:latin typeface="Arial" pitchFamily="34" charset="0"/>
              <a:cs typeface="Arial" pitchFamily="34" charset="0"/>
            </a:endParaRPr>
          </a:p>
        </p:txBody>
      </p:sp>
      <p:pic>
        <p:nvPicPr>
          <p:cNvPr id="204834" name="Picture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606" y="2496903"/>
            <a:ext cx="8239125" cy="242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1226272167"/>
              </p:ext>
            </p:extLst>
          </p:nvPr>
        </p:nvGraphicFramePr>
        <p:xfrm>
          <a:off x="7938789" y="2496903"/>
          <a:ext cx="576064" cy="496301"/>
        </p:xfrm>
        <a:graphic>
          <a:graphicData uri="http://schemas.openxmlformats.org/presentationml/2006/ole">
            <mc:AlternateContent xmlns:mc="http://schemas.openxmlformats.org/markup-compatibility/2006">
              <mc:Choice xmlns:v="urn:schemas-microsoft-com:vml" Requires="v">
                <p:oleObj spid="_x0000_s204973"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7938789" y="2496903"/>
                        <a:ext cx="576064" cy="496301"/>
                      </a:xfrm>
                      <a:prstGeom prst="rect">
                        <a:avLst/>
                      </a:prstGeom>
                    </p:spPr>
                  </p:pic>
                </p:oleObj>
              </mc:Fallback>
            </mc:AlternateContent>
          </a:graphicData>
        </a:graphic>
      </p:graphicFrame>
    </p:spTree>
    <p:extLst>
      <p:ext uri="{BB962C8B-B14F-4D97-AF65-F5344CB8AC3E}">
        <p14:creationId xmlns:p14="http://schemas.microsoft.com/office/powerpoint/2010/main" val="400708905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传统方案解决手机操作问题分析</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527946" cy="2646878"/>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r>
              <a:rPr lang="zh-CN" altLang="en-US" sz="2000">
                <a:latin typeface="+mn-ea"/>
              </a:rPr>
              <a:t>传统方案解决手机操作问题分析</a:t>
            </a:r>
            <a:endParaRPr lang="en-US" altLang="zh-CN" sz="2000">
              <a:latin typeface="+mn-ea"/>
            </a:endParaRPr>
          </a:p>
          <a:p>
            <a:endParaRPr lang="en-US" altLang="zh-CN" sz="2000" b="1">
              <a:solidFill>
                <a:srgbClr val="0070C0"/>
              </a:solidFill>
              <a:latin typeface="+mn-ea"/>
            </a:endParaRPr>
          </a:p>
          <a:p>
            <a:pPr marL="342900" indent="-342900">
              <a:buAutoNum type="arabicParenR"/>
            </a:pPr>
            <a:r>
              <a:rPr lang="zh-CN" altLang="en-US">
                <a:latin typeface="Arial" pitchFamily="34" charset="0"/>
                <a:cs typeface="Arial" pitchFamily="34" charset="0"/>
              </a:rPr>
              <a:t>扩展性问题</a:t>
            </a:r>
            <a:r>
              <a:rPr lang="en-US" altLang="zh-CN">
                <a:latin typeface="Arial" pitchFamily="34" charset="0"/>
                <a:cs typeface="Arial" pitchFamily="34" charset="0"/>
              </a:rPr>
              <a:t>(</a:t>
            </a:r>
            <a:r>
              <a:rPr lang="zh-CN" altLang="en-US">
                <a:latin typeface="Arial" pitchFamily="34" charset="0"/>
                <a:cs typeface="Arial" pitchFamily="34" charset="0"/>
              </a:rPr>
              <a:t>类爆炸</a:t>
            </a:r>
            <a:r>
              <a:rPr lang="en-US" altLang="zh-CN">
                <a:latin typeface="Arial" pitchFamily="34" charset="0"/>
                <a:cs typeface="Arial" pitchFamily="34" charset="0"/>
              </a:rPr>
              <a:t>)</a:t>
            </a:r>
            <a:r>
              <a:rPr lang="zh-CN" altLang="en-US">
                <a:latin typeface="Arial" pitchFamily="34" charset="0"/>
                <a:cs typeface="Arial" pitchFamily="34" charset="0"/>
              </a:rPr>
              <a:t>，如果我们再增加手机的样式</a:t>
            </a:r>
            <a:r>
              <a:rPr lang="en-US" altLang="zh-CN">
                <a:latin typeface="Arial" pitchFamily="34" charset="0"/>
                <a:cs typeface="Arial" pitchFamily="34" charset="0"/>
              </a:rPr>
              <a:t>(</a:t>
            </a:r>
            <a:r>
              <a:rPr lang="zh-CN" altLang="en-US">
                <a:latin typeface="Arial" pitchFamily="34" charset="0"/>
                <a:cs typeface="Arial" pitchFamily="34" charset="0"/>
              </a:rPr>
              <a:t>旋转式</a:t>
            </a:r>
            <a:r>
              <a:rPr lang="en-US" altLang="zh-CN">
                <a:latin typeface="Arial" pitchFamily="34" charset="0"/>
                <a:cs typeface="Arial" pitchFamily="34" charset="0"/>
              </a:rPr>
              <a:t>)</a:t>
            </a:r>
            <a:r>
              <a:rPr lang="zh-CN" altLang="en-US">
                <a:latin typeface="Arial" pitchFamily="34" charset="0"/>
                <a:cs typeface="Arial" pitchFamily="34" charset="0"/>
              </a:rPr>
              <a:t>，就需要增加各个品牌手机的类，同样如果我们增加一个手机品牌，也要在各个手机样式类下增加。</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违反了单一职责原则，当我们增加手机样式时，要同时增加所有品牌的手机，这样增加了代码维护成本</a:t>
            </a:r>
            <a:r>
              <a:rPr lang="en-US" altLang="zh-CN">
                <a:latin typeface="Arial" pitchFamily="34" charset="0"/>
                <a:cs typeface="Arial" pitchFamily="34" charset="0"/>
              </a:rPr>
              <a:t>.</a:t>
            </a:r>
          </a:p>
          <a:p>
            <a:pPr marL="342900" indent="-342900">
              <a:buAutoNum type="arabicParenR"/>
            </a:pPr>
            <a:r>
              <a:rPr lang="zh-CN" altLang="en-US">
                <a:latin typeface="Arial" pitchFamily="34" charset="0"/>
                <a:cs typeface="Arial" pitchFamily="34" charset="0"/>
              </a:rPr>
              <a:t>解决方案</a:t>
            </a:r>
            <a:r>
              <a:rPr lang="en-US" altLang="zh-CN">
                <a:latin typeface="Arial" pitchFamily="34" charset="0"/>
                <a:cs typeface="Arial" pitchFamily="34" charset="0"/>
              </a:rPr>
              <a:t>-</a:t>
            </a:r>
            <a:r>
              <a:rPr lang="zh-CN" altLang="en-US">
                <a:latin typeface="Arial" pitchFamily="34" charset="0"/>
                <a:cs typeface="Arial" pitchFamily="34" charset="0"/>
              </a:rPr>
              <a:t>使用桥接模式</a:t>
            </a:r>
            <a:endParaRPr lang="en-US" altLang="zh-CN">
              <a:latin typeface="Arial" pitchFamily="34" charset="0"/>
              <a:cs typeface="Arial" pitchFamily="34" charset="0"/>
            </a:endParaRPr>
          </a:p>
          <a:p>
            <a:endParaRPr lang="en-US" altLang="zh-CN" sz="2000" b="1">
              <a:solidFill>
                <a:srgbClr val="0070C0"/>
              </a:solidFill>
              <a:latin typeface="Arial" pitchFamily="34" charset="0"/>
              <a:cs typeface="Arial" pitchFamily="34" charset="0"/>
            </a:endParaRPr>
          </a:p>
        </p:txBody>
      </p:sp>
    </p:spTree>
    <p:extLst>
      <p:ext uri="{BB962C8B-B14F-4D97-AF65-F5344CB8AC3E}">
        <p14:creationId xmlns:p14="http://schemas.microsoft.com/office/powerpoint/2010/main" val="40614256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桥接模式</a:t>
            </a:r>
            <a:r>
              <a:rPr lang="en-US" altLang="zh-CN" sz="2400" b="1"/>
              <a:t>(</a:t>
            </a:r>
            <a:r>
              <a:rPr lang="en-US" altLang="zh-CN" sz="2400"/>
              <a:t>Bridge</a:t>
            </a:r>
            <a:r>
              <a:rPr lang="en-US" altLang="zh-CN" sz="2400" b="1"/>
              <a:t>)-</a:t>
            </a:r>
            <a:r>
              <a:rPr lang="zh-CN" altLang="en-US" sz="2400" b="1"/>
              <a:t>基本介绍</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455937" cy="2893100"/>
          </a:xfrm>
          <a:prstGeom prst="rect">
            <a:avLst/>
          </a:prstGeom>
        </p:spPr>
        <p:txBody>
          <a:bodyPr wrap="square">
            <a:spAutoFit/>
          </a:bodyPr>
          <a:lstStyle/>
          <a:p>
            <a:pPr>
              <a:defRPr/>
            </a:pPr>
            <a:endParaRPr lang="en-US" altLang="zh-CN" sz="1600" dirty="0">
              <a:ea typeface="宋体" panose="02010600030101010101" pitchFamily="2" charset="-122"/>
              <a:cs typeface="Times New Roman" panose="02020603050405020304" pitchFamily="18" charset="0"/>
            </a:endParaRPr>
          </a:p>
          <a:p>
            <a:r>
              <a:rPr lang="zh-CN" altLang="en-US" sz="2000" dirty="0">
                <a:latin typeface="+mn-ea"/>
              </a:rPr>
              <a:t>基本介绍</a:t>
            </a:r>
            <a:endParaRPr lang="en-US" altLang="zh-CN" sz="2000" dirty="0">
              <a:latin typeface="+mn-ea"/>
            </a:endParaRPr>
          </a:p>
          <a:p>
            <a:endParaRPr lang="en-US" altLang="zh-CN" sz="2000" b="1" dirty="0">
              <a:solidFill>
                <a:srgbClr val="0070C0"/>
              </a:solidFill>
              <a:latin typeface="+mn-ea"/>
            </a:endParaRPr>
          </a:p>
          <a:p>
            <a:pPr marL="342900" indent="-342900">
              <a:buAutoNum type="arabicParenR"/>
            </a:pPr>
            <a:r>
              <a:rPr lang="zh-CN" altLang="en-US" dirty="0">
                <a:latin typeface="Arial" pitchFamily="34" charset="0"/>
                <a:cs typeface="Arial" pitchFamily="34" charset="0"/>
              </a:rPr>
              <a:t>桥接模式</a:t>
            </a:r>
            <a:r>
              <a:rPr lang="en-US" altLang="zh-CN" dirty="0">
                <a:latin typeface="Arial" pitchFamily="34" charset="0"/>
                <a:cs typeface="Arial" pitchFamily="34" charset="0"/>
              </a:rPr>
              <a:t>(Bridge</a:t>
            </a:r>
            <a:r>
              <a:rPr lang="zh-CN" altLang="en-US" dirty="0">
                <a:latin typeface="Arial" pitchFamily="34" charset="0"/>
                <a:cs typeface="Arial" pitchFamily="34" charset="0"/>
              </a:rPr>
              <a:t>模式</a:t>
            </a:r>
            <a:r>
              <a:rPr lang="en-US" altLang="zh-CN" dirty="0">
                <a:latin typeface="Arial" pitchFamily="34" charset="0"/>
                <a:cs typeface="Arial" pitchFamily="34" charset="0"/>
              </a:rPr>
              <a:t>)</a:t>
            </a:r>
            <a:r>
              <a:rPr lang="zh-CN" altLang="en-US" dirty="0">
                <a:latin typeface="Arial" pitchFamily="34" charset="0"/>
                <a:cs typeface="Arial" pitchFamily="34" charset="0"/>
              </a:rPr>
              <a:t>是指：将</a:t>
            </a:r>
            <a:r>
              <a:rPr lang="zh-CN" altLang="en-US" b="1" dirty="0">
                <a:latin typeface="Arial" pitchFamily="34" charset="0"/>
                <a:cs typeface="Arial" pitchFamily="34" charset="0"/>
              </a:rPr>
              <a:t>实现</a:t>
            </a:r>
            <a:r>
              <a:rPr lang="zh-CN" altLang="en-US" dirty="0">
                <a:latin typeface="Arial" pitchFamily="34" charset="0"/>
                <a:cs typeface="Arial" pitchFamily="34" charset="0"/>
              </a:rPr>
              <a:t>与</a:t>
            </a:r>
            <a:r>
              <a:rPr lang="zh-CN" altLang="en-US" b="1" dirty="0">
                <a:latin typeface="Arial" pitchFamily="34" charset="0"/>
                <a:cs typeface="Arial" pitchFamily="34" charset="0"/>
              </a:rPr>
              <a:t>抽象</a:t>
            </a:r>
            <a:r>
              <a:rPr lang="zh-CN" altLang="en-US" dirty="0">
                <a:latin typeface="Arial" pitchFamily="34" charset="0"/>
                <a:cs typeface="Arial" pitchFamily="34" charset="0"/>
              </a:rPr>
              <a:t>放在两个不同的类层次中，使两个层次可以独立改变。</a:t>
            </a:r>
            <a:endParaRPr lang="en-US" altLang="zh-CN" dirty="0">
              <a:latin typeface="Arial" pitchFamily="34" charset="0"/>
              <a:cs typeface="Arial" pitchFamily="34" charset="0"/>
            </a:endParaRPr>
          </a:p>
          <a:p>
            <a:pPr marL="342900" indent="-342900">
              <a:buAutoNum type="arabicParenR"/>
            </a:pPr>
            <a:r>
              <a:rPr lang="zh-CN" altLang="en-US" dirty="0">
                <a:latin typeface="Arial" pitchFamily="34" charset="0"/>
                <a:cs typeface="Arial" pitchFamily="34" charset="0"/>
              </a:rPr>
              <a:t>是一种结构型设计模式</a:t>
            </a:r>
            <a:endParaRPr lang="en-US" altLang="zh-CN" dirty="0">
              <a:latin typeface="Arial" pitchFamily="34" charset="0"/>
              <a:cs typeface="Arial" pitchFamily="34" charset="0"/>
            </a:endParaRPr>
          </a:p>
          <a:p>
            <a:pPr marL="342900" indent="-342900">
              <a:buAutoNum type="arabicParenR"/>
            </a:pPr>
            <a:r>
              <a:rPr lang="en-US" altLang="zh-CN" dirty="0">
                <a:latin typeface="Arial" pitchFamily="34" charset="0"/>
                <a:cs typeface="Arial" pitchFamily="34" charset="0"/>
              </a:rPr>
              <a:t>Bridge</a:t>
            </a:r>
            <a:r>
              <a:rPr lang="zh-CN" altLang="en-US" dirty="0">
                <a:latin typeface="Arial" pitchFamily="34" charset="0"/>
                <a:cs typeface="Arial" pitchFamily="34" charset="0"/>
              </a:rPr>
              <a:t>模式基于</a:t>
            </a:r>
            <a:r>
              <a:rPr lang="zh-CN" altLang="en-US" b="1" dirty="0">
                <a:solidFill>
                  <a:srgbClr val="FF0000"/>
                </a:solidFill>
                <a:latin typeface="Arial" pitchFamily="34" charset="0"/>
                <a:cs typeface="Arial" pitchFamily="34" charset="0"/>
              </a:rPr>
              <a:t>类的最小设计原则</a:t>
            </a:r>
            <a:r>
              <a:rPr lang="zh-CN" altLang="en-US" dirty="0">
                <a:latin typeface="Arial" pitchFamily="34" charset="0"/>
                <a:cs typeface="Arial" pitchFamily="34" charset="0"/>
              </a:rPr>
              <a:t>，通过使用封装、聚合及继承等行为让不同的类承担不同的职责。它的主要特点是把抽象</a:t>
            </a:r>
            <a:r>
              <a:rPr lang="en-US" altLang="zh-CN" dirty="0">
                <a:latin typeface="Arial" pitchFamily="34" charset="0"/>
                <a:cs typeface="Arial" pitchFamily="34" charset="0"/>
              </a:rPr>
              <a:t>(Abstraction)</a:t>
            </a:r>
            <a:r>
              <a:rPr lang="zh-CN" altLang="en-US" dirty="0">
                <a:latin typeface="Arial" pitchFamily="34" charset="0"/>
                <a:cs typeface="Arial" pitchFamily="34" charset="0"/>
              </a:rPr>
              <a:t>与行为实现</a:t>
            </a:r>
            <a:r>
              <a:rPr lang="en-US" altLang="zh-CN" dirty="0">
                <a:latin typeface="Arial" pitchFamily="34" charset="0"/>
                <a:cs typeface="Arial" pitchFamily="34" charset="0"/>
              </a:rPr>
              <a:t>(Implementation)</a:t>
            </a:r>
            <a:r>
              <a:rPr lang="zh-CN" altLang="en-US" dirty="0">
                <a:latin typeface="Arial" pitchFamily="34" charset="0"/>
                <a:cs typeface="Arial" pitchFamily="34" charset="0"/>
              </a:rPr>
              <a:t>分离开来，从而可以保持各部分的独立性以及应对他们的功能扩展</a:t>
            </a:r>
            <a:endParaRPr lang="en-US" altLang="zh-CN" dirty="0">
              <a:latin typeface="Arial" pitchFamily="34" charset="0"/>
              <a:cs typeface="Arial" pitchFamily="34" charset="0"/>
            </a:endParaRPr>
          </a:p>
        </p:txBody>
      </p:sp>
    </p:spTree>
    <p:extLst>
      <p:ext uri="{BB962C8B-B14F-4D97-AF65-F5344CB8AC3E}">
        <p14:creationId xmlns:p14="http://schemas.microsoft.com/office/powerpoint/2010/main" val="285989324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桥接模式</a:t>
            </a:r>
            <a:r>
              <a:rPr lang="en-US" altLang="zh-CN" sz="2400" b="1"/>
              <a:t>(</a:t>
            </a:r>
            <a:r>
              <a:rPr lang="en-US" altLang="zh-CN" sz="2400"/>
              <a:t>Bridge</a:t>
            </a:r>
            <a:r>
              <a:rPr lang="en-US" altLang="zh-CN" sz="2400" b="1"/>
              <a:t>)-</a:t>
            </a:r>
            <a:r>
              <a:rPr lang="zh-CN" altLang="en-US" sz="2400" b="1"/>
              <a:t>原理类图</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455937" cy="5293757"/>
          </a:xfrm>
          <a:prstGeom prst="rect">
            <a:avLst/>
          </a:prstGeom>
          <a:solidFill>
            <a:schemeClr val="bg1">
              <a:lumMod val="95000"/>
            </a:schemeClr>
          </a:solidFill>
        </p:spPr>
        <p:txBody>
          <a:bodyPr wrap="square">
            <a:spAutoFit/>
          </a:bodyPr>
          <a:lstStyle/>
          <a:p>
            <a:r>
              <a:rPr lang="zh-CN" altLang="en-US" sz="2000">
                <a:latin typeface="+mn-ea"/>
              </a:rPr>
              <a:t>桥接模式原理类图</a:t>
            </a:r>
            <a:endParaRPr lang="en-US" altLang="zh-CN" sz="2000">
              <a:latin typeface="+mn-ea"/>
            </a:endParaRPr>
          </a:p>
          <a:p>
            <a:endParaRPr lang="en-US" altLang="zh-CN">
              <a:latin typeface="Arial" pitchFamily="34" charset="0"/>
              <a:cs typeface="Arial" pitchFamily="34" charset="0"/>
            </a:endParaRPr>
          </a:p>
          <a:p>
            <a:endParaRPr lang="en-US" altLang="zh-CN">
              <a:latin typeface="Arial" pitchFamily="34" charset="0"/>
              <a:cs typeface="Arial" pitchFamily="34" charset="0"/>
            </a:endParaRPr>
          </a:p>
          <a:p>
            <a:endParaRPr lang="en-US" altLang="zh-CN">
              <a:latin typeface="Arial" pitchFamily="34" charset="0"/>
              <a:cs typeface="Arial" pitchFamily="34" charset="0"/>
            </a:endParaRPr>
          </a:p>
          <a:p>
            <a:endParaRPr lang="en-US" altLang="zh-CN">
              <a:latin typeface="Arial" pitchFamily="34" charset="0"/>
              <a:cs typeface="Arial" pitchFamily="34" charset="0"/>
            </a:endParaRPr>
          </a:p>
          <a:p>
            <a:endParaRPr lang="en-US" altLang="zh-CN">
              <a:latin typeface="Arial" pitchFamily="34" charset="0"/>
              <a:cs typeface="Arial" pitchFamily="34" charset="0"/>
            </a:endParaRPr>
          </a:p>
          <a:p>
            <a:endParaRPr lang="en-US" altLang="zh-CN">
              <a:latin typeface="Arial" pitchFamily="34" charset="0"/>
              <a:cs typeface="Arial" pitchFamily="34" charset="0"/>
            </a:endParaRPr>
          </a:p>
          <a:p>
            <a:endParaRPr lang="en-US" altLang="zh-CN">
              <a:latin typeface="Arial" pitchFamily="34" charset="0"/>
              <a:cs typeface="Arial" pitchFamily="34" charset="0"/>
            </a:endParaRPr>
          </a:p>
          <a:p>
            <a:endParaRPr lang="en-US" altLang="zh-CN">
              <a:latin typeface="Arial" pitchFamily="34" charset="0"/>
              <a:cs typeface="Arial" pitchFamily="34" charset="0"/>
            </a:endParaRPr>
          </a:p>
          <a:p>
            <a:endParaRPr lang="en-US" altLang="zh-CN">
              <a:latin typeface="Arial" pitchFamily="34" charset="0"/>
              <a:cs typeface="Arial" pitchFamily="34" charset="0"/>
            </a:endParaRPr>
          </a:p>
          <a:p>
            <a:endParaRPr lang="en-US" altLang="zh-CN">
              <a:latin typeface="Arial" pitchFamily="34" charset="0"/>
              <a:cs typeface="Arial" pitchFamily="34" charset="0"/>
            </a:endParaRPr>
          </a:p>
          <a:p>
            <a:endParaRPr lang="en-US" altLang="zh-CN">
              <a:latin typeface="Arial" pitchFamily="34" charset="0"/>
              <a:cs typeface="Arial" pitchFamily="34" charset="0"/>
            </a:endParaRPr>
          </a:p>
          <a:p>
            <a:endParaRPr lang="en-US" altLang="zh-CN">
              <a:latin typeface="Arial" pitchFamily="34" charset="0"/>
              <a:cs typeface="Arial" pitchFamily="34" charset="0"/>
            </a:endParaRPr>
          </a:p>
          <a:p>
            <a:r>
              <a:rPr lang="zh-CN" altLang="en-US" b="1">
                <a:latin typeface="Arial" pitchFamily="34" charset="0"/>
                <a:cs typeface="Arial" pitchFamily="34" charset="0"/>
              </a:rPr>
              <a:t>原理类图说明</a:t>
            </a:r>
            <a:r>
              <a:rPr lang="zh-CN" altLang="en-US">
                <a:latin typeface="Arial" pitchFamily="34" charset="0"/>
                <a:cs typeface="Arial" pitchFamily="34" charset="0"/>
              </a:rPr>
              <a:t>：</a:t>
            </a:r>
            <a:endParaRPr lang="en-US" altLang="zh-CN">
              <a:latin typeface="Arial" pitchFamily="34" charset="0"/>
              <a:cs typeface="Arial" pitchFamily="34" charset="0"/>
            </a:endParaRPr>
          </a:p>
          <a:p>
            <a:pPr marL="342900" indent="-342900">
              <a:buAutoNum type="arabicParenR"/>
            </a:pPr>
            <a:r>
              <a:rPr lang="en-US" altLang="zh-CN" sz="1200">
                <a:latin typeface="Arial" pitchFamily="34" charset="0"/>
                <a:cs typeface="Arial" pitchFamily="34" charset="0"/>
              </a:rPr>
              <a:t>Client</a:t>
            </a:r>
            <a:r>
              <a:rPr lang="zh-CN" altLang="en-US" sz="1200">
                <a:latin typeface="Arial" pitchFamily="34" charset="0"/>
                <a:cs typeface="Arial" pitchFamily="34" charset="0"/>
              </a:rPr>
              <a:t>类：桥接模式的调用者</a:t>
            </a:r>
            <a:endParaRPr lang="en-US" altLang="zh-CN" sz="1200">
              <a:latin typeface="Arial" pitchFamily="34" charset="0"/>
              <a:cs typeface="Arial" pitchFamily="34" charset="0"/>
            </a:endParaRPr>
          </a:p>
          <a:p>
            <a:pPr marL="342900" indent="-342900">
              <a:buAutoNum type="arabicParenR"/>
            </a:pPr>
            <a:r>
              <a:rPr lang="zh-CN" altLang="en-US" sz="1200">
                <a:latin typeface="Arial" pitchFamily="34" charset="0"/>
                <a:cs typeface="Arial" pitchFamily="34" charset="0"/>
              </a:rPr>
              <a:t>抽象类</a:t>
            </a:r>
            <a:r>
              <a:rPr lang="en-US" altLang="zh-CN" sz="1200">
                <a:latin typeface="Arial" pitchFamily="34" charset="0"/>
                <a:cs typeface="Arial" pitchFamily="34" charset="0"/>
              </a:rPr>
              <a:t>(Abstraction) :</a:t>
            </a:r>
            <a:r>
              <a:rPr lang="zh-CN" altLang="en-US" sz="1200">
                <a:latin typeface="Arial" pitchFamily="34" charset="0"/>
                <a:cs typeface="Arial" pitchFamily="34" charset="0"/>
              </a:rPr>
              <a:t>维护了 </a:t>
            </a:r>
            <a:r>
              <a:rPr lang="en-US" altLang="zh-CN" sz="1200">
                <a:latin typeface="Arial" pitchFamily="34" charset="0"/>
                <a:cs typeface="Arial" pitchFamily="34" charset="0"/>
              </a:rPr>
              <a:t>Implementor / </a:t>
            </a:r>
            <a:r>
              <a:rPr lang="zh-CN" altLang="en-US" sz="1200">
                <a:latin typeface="Arial" pitchFamily="34" charset="0"/>
                <a:cs typeface="Arial" pitchFamily="34" charset="0"/>
              </a:rPr>
              <a:t>即它的实现类</a:t>
            </a:r>
            <a:r>
              <a:rPr lang="en-US" altLang="zh-CN" sz="1200">
                <a:latin typeface="Arial" pitchFamily="34" charset="0"/>
                <a:cs typeface="Arial" pitchFamily="34" charset="0"/>
              </a:rPr>
              <a:t>ConcreteImplementorA.., </a:t>
            </a:r>
            <a:r>
              <a:rPr lang="zh-CN" altLang="en-US" sz="1200">
                <a:latin typeface="Arial" pitchFamily="34" charset="0"/>
                <a:cs typeface="Arial" pitchFamily="34" charset="0"/>
              </a:rPr>
              <a:t>二者是聚合关系</a:t>
            </a:r>
            <a:r>
              <a:rPr lang="en-US" altLang="zh-CN" sz="1200">
                <a:latin typeface="Arial" pitchFamily="34" charset="0"/>
                <a:cs typeface="Arial" pitchFamily="34" charset="0"/>
              </a:rPr>
              <a:t>, Abstraction </a:t>
            </a:r>
            <a:r>
              <a:rPr lang="zh-CN" altLang="en-US" sz="1200">
                <a:latin typeface="Arial" pitchFamily="34" charset="0"/>
                <a:cs typeface="Arial" pitchFamily="34" charset="0"/>
              </a:rPr>
              <a:t>充当桥接类</a:t>
            </a:r>
            <a:endParaRPr lang="en-US" altLang="zh-CN" sz="1200">
              <a:latin typeface="Arial" pitchFamily="34" charset="0"/>
              <a:cs typeface="Arial" pitchFamily="34" charset="0"/>
            </a:endParaRPr>
          </a:p>
          <a:p>
            <a:pPr marL="342900" indent="-342900">
              <a:buAutoNum type="arabicParenR"/>
            </a:pPr>
            <a:r>
              <a:rPr lang="en-US" altLang="zh-CN" sz="1200">
                <a:latin typeface="Arial" pitchFamily="34" charset="0"/>
                <a:cs typeface="Arial" pitchFamily="34" charset="0"/>
              </a:rPr>
              <a:t>RefinedAbstraction : </a:t>
            </a:r>
            <a:r>
              <a:rPr lang="zh-CN" altLang="en-US" sz="1200">
                <a:latin typeface="Arial" pitchFamily="34" charset="0"/>
                <a:cs typeface="Arial" pitchFamily="34" charset="0"/>
              </a:rPr>
              <a:t>是 </a:t>
            </a:r>
            <a:r>
              <a:rPr lang="en-US" altLang="zh-CN" sz="1200">
                <a:latin typeface="Arial" pitchFamily="34" charset="0"/>
                <a:cs typeface="Arial" pitchFamily="34" charset="0"/>
              </a:rPr>
              <a:t>Abstraction </a:t>
            </a:r>
            <a:r>
              <a:rPr lang="zh-CN" altLang="en-US" sz="1200">
                <a:latin typeface="Arial" pitchFamily="34" charset="0"/>
                <a:cs typeface="Arial" pitchFamily="34" charset="0"/>
              </a:rPr>
              <a:t>抽象类的子类</a:t>
            </a:r>
            <a:endParaRPr lang="en-US" altLang="zh-CN" sz="1200">
              <a:latin typeface="Arial" pitchFamily="34" charset="0"/>
              <a:cs typeface="Arial" pitchFamily="34" charset="0"/>
            </a:endParaRPr>
          </a:p>
          <a:p>
            <a:pPr marL="342900" indent="-342900">
              <a:buAutoNum type="arabicParenR"/>
            </a:pPr>
            <a:r>
              <a:rPr lang="en-US" altLang="zh-CN" sz="1200">
                <a:latin typeface="Arial" pitchFamily="34" charset="0"/>
                <a:cs typeface="Arial" pitchFamily="34" charset="0"/>
              </a:rPr>
              <a:t>Implementor : </a:t>
            </a:r>
            <a:r>
              <a:rPr lang="zh-CN" altLang="en-US" sz="1200">
                <a:latin typeface="Arial" pitchFamily="34" charset="0"/>
                <a:cs typeface="Arial" pitchFamily="34" charset="0"/>
              </a:rPr>
              <a:t>行为实现类的接口</a:t>
            </a:r>
            <a:endParaRPr lang="en-US" altLang="zh-CN" sz="1200">
              <a:latin typeface="Arial" pitchFamily="34" charset="0"/>
              <a:cs typeface="Arial" pitchFamily="34" charset="0"/>
            </a:endParaRPr>
          </a:p>
          <a:p>
            <a:pPr marL="342900" indent="-342900">
              <a:buAutoNum type="arabicParenR"/>
            </a:pPr>
            <a:r>
              <a:rPr lang="en-US" altLang="zh-CN" sz="1200">
                <a:latin typeface="Arial" pitchFamily="34" charset="0"/>
                <a:cs typeface="Arial" pitchFamily="34" charset="0"/>
              </a:rPr>
              <a:t>ConcreteImplementorA /B </a:t>
            </a:r>
            <a:r>
              <a:rPr lang="zh-CN" altLang="en-US" sz="1200">
                <a:latin typeface="Arial" pitchFamily="34" charset="0"/>
                <a:cs typeface="Arial" pitchFamily="34" charset="0"/>
              </a:rPr>
              <a:t>：行为的具体实现类 </a:t>
            </a:r>
            <a:endParaRPr lang="en-US" altLang="zh-CN" sz="1200">
              <a:latin typeface="Arial" pitchFamily="34" charset="0"/>
              <a:cs typeface="Arial" pitchFamily="34" charset="0"/>
            </a:endParaRPr>
          </a:p>
          <a:p>
            <a:pPr marL="342900" indent="-342900">
              <a:buAutoNum type="arabicParenR"/>
            </a:pPr>
            <a:r>
              <a:rPr lang="zh-CN" altLang="en-US" sz="1200">
                <a:latin typeface="Arial" pitchFamily="34" charset="0"/>
                <a:cs typeface="Arial" pitchFamily="34" charset="0"/>
              </a:rPr>
              <a:t>从</a:t>
            </a:r>
            <a:r>
              <a:rPr lang="en-US" altLang="zh-CN" sz="1200">
                <a:latin typeface="Arial" pitchFamily="34" charset="0"/>
                <a:cs typeface="Arial" pitchFamily="34" charset="0"/>
              </a:rPr>
              <a:t>UML</a:t>
            </a:r>
            <a:r>
              <a:rPr lang="zh-CN" altLang="en-US" sz="1200">
                <a:latin typeface="Arial" pitchFamily="34" charset="0"/>
                <a:cs typeface="Arial" pitchFamily="34" charset="0"/>
              </a:rPr>
              <a:t>图：这里的抽象类和接口是聚合的关系，其实调用和被调用关系</a:t>
            </a:r>
            <a:endParaRPr lang="en-US" altLang="zh-CN" sz="1200">
              <a:latin typeface="Arial" pitchFamily="34" charset="0"/>
              <a:cs typeface="Arial" pitchFamily="34" charset="0"/>
            </a:endParaRPr>
          </a:p>
        </p:txBody>
      </p:sp>
      <p:pic>
        <p:nvPicPr>
          <p:cNvPr id="202786" name="Picture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989" y="1816228"/>
            <a:ext cx="6486525"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3593000648"/>
              </p:ext>
            </p:extLst>
          </p:nvPr>
        </p:nvGraphicFramePr>
        <p:xfrm>
          <a:off x="7434733" y="4268925"/>
          <a:ext cx="504056" cy="434264"/>
        </p:xfrm>
        <a:graphic>
          <a:graphicData uri="http://schemas.openxmlformats.org/presentationml/2006/ole">
            <mc:AlternateContent xmlns:mc="http://schemas.openxmlformats.org/markup-compatibility/2006">
              <mc:Choice xmlns:v="urn:schemas-microsoft-com:vml" Requires="v">
                <p:oleObj spid="_x0000_s202926"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7434733" y="4268925"/>
                        <a:ext cx="504056" cy="434264"/>
                      </a:xfrm>
                      <a:prstGeom prst="rect">
                        <a:avLst/>
                      </a:prstGeom>
                    </p:spPr>
                  </p:pic>
                </p:oleObj>
              </mc:Fallback>
            </mc:AlternateContent>
          </a:graphicData>
        </a:graphic>
      </p:graphicFrame>
    </p:spTree>
    <p:extLst>
      <p:ext uri="{BB962C8B-B14F-4D97-AF65-F5344CB8AC3E}">
        <p14:creationId xmlns:p14="http://schemas.microsoft.com/office/powerpoint/2010/main" val="131479659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桥接模式解决手机操作问题</a:t>
            </a:r>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2215991"/>
          </a:xfrm>
          <a:prstGeom prst="rect">
            <a:avLst/>
          </a:prstGeom>
        </p:spPr>
        <p:txBody>
          <a:bodyPr wrap="square">
            <a:spAutoFit/>
          </a:bodyPr>
          <a:lstStyle/>
          <a:p>
            <a:r>
              <a:rPr lang="zh-CN" altLang="en-US" sz="2000" b="1"/>
              <a:t>桥接模式解决手机操作问题</a:t>
            </a:r>
            <a:endParaRPr lang="en-US" altLang="zh-CN" sz="2000">
              <a:latin typeface="+mn-ea"/>
            </a:endParaRPr>
          </a:p>
          <a:p>
            <a:endParaRPr lang="en-US" altLang="zh-CN">
              <a:latin typeface="Arial" pitchFamily="34" charset="0"/>
              <a:cs typeface="Arial" pitchFamily="34" charset="0"/>
            </a:endParaRPr>
          </a:p>
          <a:p>
            <a:r>
              <a:rPr lang="zh-CN" altLang="en-US">
                <a:latin typeface="Arial" pitchFamily="34" charset="0"/>
                <a:cs typeface="Arial" pitchFamily="34" charset="0"/>
              </a:rPr>
              <a:t>使用</a:t>
            </a:r>
            <a:r>
              <a:rPr lang="zh-CN" altLang="en-US" sz="2000" b="1">
                <a:latin typeface="Arial" pitchFamily="34" charset="0"/>
                <a:cs typeface="Arial" pitchFamily="34" charset="0"/>
              </a:rPr>
              <a:t>桥接模式</a:t>
            </a:r>
            <a:r>
              <a:rPr lang="zh-CN" altLang="en-US">
                <a:latin typeface="Arial" pitchFamily="34" charset="0"/>
                <a:cs typeface="Arial" pitchFamily="34" charset="0"/>
              </a:rPr>
              <a:t>改进传统方式，让程序具有搞好的扩展性，利用程序维护</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应用实例说明</a:t>
            </a:r>
            <a:r>
              <a:rPr lang="en-US" altLang="zh-CN">
                <a:latin typeface="Arial" pitchFamily="34" charset="0"/>
                <a:cs typeface="Arial" pitchFamily="34" charset="0"/>
              </a:rPr>
              <a:t>(</a:t>
            </a:r>
            <a:r>
              <a:rPr lang="zh-CN" altLang="en-US">
                <a:latin typeface="Arial" pitchFamily="34" charset="0"/>
                <a:cs typeface="Arial" pitchFamily="34" charset="0"/>
              </a:rPr>
              <a:t>和前面要求一样</a:t>
            </a:r>
            <a:r>
              <a:rPr lang="en-US" altLang="zh-CN">
                <a:latin typeface="Arial" pitchFamily="34" charset="0"/>
                <a:cs typeface="Arial" pitchFamily="34" charset="0"/>
              </a:rPr>
              <a:t>)</a:t>
            </a:r>
          </a:p>
          <a:p>
            <a:endParaRPr lang="en-US" altLang="zh-CN">
              <a:latin typeface="Arial" pitchFamily="34" charset="0"/>
              <a:cs typeface="Arial" pitchFamily="34" charset="0"/>
            </a:endParaRPr>
          </a:p>
          <a:p>
            <a:endParaRPr lang="en-US" altLang="zh-CN" sz="2000" b="1">
              <a:solidFill>
                <a:srgbClr val="0070C0"/>
              </a:solidFill>
              <a:latin typeface="+mn-ea"/>
            </a:endParaRPr>
          </a:p>
          <a:p>
            <a:endParaRPr lang="en-US" altLang="zh-CN" sz="2000" b="1">
              <a:solidFill>
                <a:srgbClr val="0070C0"/>
              </a:solidFill>
              <a:latin typeface="+mn-ea"/>
            </a:endParaRPr>
          </a:p>
        </p:txBody>
      </p:sp>
      <p:sp>
        <p:nvSpPr>
          <p:cNvPr id="10" name="圆角矩形 9"/>
          <p:cNvSpPr/>
          <p:nvPr/>
        </p:nvSpPr>
        <p:spPr>
          <a:xfrm>
            <a:off x="1114336" y="3830141"/>
            <a:ext cx="1057275" cy="571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zh-CN" altLang="en-US" sz="1100"/>
              <a:t>手机</a:t>
            </a:r>
          </a:p>
        </p:txBody>
      </p:sp>
      <p:sp>
        <p:nvSpPr>
          <p:cNvPr id="11" name="圆角矩形 10"/>
          <p:cNvSpPr/>
          <p:nvPr/>
        </p:nvSpPr>
        <p:spPr>
          <a:xfrm>
            <a:off x="2762161" y="2744291"/>
            <a:ext cx="1104900" cy="485775"/>
          </a:xfrm>
          <a:prstGeom prst="roundRect">
            <a:avLst/>
          </a:prstGeom>
        </p:spPr>
        <p:style>
          <a:lnRef idx="3">
            <a:schemeClr val="lt1"/>
          </a:lnRef>
          <a:fillRef idx="1">
            <a:schemeClr val="accent4"/>
          </a:fillRef>
          <a:effectRef idx="1">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zh-CN" altLang="en-US" sz="1100"/>
              <a:t>折叠式</a:t>
            </a:r>
          </a:p>
        </p:txBody>
      </p:sp>
      <p:sp>
        <p:nvSpPr>
          <p:cNvPr id="12" name="圆角矩形 11"/>
          <p:cNvSpPr/>
          <p:nvPr/>
        </p:nvSpPr>
        <p:spPr>
          <a:xfrm>
            <a:off x="2762161" y="3811091"/>
            <a:ext cx="1104900" cy="485775"/>
          </a:xfrm>
          <a:prstGeom prst="roundRect">
            <a:avLst/>
          </a:prstGeom>
        </p:spPr>
        <p:style>
          <a:lnRef idx="3">
            <a:schemeClr val="lt1"/>
          </a:lnRef>
          <a:fillRef idx="1">
            <a:schemeClr val="accent4"/>
          </a:fillRef>
          <a:effectRef idx="1">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zh-CN" altLang="en-US" sz="1100"/>
              <a:t>直立式</a:t>
            </a:r>
          </a:p>
        </p:txBody>
      </p:sp>
      <p:sp>
        <p:nvSpPr>
          <p:cNvPr id="13" name="圆角矩形 12"/>
          <p:cNvSpPr/>
          <p:nvPr/>
        </p:nvSpPr>
        <p:spPr>
          <a:xfrm>
            <a:off x="2762161" y="4925516"/>
            <a:ext cx="1104900" cy="485775"/>
          </a:xfrm>
          <a:prstGeom prst="roundRect">
            <a:avLst/>
          </a:prstGeom>
        </p:spPr>
        <p:style>
          <a:lnRef idx="3">
            <a:schemeClr val="lt1"/>
          </a:lnRef>
          <a:fillRef idx="1">
            <a:schemeClr val="accent4"/>
          </a:fillRef>
          <a:effectRef idx="1">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zh-CN" altLang="en-US" sz="1100"/>
              <a:t>旋转式</a:t>
            </a:r>
          </a:p>
        </p:txBody>
      </p:sp>
      <p:sp>
        <p:nvSpPr>
          <p:cNvPr id="14" name="圆角矩形 13"/>
          <p:cNvSpPr/>
          <p:nvPr/>
        </p:nvSpPr>
        <p:spPr>
          <a:xfrm>
            <a:off x="4467136" y="2258516"/>
            <a:ext cx="895350" cy="314325"/>
          </a:xfrm>
          <a:prstGeom prst="roundRect">
            <a:avLst/>
          </a:prstGeom>
        </p:spPr>
        <p:style>
          <a:lnRef idx="3">
            <a:schemeClr val="lt1"/>
          </a:lnRef>
          <a:fillRef idx="1">
            <a:schemeClr val="accent2"/>
          </a:fillRef>
          <a:effectRef idx="1">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zh-CN" altLang="en-US" sz="1100"/>
              <a:t>华为</a:t>
            </a:r>
          </a:p>
        </p:txBody>
      </p:sp>
      <p:sp>
        <p:nvSpPr>
          <p:cNvPr id="15" name="圆角矩形 14"/>
          <p:cNvSpPr/>
          <p:nvPr/>
        </p:nvSpPr>
        <p:spPr>
          <a:xfrm>
            <a:off x="4476661" y="2668091"/>
            <a:ext cx="866775" cy="333375"/>
          </a:xfrm>
          <a:prstGeom prst="roundRect">
            <a:avLst/>
          </a:prstGeom>
        </p:spPr>
        <p:style>
          <a:lnRef idx="3">
            <a:schemeClr val="lt1"/>
          </a:lnRef>
          <a:fillRef idx="1">
            <a:schemeClr val="accent2"/>
          </a:fillRef>
          <a:effectRef idx="1">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zh-CN" altLang="en-US" sz="1100"/>
              <a:t>小米</a:t>
            </a:r>
          </a:p>
        </p:txBody>
      </p:sp>
      <p:sp>
        <p:nvSpPr>
          <p:cNvPr id="16" name="圆角矩形 15"/>
          <p:cNvSpPr/>
          <p:nvPr/>
        </p:nvSpPr>
        <p:spPr>
          <a:xfrm>
            <a:off x="4457611" y="3144341"/>
            <a:ext cx="914400" cy="333375"/>
          </a:xfrm>
          <a:prstGeom prst="roundRect">
            <a:avLst/>
          </a:prstGeom>
        </p:spPr>
        <p:style>
          <a:lnRef idx="3">
            <a:schemeClr val="lt1"/>
          </a:lnRef>
          <a:fillRef idx="1">
            <a:schemeClr val="accent2"/>
          </a:fillRef>
          <a:effectRef idx="1">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Vivo</a:t>
            </a:r>
            <a:endParaRPr lang="zh-CN" altLang="en-US" sz="1100"/>
          </a:p>
        </p:txBody>
      </p:sp>
      <p:sp>
        <p:nvSpPr>
          <p:cNvPr id="17" name="圆角矩形 16"/>
          <p:cNvSpPr/>
          <p:nvPr/>
        </p:nvSpPr>
        <p:spPr>
          <a:xfrm>
            <a:off x="4486186" y="3630116"/>
            <a:ext cx="895350" cy="314325"/>
          </a:xfrm>
          <a:prstGeom prst="roundRect">
            <a:avLst/>
          </a:prstGeom>
        </p:spPr>
        <p:style>
          <a:lnRef idx="3">
            <a:schemeClr val="lt1"/>
          </a:lnRef>
          <a:fillRef idx="1">
            <a:schemeClr val="accent2"/>
          </a:fillRef>
          <a:effectRef idx="1">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zh-CN" altLang="en-US" sz="1100"/>
              <a:t>华为</a:t>
            </a:r>
          </a:p>
        </p:txBody>
      </p:sp>
      <p:sp>
        <p:nvSpPr>
          <p:cNvPr id="18" name="圆角矩形 17"/>
          <p:cNvSpPr/>
          <p:nvPr/>
        </p:nvSpPr>
        <p:spPr>
          <a:xfrm>
            <a:off x="4495711" y="4058741"/>
            <a:ext cx="866775" cy="333375"/>
          </a:xfrm>
          <a:prstGeom prst="roundRect">
            <a:avLst/>
          </a:prstGeom>
        </p:spPr>
        <p:style>
          <a:lnRef idx="3">
            <a:schemeClr val="lt1"/>
          </a:lnRef>
          <a:fillRef idx="1">
            <a:schemeClr val="accent2"/>
          </a:fillRef>
          <a:effectRef idx="1">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zh-CN" altLang="en-US" sz="1100"/>
              <a:t>小米</a:t>
            </a:r>
          </a:p>
        </p:txBody>
      </p:sp>
      <p:sp>
        <p:nvSpPr>
          <p:cNvPr id="19" name="圆角矩形 18"/>
          <p:cNvSpPr/>
          <p:nvPr/>
        </p:nvSpPr>
        <p:spPr>
          <a:xfrm>
            <a:off x="4476661" y="4515941"/>
            <a:ext cx="914400" cy="333375"/>
          </a:xfrm>
          <a:prstGeom prst="roundRect">
            <a:avLst/>
          </a:prstGeom>
        </p:spPr>
        <p:style>
          <a:lnRef idx="3">
            <a:schemeClr val="lt1"/>
          </a:lnRef>
          <a:fillRef idx="1">
            <a:schemeClr val="accent2"/>
          </a:fillRef>
          <a:effectRef idx="1">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sz="1100"/>
              <a:t>Vivo</a:t>
            </a:r>
            <a:endParaRPr lang="zh-CN" altLang="en-US" sz="1100"/>
          </a:p>
        </p:txBody>
      </p:sp>
      <p:cxnSp>
        <p:nvCxnSpPr>
          <p:cNvPr id="20" name="肘形连接符 19"/>
          <p:cNvCxnSpPr>
            <a:stCxn id="11" idx="3"/>
            <a:endCxn id="14" idx="1"/>
          </p:cNvCxnSpPr>
          <p:nvPr/>
        </p:nvCxnSpPr>
        <p:spPr>
          <a:xfrm flipV="1">
            <a:off x="3867061" y="2415679"/>
            <a:ext cx="600075" cy="571500"/>
          </a:xfrm>
          <a:prstGeom prst="bentConnector3">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1" name="肘形连接符 20"/>
          <p:cNvCxnSpPr>
            <a:stCxn id="11" idx="3"/>
            <a:endCxn id="15" idx="1"/>
          </p:cNvCxnSpPr>
          <p:nvPr/>
        </p:nvCxnSpPr>
        <p:spPr>
          <a:xfrm flipV="1">
            <a:off x="3867061" y="2834779"/>
            <a:ext cx="609600" cy="152400"/>
          </a:xfrm>
          <a:prstGeom prst="bentConnector3">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2" name="肘形连接符 21"/>
          <p:cNvCxnSpPr>
            <a:stCxn id="11" idx="3"/>
            <a:endCxn id="16" idx="1"/>
          </p:cNvCxnSpPr>
          <p:nvPr/>
        </p:nvCxnSpPr>
        <p:spPr>
          <a:xfrm>
            <a:off x="3867061" y="2987179"/>
            <a:ext cx="590550" cy="323850"/>
          </a:xfrm>
          <a:prstGeom prst="bentConnector3">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3" name="肘形连接符 22"/>
          <p:cNvCxnSpPr>
            <a:stCxn id="12" idx="3"/>
            <a:endCxn id="17" idx="1"/>
          </p:cNvCxnSpPr>
          <p:nvPr/>
        </p:nvCxnSpPr>
        <p:spPr>
          <a:xfrm flipV="1">
            <a:off x="3867061" y="3787279"/>
            <a:ext cx="619125" cy="266700"/>
          </a:xfrm>
          <a:prstGeom prst="bentConnector3">
            <a:avLst/>
          </a:prstGeom>
          <a:ln>
            <a:tailEnd type="arrow"/>
          </a:ln>
        </p:spPr>
        <p:style>
          <a:lnRef idx="3">
            <a:schemeClr val="dk1"/>
          </a:lnRef>
          <a:fillRef idx="0">
            <a:schemeClr val="dk1"/>
          </a:fillRef>
          <a:effectRef idx="2">
            <a:schemeClr val="dk1"/>
          </a:effectRef>
          <a:fontRef idx="minor">
            <a:schemeClr val="tx1"/>
          </a:fontRef>
        </p:style>
      </p:cxnSp>
      <p:cxnSp>
        <p:nvCxnSpPr>
          <p:cNvPr id="24" name="肘形连接符 23"/>
          <p:cNvCxnSpPr>
            <a:stCxn id="12" idx="3"/>
            <a:endCxn id="18" idx="1"/>
          </p:cNvCxnSpPr>
          <p:nvPr/>
        </p:nvCxnSpPr>
        <p:spPr>
          <a:xfrm>
            <a:off x="3867061" y="4053979"/>
            <a:ext cx="628650" cy="171450"/>
          </a:xfrm>
          <a:prstGeom prst="bentConnector3">
            <a:avLst/>
          </a:prstGeom>
          <a:ln>
            <a:tailEnd type="arrow"/>
          </a:ln>
        </p:spPr>
        <p:style>
          <a:lnRef idx="3">
            <a:schemeClr val="dk1"/>
          </a:lnRef>
          <a:fillRef idx="0">
            <a:schemeClr val="dk1"/>
          </a:fillRef>
          <a:effectRef idx="2">
            <a:schemeClr val="dk1"/>
          </a:effectRef>
          <a:fontRef idx="minor">
            <a:schemeClr val="tx1"/>
          </a:fontRef>
        </p:style>
      </p:cxnSp>
      <p:cxnSp>
        <p:nvCxnSpPr>
          <p:cNvPr id="25" name="肘形连接符 24"/>
          <p:cNvCxnSpPr>
            <a:stCxn id="12" idx="3"/>
            <a:endCxn id="19" idx="1"/>
          </p:cNvCxnSpPr>
          <p:nvPr/>
        </p:nvCxnSpPr>
        <p:spPr>
          <a:xfrm>
            <a:off x="3867061" y="4053979"/>
            <a:ext cx="609600" cy="628650"/>
          </a:xfrm>
          <a:prstGeom prst="bentConnector3">
            <a:avLst/>
          </a:prstGeom>
          <a:ln>
            <a:tailEnd type="arrow"/>
          </a:ln>
        </p:spPr>
        <p:style>
          <a:lnRef idx="3">
            <a:schemeClr val="dk1"/>
          </a:lnRef>
          <a:fillRef idx="0">
            <a:schemeClr val="dk1"/>
          </a:fillRef>
          <a:effectRef idx="2">
            <a:schemeClr val="dk1"/>
          </a:effectRef>
          <a:fontRef idx="minor">
            <a:schemeClr val="tx1"/>
          </a:fontRef>
        </p:style>
      </p:cxnSp>
      <p:cxnSp>
        <p:nvCxnSpPr>
          <p:cNvPr id="26" name="肘形连接符 25"/>
          <p:cNvCxnSpPr>
            <a:stCxn id="10" idx="3"/>
            <a:endCxn id="11" idx="1"/>
          </p:cNvCxnSpPr>
          <p:nvPr/>
        </p:nvCxnSpPr>
        <p:spPr>
          <a:xfrm flipV="1">
            <a:off x="2171611" y="2987179"/>
            <a:ext cx="590550" cy="1128712"/>
          </a:xfrm>
          <a:prstGeom prst="bentConnector3">
            <a:avLst/>
          </a:prstGeom>
          <a:ln>
            <a:tailEnd type="arrow"/>
          </a:ln>
        </p:spPr>
        <p:style>
          <a:lnRef idx="3">
            <a:schemeClr val="accent3"/>
          </a:lnRef>
          <a:fillRef idx="0">
            <a:schemeClr val="accent3"/>
          </a:fillRef>
          <a:effectRef idx="2">
            <a:schemeClr val="accent3"/>
          </a:effectRef>
          <a:fontRef idx="minor">
            <a:schemeClr val="tx1"/>
          </a:fontRef>
        </p:style>
      </p:cxnSp>
      <p:cxnSp>
        <p:nvCxnSpPr>
          <p:cNvPr id="27" name="肘形连接符 26"/>
          <p:cNvCxnSpPr>
            <a:stCxn id="10" idx="3"/>
            <a:endCxn id="12" idx="1"/>
          </p:cNvCxnSpPr>
          <p:nvPr/>
        </p:nvCxnSpPr>
        <p:spPr>
          <a:xfrm flipV="1">
            <a:off x="2171611" y="4053979"/>
            <a:ext cx="590550" cy="61912"/>
          </a:xfrm>
          <a:prstGeom prst="bentConnector3">
            <a:avLst/>
          </a:prstGeom>
          <a:ln>
            <a:tailEnd type="arrow"/>
          </a:ln>
        </p:spPr>
        <p:style>
          <a:lnRef idx="3">
            <a:schemeClr val="accent3"/>
          </a:lnRef>
          <a:fillRef idx="0">
            <a:schemeClr val="accent3"/>
          </a:fillRef>
          <a:effectRef idx="2">
            <a:schemeClr val="accent3"/>
          </a:effectRef>
          <a:fontRef idx="minor">
            <a:schemeClr val="tx1"/>
          </a:fontRef>
        </p:style>
      </p:cxnSp>
      <p:cxnSp>
        <p:nvCxnSpPr>
          <p:cNvPr id="28" name="肘形连接符 27"/>
          <p:cNvCxnSpPr>
            <a:stCxn id="10" idx="3"/>
            <a:endCxn id="13" idx="1"/>
          </p:cNvCxnSpPr>
          <p:nvPr/>
        </p:nvCxnSpPr>
        <p:spPr>
          <a:xfrm>
            <a:off x="2171611" y="4115891"/>
            <a:ext cx="590550" cy="1052513"/>
          </a:xfrm>
          <a:prstGeom prst="bentConnector3">
            <a:avLst/>
          </a:prstGeom>
          <a:ln>
            <a:tailEnd type="arrow"/>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13204154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桥接模式解决手机操作问题</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1261884"/>
          </a:xfrm>
          <a:prstGeom prst="rect">
            <a:avLst/>
          </a:prstGeom>
        </p:spPr>
        <p:txBody>
          <a:bodyPr wrap="square">
            <a:spAutoFit/>
          </a:bodyPr>
          <a:lstStyle/>
          <a:p>
            <a:endParaRPr lang="en-US" altLang="zh-CN">
              <a:latin typeface="Arial" pitchFamily="34" charset="0"/>
              <a:cs typeface="Arial" pitchFamily="34" charset="0"/>
            </a:endParaRPr>
          </a:p>
          <a:p>
            <a:pPr marL="342900" indent="-342900">
              <a:buAutoNum type="arabicParenR" startAt="2"/>
            </a:pPr>
            <a:r>
              <a:rPr lang="zh-CN" altLang="en-US">
                <a:latin typeface="Arial" pitchFamily="34" charset="0"/>
                <a:cs typeface="Arial" pitchFamily="34" charset="0"/>
              </a:rPr>
              <a:t>思路分析图解</a:t>
            </a:r>
            <a:r>
              <a:rPr lang="en-US" altLang="zh-CN">
                <a:latin typeface="Arial" pitchFamily="34" charset="0"/>
                <a:cs typeface="Arial" pitchFamily="34" charset="0"/>
              </a:rPr>
              <a:t>-</a:t>
            </a:r>
            <a:r>
              <a:rPr lang="zh-CN" altLang="en-US">
                <a:latin typeface="Arial" pitchFamily="34" charset="0"/>
                <a:cs typeface="Arial" pitchFamily="34" charset="0"/>
              </a:rPr>
              <a:t>类图</a:t>
            </a:r>
            <a:endParaRPr lang="en-US" altLang="zh-CN">
              <a:latin typeface="Arial" pitchFamily="34" charset="0"/>
              <a:cs typeface="Arial" pitchFamily="34" charset="0"/>
            </a:endParaRPr>
          </a:p>
          <a:p>
            <a:endParaRPr lang="en-US" altLang="zh-CN" sz="2000" b="1">
              <a:solidFill>
                <a:srgbClr val="0070C0"/>
              </a:solidFill>
              <a:latin typeface="+mn-ea"/>
            </a:endParaRPr>
          </a:p>
          <a:p>
            <a:endParaRPr lang="en-US" altLang="zh-CN" sz="2000" b="1">
              <a:solidFill>
                <a:srgbClr val="0070C0"/>
              </a:solidFill>
              <a:latin typeface="+mn-ea"/>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676088558"/>
              </p:ext>
            </p:extLst>
          </p:nvPr>
        </p:nvGraphicFramePr>
        <p:xfrm>
          <a:off x="1170037" y="3024311"/>
          <a:ext cx="495011" cy="426471"/>
        </p:xfrm>
        <a:graphic>
          <a:graphicData uri="http://schemas.openxmlformats.org/presentationml/2006/ole">
            <mc:AlternateContent xmlns:mc="http://schemas.openxmlformats.org/markup-compatibility/2006">
              <mc:Choice xmlns:v="urn:schemas-microsoft-com:vml" Requires="v">
                <p:oleObj spid="_x0000_s212139"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1170037" y="3024311"/>
                        <a:ext cx="495011" cy="426471"/>
                      </a:xfrm>
                      <a:prstGeom prst="rect">
                        <a:avLst/>
                      </a:prstGeom>
                    </p:spPr>
                  </p:pic>
                </p:oleObj>
              </mc:Fallback>
            </mc:AlternateContent>
          </a:graphicData>
        </a:graphic>
      </p:graphicFrame>
    </p:spTree>
    <p:extLst>
      <p:ext uri="{BB962C8B-B14F-4D97-AF65-F5344CB8AC3E}">
        <p14:creationId xmlns:p14="http://schemas.microsoft.com/office/powerpoint/2010/main" val="3553814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设计模式七大原则</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2" y="1244431"/>
            <a:ext cx="8114400" cy="3354765"/>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pPr>
              <a:defRPr/>
            </a:pPr>
            <a:r>
              <a:rPr lang="zh-CN" altLang="en-US">
                <a:latin typeface="Arial" pitchFamily="34" charset="0"/>
                <a:cs typeface="Arial" pitchFamily="34" charset="0"/>
              </a:rPr>
              <a:t>设计模式原则，其实就是程序员在编程时，应当遵守的原则，也是各种设计模式的基础</a:t>
            </a:r>
            <a:r>
              <a:rPr lang="en-US" altLang="zh-CN">
                <a:latin typeface="Arial" pitchFamily="34" charset="0"/>
                <a:cs typeface="Arial" pitchFamily="34" charset="0"/>
              </a:rPr>
              <a:t>(</a:t>
            </a:r>
            <a:r>
              <a:rPr lang="zh-CN" altLang="en-US">
                <a:latin typeface="Arial" pitchFamily="34" charset="0"/>
                <a:cs typeface="Arial" pitchFamily="34" charset="0"/>
              </a:rPr>
              <a:t>即：</a:t>
            </a:r>
            <a:r>
              <a:rPr lang="zh-CN" altLang="en-US" b="1">
                <a:latin typeface="Arial" pitchFamily="34" charset="0"/>
                <a:cs typeface="Arial" pitchFamily="34" charset="0"/>
              </a:rPr>
              <a:t>设计模式为什么这样设计的依据</a:t>
            </a:r>
            <a:r>
              <a:rPr lang="en-US" altLang="zh-CN">
                <a:latin typeface="Arial" pitchFamily="34" charset="0"/>
                <a:cs typeface="Arial" pitchFamily="34" charset="0"/>
              </a:rPr>
              <a:t>)</a:t>
            </a:r>
          </a:p>
          <a:p>
            <a:pPr>
              <a:defRPr/>
            </a:pPr>
            <a:endParaRPr lang="en-US" altLang="zh-CN" sz="1600">
              <a:latin typeface="Arial" pitchFamily="34" charset="0"/>
              <a:ea typeface="宋体" panose="02010600030101010101" pitchFamily="2" charset="-122"/>
              <a:cs typeface="Arial" pitchFamily="34" charset="0"/>
            </a:endParaRPr>
          </a:p>
          <a:p>
            <a:pPr>
              <a:defRPr/>
            </a:pPr>
            <a:r>
              <a:rPr lang="zh-CN" altLang="en-US" b="1">
                <a:latin typeface="Arial" pitchFamily="34" charset="0"/>
                <a:ea typeface="宋体" panose="02010600030101010101" pitchFamily="2" charset="-122"/>
                <a:cs typeface="Arial" pitchFamily="34" charset="0"/>
              </a:rPr>
              <a:t>设计模式常用的七大原则有</a:t>
            </a:r>
            <a:r>
              <a:rPr lang="en-US" altLang="zh-CN">
                <a:latin typeface="Arial" pitchFamily="34" charset="0"/>
                <a:ea typeface="宋体" panose="02010600030101010101" pitchFamily="2" charset="-122"/>
                <a:cs typeface="Arial" pitchFamily="34" charset="0"/>
              </a:rPr>
              <a:t>:</a:t>
            </a:r>
          </a:p>
          <a:p>
            <a:pPr marL="342900" indent="-342900">
              <a:buAutoNum type="arabicParenR"/>
              <a:defRPr/>
            </a:pPr>
            <a:r>
              <a:rPr lang="zh-CN" altLang="en-US"/>
              <a:t>单一职责原则</a:t>
            </a:r>
            <a:endParaRPr lang="en-US" altLang="zh-CN"/>
          </a:p>
          <a:p>
            <a:pPr marL="342900" indent="-342900">
              <a:buAutoNum type="arabicParenR"/>
              <a:defRPr/>
            </a:pPr>
            <a:r>
              <a:rPr lang="zh-CN" altLang="en-US"/>
              <a:t>接口隔离原则</a:t>
            </a:r>
            <a:endParaRPr lang="en-US" altLang="zh-CN"/>
          </a:p>
          <a:p>
            <a:pPr marL="342900" indent="-342900">
              <a:buAutoNum type="arabicParenR"/>
              <a:defRPr/>
            </a:pPr>
            <a:r>
              <a:rPr lang="zh-CN" altLang="en-US"/>
              <a:t>依赖倒转</a:t>
            </a:r>
            <a:r>
              <a:rPr lang="en-US" altLang="zh-CN"/>
              <a:t>(</a:t>
            </a:r>
            <a:r>
              <a:rPr lang="zh-CN" altLang="en-US"/>
              <a:t>倒置</a:t>
            </a:r>
            <a:r>
              <a:rPr lang="en-US" altLang="zh-CN"/>
              <a:t>)</a:t>
            </a:r>
            <a:r>
              <a:rPr lang="zh-CN" altLang="en-US"/>
              <a:t>原则</a:t>
            </a:r>
            <a:endParaRPr lang="en-US" altLang="zh-CN"/>
          </a:p>
          <a:p>
            <a:pPr marL="342900" indent="-342900">
              <a:buAutoNum type="arabicParenR"/>
              <a:defRPr/>
            </a:pPr>
            <a:r>
              <a:rPr lang="zh-CN" altLang="en-US"/>
              <a:t>里氏替换原则</a:t>
            </a:r>
            <a:endParaRPr lang="en-US" altLang="zh-CN"/>
          </a:p>
          <a:p>
            <a:pPr marL="342900" indent="-342900">
              <a:buAutoNum type="arabicParenR"/>
              <a:defRPr/>
            </a:pPr>
            <a:r>
              <a:rPr lang="zh-CN" altLang="en-US"/>
              <a:t>开闭原则</a:t>
            </a:r>
            <a:endParaRPr lang="en-US" altLang="zh-CN"/>
          </a:p>
          <a:p>
            <a:pPr marL="342900" indent="-342900">
              <a:buAutoNum type="arabicParenR"/>
              <a:defRPr/>
            </a:pPr>
            <a:r>
              <a:rPr lang="zh-CN" altLang="en-US"/>
              <a:t>迪米特法则</a:t>
            </a:r>
            <a:endParaRPr lang="en-US" altLang="zh-CN"/>
          </a:p>
          <a:p>
            <a:pPr marL="342900" indent="-342900">
              <a:buFontTx/>
              <a:buAutoNum type="arabicParenR"/>
              <a:defRPr/>
            </a:pPr>
            <a:r>
              <a:rPr lang="zh-CN" altLang="en-US" b="1"/>
              <a:t>合成复用原则</a:t>
            </a:r>
          </a:p>
        </p:txBody>
      </p:sp>
    </p:spTree>
    <p:extLst>
      <p:ext uri="{BB962C8B-B14F-4D97-AF65-F5344CB8AC3E}">
        <p14:creationId xmlns:p14="http://schemas.microsoft.com/office/powerpoint/2010/main" val="39558699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桥接模式解决手机操作问题</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1261884"/>
          </a:xfrm>
          <a:prstGeom prst="rect">
            <a:avLst/>
          </a:prstGeom>
        </p:spPr>
        <p:txBody>
          <a:bodyPr wrap="square">
            <a:spAutoFit/>
          </a:bodyPr>
          <a:lstStyle/>
          <a:p>
            <a:endParaRPr lang="en-US" altLang="zh-CN">
              <a:latin typeface="Arial" pitchFamily="34" charset="0"/>
              <a:cs typeface="Arial" pitchFamily="34" charset="0"/>
            </a:endParaRPr>
          </a:p>
          <a:p>
            <a:pPr marL="342900" indent="-342900">
              <a:buAutoNum type="arabicParenR" startAt="3"/>
            </a:pPr>
            <a:r>
              <a:rPr lang="zh-CN" altLang="en-US">
                <a:latin typeface="Arial" pitchFamily="34" charset="0"/>
                <a:cs typeface="Arial" pitchFamily="34" charset="0"/>
              </a:rPr>
              <a:t>代码实现</a:t>
            </a:r>
            <a:endParaRPr lang="en-US" altLang="zh-CN">
              <a:latin typeface="Arial" pitchFamily="34" charset="0"/>
              <a:cs typeface="Arial" pitchFamily="34" charset="0"/>
            </a:endParaRPr>
          </a:p>
          <a:p>
            <a:endParaRPr lang="en-US" altLang="zh-CN" sz="2000" b="1">
              <a:solidFill>
                <a:srgbClr val="0070C0"/>
              </a:solidFill>
              <a:latin typeface="+mn-ea"/>
            </a:endParaRPr>
          </a:p>
          <a:p>
            <a:endParaRPr lang="en-US" altLang="zh-CN" sz="2000" b="1">
              <a:solidFill>
                <a:srgbClr val="0070C0"/>
              </a:solidFill>
              <a:latin typeface="+mn-ea"/>
            </a:endParaRPr>
          </a:p>
        </p:txBody>
      </p:sp>
      <p:pic>
        <p:nvPicPr>
          <p:cNvPr id="20071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137" y="2279373"/>
            <a:ext cx="2736304" cy="2212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对象 1"/>
          <p:cNvGraphicFramePr>
            <a:graphicFrameLocks noChangeAspect="1"/>
          </p:cNvGraphicFramePr>
          <p:nvPr>
            <p:extLst>
              <p:ext uri="{D42A27DB-BD31-4B8C-83A1-F6EECF244321}">
                <p14:modId xmlns:p14="http://schemas.microsoft.com/office/powerpoint/2010/main" val="2345202740"/>
              </p:ext>
            </p:extLst>
          </p:nvPr>
        </p:nvGraphicFramePr>
        <p:xfrm>
          <a:off x="1026021" y="4824511"/>
          <a:ext cx="759621" cy="567184"/>
        </p:xfrm>
        <a:graphic>
          <a:graphicData uri="http://schemas.openxmlformats.org/presentationml/2006/ole">
            <mc:AlternateContent xmlns:mc="http://schemas.openxmlformats.org/markup-compatibility/2006">
              <mc:Choice xmlns:v="urn:schemas-microsoft-com:vml" Requires="v">
                <p:oleObj spid="_x0000_s206159" name="包装程序外壳对象" showAsIcon="1" r:id="rId5" imgW="953280" imgH="711360" progId="Package">
                  <p:embed/>
                </p:oleObj>
              </mc:Choice>
              <mc:Fallback>
                <p:oleObj name="包装程序外壳对象" showAsIcon="1" r:id="rId5" imgW="953280" imgH="711360" progId="Package">
                  <p:embed/>
                  <p:pic>
                    <p:nvPicPr>
                      <p:cNvPr id="0" name=""/>
                      <p:cNvPicPr/>
                      <p:nvPr/>
                    </p:nvPicPr>
                    <p:blipFill>
                      <a:blip r:embed="rId6"/>
                      <a:stretch>
                        <a:fillRect/>
                      </a:stretch>
                    </p:blipFill>
                    <p:spPr>
                      <a:xfrm>
                        <a:off x="1026021" y="4824511"/>
                        <a:ext cx="759621" cy="567184"/>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239936438"/>
              </p:ext>
            </p:extLst>
          </p:nvPr>
        </p:nvGraphicFramePr>
        <p:xfrm>
          <a:off x="2178149" y="4752503"/>
          <a:ext cx="740631" cy="567184"/>
        </p:xfrm>
        <a:graphic>
          <a:graphicData uri="http://schemas.openxmlformats.org/presentationml/2006/ole">
            <mc:AlternateContent xmlns:mc="http://schemas.openxmlformats.org/markup-compatibility/2006">
              <mc:Choice xmlns:v="urn:schemas-microsoft-com:vml" Requires="v">
                <p:oleObj spid="_x0000_s206160" name="包装程序外壳对象" showAsIcon="1" r:id="rId7" imgW="928080" imgH="711360" progId="Package">
                  <p:embed/>
                </p:oleObj>
              </mc:Choice>
              <mc:Fallback>
                <p:oleObj name="包装程序外壳对象" showAsIcon="1" r:id="rId7" imgW="928080" imgH="711360" progId="Package">
                  <p:embed/>
                  <p:pic>
                    <p:nvPicPr>
                      <p:cNvPr id="0" name=""/>
                      <p:cNvPicPr/>
                      <p:nvPr/>
                    </p:nvPicPr>
                    <p:blipFill>
                      <a:blip r:embed="rId8"/>
                      <a:stretch>
                        <a:fillRect/>
                      </a:stretch>
                    </p:blipFill>
                    <p:spPr>
                      <a:xfrm>
                        <a:off x="2178149" y="4752503"/>
                        <a:ext cx="740631" cy="567184"/>
                      </a:xfrm>
                      <a:prstGeom prst="rect">
                        <a:avLst/>
                      </a:prstGeom>
                    </p:spPr>
                  </p:pic>
                </p:oleObj>
              </mc:Fallback>
            </mc:AlternateContent>
          </a:graphicData>
        </a:graphic>
      </p:graphicFrame>
    </p:spTree>
    <p:extLst>
      <p:ext uri="{BB962C8B-B14F-4D97-AF65-F5344CB8AC3E}">
        <p14:creationId xmlns:p14="http://schemas.microsoft.com/office/powerpoint/2010/main" val="261954969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桥接模式在</a:t>
            </a:r>
            <a:r>
              <a:rPr lang="en-US" altLang="zh-CN" sz="2400" b="1"/>
              <a:t>JDBC</a:t>
            </a:r>
            <a:r>
              <a:rPr lang="zh-CN" altLang="en-US" sz="2400" b="1"/>
              <a:t>的源码剖析</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1846659"/>
          </a:xfrm>
          <a:prstGeom prst="rect">
            <a:avLst/>
          </a:prstGeom>
        </p:spPr>
        <p:txBody>
          <a:bodyPr wrap="square">
            <a:spAutoFit/>
          </a:bodyPr>
          <a:lstStyle/>
          <a:p>
            <a:r>
              <a:rPr lang="zh-CN" altLang="en-US" sz="2000">
                <a:latin typeface="+mn-ea"/>
              </a:rPr>
              <a:t>桥接模式在</a:t>
            </a:r>
            <a:r>
              <a:rPr lang="en-US" altLang="zh-CN" sz="2000">
                <a:latin typeface="+mn-ea"/>
              </a:rPr>
              <a:t>JDBC</a:t>
            </a:r>
            <a:r>
              <a:rPr lang="zh-CN" altLang="en-US" sz="2000">
                <a:latin typeface="+mn-ea"/>
              </a:rPr>
              <a:t>的源码剖析</a:t>
            </a:r>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Jdbc </a:t>
            </a:r>
            <a:r>
              <a:rPr lang="zh-CN" altLang="en-US">
                <a:latin typeface="Arial" pitchFamily="34" charset="0"/>
                <a:cs typeface="Arial" pitchFamily="34" charset="0"/>
              </a:rPr>
              <a:t>的 </a:t>
            </a:r>
            <a:r>
              <a:rPr lang="en-US" altLang="zh-CN">
                <a:latin typeface="Arial" pitchFamily="34" charset="0"/>
                <a:cs typeface="Arial" pitchFamily="34" charset="0"/>
              </a:rPr>
              <a:t>Driver</a:t>
            </a:r>
            <a:r>
              <a:rPr lang="zh-CN" altLang="en-US">
                <a:latin typeface="Arial" pitchFamily="34" charset="0"/>
                <a:cs typeface="Arial" pitchFamily="34" charset="0"/>
              </a:rPr>
              <a:t>接口，如果从桥接模式来看，</a:t>
            </a:r>
            <a:r>
              <a:rPr lang="en-US" altLang="zh-CN">
                <a:latin typeface="Arial" pitchFamily="34" charset="0"/>
                <a:cs typeface="Arial" pitchFamily="34" charset="0"/>
              </a:rPr>
              <a:t>Driver</a:t>
            </a:r>
            <a:r>
              <a:rPr lang="zh-CN" altLang="en-US">
                <a:latin typeface="Arial" pitchFamily="34" charset="0"/>
                <a:cs typeface="Arial" pitchFamily="34" charset="0"/>
              </a:rPr>
              <a:t>就是一个接口，下面可以有</a:t>
            </a:r>
            <a:r>
              <a:rPr lang="en-US" altLang="zh-CN">
                <a:latin typeface="Arial" pitchFamily="34" charset="0"/>
                <a:cs typeface="Arial" pitchFamily="34" charset="0"/>
              </a:rPr>
              <a:t>MySQL</a:t>
            </a:r>
            <a:r>
              <a:rPr lang="zh-CN" altLang="en-US">
                <a:latin typeface="Arial" pitchFamily="34" charset="0"/>
                <a:cs typeface="Arial" pitchFamily="34" charset="0"/>
              </a:rPr>
              <a:t>的</a:t>
            </a:r>
            <a:r>
              <a:rPr lang="en-US" altLang="zh-CN">
                <a:latin typeface="Arial" pitchFamily="34" charset="0"/>
                <a:cs typeface="Arial" pitchFamily="34" charset="0"/>
              </a:rPr>
              <a:t>Driver</a:t>
            </a:r>
            <a:r>
              <a:rPr lang="zh-CN" altLang="en-US">
                <a:latin typeface="Arial" pitchFamily="34" charset="0"/>
                <a:cs typeface="Arial" pitchFamily="34" charset="0"/>
              </a:rPr>
              <a:t>，</a:t>
            </a:r>
            <a:r>
              <a:rPr lang="en-US" altLang="zh-CN">
                <a:latin typeface="Arial" pitchFamily="34" charset="0"/>
                <a:cs typeface="Arial" pitchFamily="34" charset="0"/>
              </a:rPr>
              <a:t>Oracle</a:t>
            </a:r>
            <a:r>
              <a:rPr lang="zh-CN" altLang="en-US">
                <a:latin typeface="Arial" pitchFamily="34" charset="0"/>
                <a:cs typeface="Arial" pitchFamily="34" charset="0"/>
              </a:rPr>
              <a:t>的</a:t>
            </a:r>
            <a:r>
              <a:rPr lang="en-US" altLang="zh-CN">
                <a:latin typeface="Arial" pitchFamily="34" charset="0"/>
                <a:cs typeface="Arial" pitchFamily="34" charset="0"/>
              </a:rPr>
              <a:t>Driver</a:t>
            </a:r>
            <a:r>
              <a:rPr lang="zh-CN" altLang="en-US">
                <a:latin typeface="Arial" pitchFamily="34" charset="0"/>
                <a:cs typeface="Arial" pitchFamily="34" charset="0"/>
              </a:rPr>
              <a:t>，这些就可以当做实现接口类</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代码分析</a:t>
            </a:r>
            <a:r>
              <a:rPr lang="en-US" altLang="zh-CN">
                <a:latin typeface="Arial" pitchFamily="34" charset="0"/>
                <a:cs typeface="Arial" pitchFamily="34" charset="0"/>
              </a:rPr>
              <a:t>+Debug</a:t>
            </a:r>
            <a:r>
              <a:rPr lang="zh-CN" altLang="en-US">
                <a:latin typeface="Arial" pitchFamily="34" charset="0"/>
                <a:cs typeface="Arial" pitchFamily="34" charset="0"/>
              </a:rPr>
              <a:t>源码</a:t>
            </a:r>
            <a:endParaRPr lang="en-US" altLang="zh-CN">
              <a:latin typeface="Arial" pitchFamily="34" charset="0"/>
              <a:cs typeface="Arial" pitchFamily="34" charset="0"/>
            </a:endParaRPr>
          </a:p>
          <a:p>
            <a:endParaRPr lang="en-US" altLang="zh-CN" sz="2000" b="1">
              <a:solidFill>
                <a:srgbClr val="0070C0"/>
              </a:solidFill>
              <a:latin typeface="+mn-ea"/>
            </a:endParaRPr>
          </a:p>
          <a:p>
            <a:endParaRPr lang="en-US" altLang="zh-CN" sz="2000" b="1">
              <a:solidFill>
                <a:srgbClr val="0070C0"/>
              </a:solidFill>
              <a:latin typeface="+mn-ea"/>
            </a:endParaRPr>
          </a:p>
        </p:txBody>
      </p:sp>
      <p:sp>
        <p:nvSpPr>
          <p:cNvPr id="2" name="TextBox 1"/>
          <p:cNvSpPr txBox="1"/>
          <p:nvPr/>
        </p:nvSpPr>
        <p:spPr>
          <a:xfrm>
            <a:off x="399831" y="2516187"/>
            <a:ext cx="4392488" cy="2308324"/>
          </a:xfrm>
          <a:prstGeom prst="rect">
            <a:avLst/>
          </a:prstGeom>
          <a:noFill/>
        </p:spPr>
        <p:txBody>
          <a:bodyPr wrap="square" rtlCol="0">
            <a:spAutoFit/>
          </a:bodyPr>
          <a:lstStyle/>
          <a:p>
            <a:r>
              <a:rPr lang="en-US" altLang="zh-CN" sz="1200">
                <a:latin typeface="Arial" pitchFamily="34" charset="0"/>
                <a:cs typeface="Arial" pitchFamily="34" charset="0"/>
              </a:rPr>
              <a:t>public class Driver extends NonRegisteringDriver implements java.sql.Driver {</a:t>
            </a:r>
          </a:p>
          <a:p>
            <a:r>
              <a:rPr lang="en-US" altLang="zh-CN" sz="1200">
                <a:latin typeface="Arial" pitchFamily="34" charset="0"/>
                <a:cs typeface="Arial" pitchFamily="34" charset="0"/>
              </a:rPr>
              <a:t>    public Driver() throws SQLException {</a:t>
            </a:r>
          </a:p>
          <a:p>
            <a:r>
              <a:rPr lang="en-US" altLang="zh-CN" sz="1200">
                <a:latin typeface="Arial" pitchFamily="34" charset="0"/>
                <a:cs typeface="Arial" pitchFamily="34" charset="0"/>
              </a:rPr>
              <a:t>    }</a:t>
            </a:r>
          </a:p>
          <a:p>
            <a:r>
              <a:rPr lang="en-US" altLang="zh-CN" sz="1200">
                <a:latin typeface="Arial" pitchFamily="34" charset="0"/>
                <a:cs typeface="Arial" pitchFamily="34" charset="0"/>
              </a:rPr>
              <a:t>    static {</a:t>
            </a:r>
          </a:p>
          <a:p>
            <a:r>
              <a:rPr lang="en-US" altLang="zh-CN" sz="1200">
                <a:latin typeface="Arial" pitchFamily="34" charset="0"/>
                <a:cs typeface="Arial" pitchFamily="34" charset="0"/>
              </a:rPr>
              <a:t>        try {</a:t>
            </a:r>
          </a:p>
          <a:p>
            <a:r>
              <a:rPr lang="en-US" altLang="zh-CN" sz="1200">
                <a:latin typeface="Arial" pitchFamily="34" charset="0"/>
                <a:cs typeface="Arial" pitchFamily="34" charset="0"/>
              </a:rPr>
              <a:t>            //</a:t>
            </a:r>
            <a:r>
              <a:rPr lang="en-US" altLang="zh-CN" sz="1200"/>
              <a:t>1.</a:t>
            </a:r>
            <a:r>
              <a:rPr lang="zh-CN" altLang="en-US" sz="1200"/>
              <a:t>注册驱动</a:t>
            </a:r>
            <a:endParaRPr lang="en-US" altLang="zh-CN" sz="1200"/>
          </a:p>
          <a:p>
            <a:r>
              <a:rPr lang="en-US" altLang="zh-CN" sz="1200"/>
              <a:t>              //2. </a:t>
            </a:r>
            <a:r>
              <a:rPr lang="zh-CN" altLang="en-US" sz="1200"/>
              <a:t>调用</a:t>
            </a:r>
            <a:r>
              <a:rPr lang="en-US" altLang="zh-CN" sz="1200"/>
              <a:t>DriverManager</a:t>
            </a:r>
            <a:r>
              <a:rPr lang="zh-CN" altLang="en-US" sz="1200"/>
              <a:t>中的</a:t>
            </a:r>
            <a:r>
              <a:rPr lang="en-US" altLang="zh-CN" sz="1200"/>
              <a:t>getConnection</a:t>
            </a:r>
            <a:endParaRPr lang="en-US" altLang="zh-CN" sz="1200">
              <a:latin typeface="Arial" pitchFamily="34" charset="0"/>
              <a:cs typeface="Arial" pitchFamily="34" charset="0"/>
            </a:endParaRPr>
          </a:p>
          <a:p>
            <a:r>
              <a:rPr lang="en-US" altLang="zh-CN" sz="1200">
                <a:latin typeface="Arial" pitchFamily="34" charset="0"/>
                <a:cs typeface="Arial" pitchFamily="34" charset="0"/>
              </a:rPr>
              <a:t>            DriverManager.registerDriver(new Driver());</a:t>
            </a:r>
          </a:p>
          <a:p>
            <a:r>
              <a:rPr lang="en-US" altLang="zh-CN" sz="1200">
                <a:latin typeface="Arial" pitchFamily="34" charset="0"/>
                <a:cs typeface="Arial" pitchFamily="34" charset="0"/>
              </a:rPr>
              <a:t>        } catch (SQLException var1) {</a:t>
            </a:r>
          </a:p>
          <a:p>
            <a:r>
              <a:rPr lang="en-US" altLang="zh-CN" sz="1200">
                <a:latin typeface="Arial" pitchFamily="34" charset="0"/>
                <a:cs typeface="Arial" pitchFamily="34" charset="0"/>
              </a:rPr>
              <a:t>            throw new RuntimeException("Can't register driver!");</a:t>
            </a:r>
          </a:p>
          <a:p>
            <a:r>
              <a:rPr lang="en-US" altLang="zh-CN" sz="1200">
                <a:latin typeface="Arial" pitchFamily="34" charset="0"/>
                <a:cs typeface="Arial" pitchFamily="34" charset="0"/>
              </a:rPr>
              <a:t>        }}}..</a:t>
            </a:r>
            <a:endParaRPr lang="zh-CN" altLang="en-US" sz="1200">
              <a:latin typeface="Arial" pitchFamily="34" charset="0"/>
              <a:cs typeface="Arial" pitchFamily="34" charset="0"/>
            </a:endParaRPr>
          </a:p>
        </p:txBody>
      </p:sp>
      <p:pic>
        <p:nvPicPr>
          <p:cNvPr id="2969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2319" y="2451729"/>
            <a:ext cx="3035819" cy="216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8291839" y="2516187"/>
            <a:ext cx="2167230" cy="2031325"/>
          </a:xfrm>
          <a:prstGeom prst="rect">
            <a:avLst/>
          </a:prstGeom>
          <a:noFill/>
        </p:spPr>
        <p:txBody>
          <a:bodyPr wrap="square" rtlCol="0">
            <a:spAutoFit/>
          </a:bodyPr>
          <a:lstStyle/>
          <a:p>
            <a:r>
              <a:rPr lang="en-US" altLang="zh-CN" b="1"/>
              <a:t>public class </a:t>
            </a:r>
            <a:r>
              <a:rPr lang="en-US" altLang="zh-CN" b="1">
                <a:solidFill>
                  <a:srgbClr val="FF0000"/>
                </a:solidFill>
              </a:rPr>
              <a:t>ConnectionImpl </a:t>
            </a:r>
            <a:r>
              <a:rPr lang="en-US" altLang="zh-CN" b="1"/>
              <a:t>extends ConnectionPropertiesImpl implements </a:t>
            </a:r>
            <a:r>
              <a:rPr lang="en-US" altLang="zh-CN" b="1">
                <a:solidFill>
                  <a:srgbClr val="FF0000"/>
                </a:solidFill>
              </a:rPr>
              <a:t>MySQLConnection</a:t>
            </a:r>
            <a:r>
              <a:rPr lang="en-US" altLang="zh-CN" b="1"/>
              <a:t> {</a:t>
            </a:r>
          </a:p>
          <a:p>
            <a:r>
              <a:rPr lang="en-US" altLang="zh-CN" b="1"/>
              <a:t>}</a:t>
            </a:r>
            <a:endParaRPr lang="zh-CN" altLang="en-US"/>
          </a:p>
        </p:txBody>
      </p:sp>
      <p:sp>
        <p:nvSpPr>
          <p:cNvPr id="5" name="TextBox 4"/>
          <p:cNvSpPr txBox="1"/>
          <p:nvPr/>
        </p:nvSpPr>
        <p:spPr>
          <a:xfrm>
            <a:off x="759566" y="4857610"/>
            <a:ext cx="5583131" cy="954107"/>
          </a:xfrm>
          <a:prstGeom prst="rect">
            <a:avLst/>
          </a:prstGeom>
          <a:solidFill>
            <a:schemeClr val="bg1">
              <a:lumMod val="95000"/>
            </a:schemeClr>
          </a:solidFill>
        </p:spPr>
        <p:txBody>
          <a:bodyPr wrap="none" rtlCol="0">
            <a:spAutoFit/>
          </a:bodyPr>
          <a:lstStyle/>
          <a:p>
            <a:r>
              <a:rPr lang="zh-CN" altLang="en-US" sz="1400" b="1"/>
              <a:t>说明</a:t>
            </a:r>
            <a:r>
              <a:rPr lang="zh-CN" altLang="en-US" sz="1400"/>
              <a:t>：</a:t>
            </a:r>
            <a:endParaRPr lang="en-US" altLang="zh-CN" sz="1400"/>
          </a:p>
          <a:p>
            <a:pPr marL="342900" indent="-342900">
              <a:buAutoNum type="arabicPeriod"/>
            </a:pPr>
            <a:r>
              <a:rPr lang="en-US" altLang="zh-CN" sz="1400" b="1"/>
              <a:t>MySQL</a:t>
            </a:r>
            <a:r>
              <a:rPr lang="zh-CN" altLang="en-US" sz="1400" b="1"/>
              <a:t>有自己的</a:t>
            </a:r>
            <a:r>
              <a:rPr lang="en-US" altLang="zh-CN" sz="1400" b="1"/>
              <a:t>ConnectionImpl</a:t>
            </a:r>
            <a:r>
              <a:rPr lang="zh-CN" altLang="en-US" sz="1400" b="1"/>
              <a:t>类</a:t>
            </a:r>
            <a:r>
              <a:rPr lang="zh-CN" altLang="en-US" sz="1400"/>
              <a:t>，同样</a:t>
            </a:r>
            <a:r>
              <a:rPr lang="en-US" altLang="zh-CN" sz="1400"/>
              <a:t>Oracle</a:t>
            </a:r>
            <a:r>
              <a:rPr lang="zh-CN" altLang="en-US" sz="1400"/>
              <a:t>也有对应的实现类</a:t>
            </a:r>
            <a:endParaRPr lang="en-US" altLang="zh-CN" sz="1400"/>
          </a:p>
          <a:p>
            <a:pPr marL="342900" indent="-342900">
              <a:buAutoNum type="arabicPeriod"/>
            </a:pPr>
            <a:r>
              <a:rPr lang="en-US" altLang="zh-CN" sz="1400"/>
              <a:t>Driver</a:t>
            </a:r>
            <a:r>
              <a:rPr lang="zh-CN" altLang="en-US" sz="1400"/>
              <a:t>和</a:t>
            </a:r>
            <a:r>
              <a:rPr lang="en-US" altLang="zh-CN" sz="1400"/>
              <a:t>Connection</a:t>
            </a:r>
            <a:r>
              <a:rPr lang="zh-CN" altLang="en-US" sz="1400"/>
              <a:t>之间是通过</a:t>
            </a:r>
            <a:r>
              <a:rPr lang="en-US" altLang="zh-CN" sz="1400"/>
              <a:t>DriverManager</a:t>
            </a:r>
            <a:r>
              <a:rPr lang="zh-CN" altLang="en-US" sz="1400"/>
              <a:t>类进行桥连接的</a:t>
            </a:r>
            <a:endParaRPr lang="en-US" altLang="zh-CN" sz="1400"/>
          </a:p>
          <a:p>
            <a:pPr marL="342900" indent="-342900">
              <a:buAutoNum type="arabicPeriod"/>
            </a:pPr>
            <a:r>
              <a:rPr lang="zh-CN" altLang="en-US" sz="1400"/>
              <a:t>简单示意图</a:t>
            </a:r>
            <a:r>
              <a:rPr lang="en-US" altLang="zh-CN" sz="1400"/>
              <a:t>[</a:t>
            </a:r>
            <a:r>
              <a:rPr lang="zh-CN" altLang="en-US" sz="1400"/>
              <a:t>待</a:t>
            </a:r>
            <a:r>
              <a:rPr lang="en-US" altLang="zh-CN" sz="1400"/>
              <a:t>]</a:t>
            </a:r>
            <a:endParaRPr lang="zh-CN" altLang="en-US" sz="1400"/>
          </a:p>
        </p:txBody>
      </p:sp>
      <p:graphicFrame>
        <p:nvGraphicFramePr>
          <p:cNvPr id="8" name="对象 7"/>
          <p:cNvGraphicFramePr>
            <a:graphicFrameLocks noChangeAspect="1"/>
          </p:cNvGraphicFramePr>
          <p:nvPr>
            <p:extLst>
              <p:ext uri="{D42A27DB-BD31-4B8C-83A1-F6EECF244321}">
                <p14:modId xmlns:p14="http://schemas.microsoft.com/office/powerpoint/2010/main" val="2590222894"/>
              </p:ext>
            </p:extLst>
          </p:nvPr>
        </p:nvGraphicFramePr>
        <p:xfrm>
          <a:off x="6498629" y="4968527"/>
          <a:ext cx="704392" cy="554600"/>
        </p:xfrm>
        <a:graphic>
          <a:graphicData uri="http://schemas.openxmlformats.org/presentationml/2006/ole">
            <mc:AlternateContent xmlns:mc="http://schemas.openxmlformats.org/markup-compatibility/2006">
              <mc:Choice xmlns:v="urn:schemas-microsoft-com:vml" Requires="v">
                <p:oleObj spid="_x0000_s297098" name="包装程序外壳对象" showAsIcon="1" r:id="rId5" imgW="902520" imgH="711360" progId="Package">
                  <p:embed/>
                </p:oleObj>
              </mc:Choice>
              <mc:Fallback>
                <p:oleObj name="包装程序外壳对象" showAsIcon="1" r:id="rId5" imgW="902520" imgH="711360" progId="Package">
                  <p:embed/>
                  <p:pic>
                    <p:nvPicPr>
                      <p:cNvPr id="0" name=""/>
                      <p:cNvPicPr/>
                      <p:nvPr/>
                    </p:nvPicPr>
                    <p:blipFill>
                      <a:blip r:embed="rId6"/>
                      <a:stretch>
                        <a:fillRect/>
                      </a:stretch>
                    </p:blipFill>
                    <p:spPr>
                      <a:xfrm>
                        <a:off x="6498629" y="4968527"/>
                        <a:ext cx="704392" cy="554600"/>
                      </a:xfrm>
                      <a:prstGeom prst="rect">
                        <a:avLst/>
                      </a:prstGeom>
                    </p:spPr>
                  </p:pic>
                </p:oleObj>
              </mc:Fallback>
            </mc:AlternateContent>
          </a:graphicData>
        </a:graphic>
      </p:graphicFrame>
    </p:spTree>
    <p:extLst>
      <p:ext uri="{BB962C8B-B14F-4D97-AF65-F5344CB8AC3E}">
        <p14:creationId xmlns:p14="http://schemas.microsoft.com/office/powerpoint/2010/main" val="308582734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桥接模式的注意事项和细节</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3754874"/>
          </a:xfrm>
          <a:prstGeom prst="rect">
            <a:avLst/>
          </a:prstGeom>
        </p:spPr>
        <p:txBody>
          <a:bodyPr wrap="square">
            <a:spAutoFit/>
          </a:bodyPr>
          <a:lstStyle/>
          <a:p>
            <a:r>
              <a:rPr lang="zh-CN" altLang="en-US" sz="2000" dirty="0">
                <a:latin typeface="+mn-ea"/>
              </a:rPr>
              <a:t>桥接模式的注意事项和细节</a:t>
            </a:r>
            <a:endParaRPr lang="en-US" altLang="zh-CN" sz="2000" dirty="0">
              <a:latin typeface="+mn-ea"/>
            </a:endParaRPr>
          </a:p>
          <a:p>
            <a:endParaRPr lang="en-US" altLang="zh-CN" dirty="0">
              <a:latin typeface="Arial" pitchFamily="34" charset="0"/>
              <a:cs typeface="Arial" pitchFamily="34" charset="0"/>
            </a:endParaRPr>
          </a:p>
          <a:p>
            <a:pPr marL="342900" indent="-342900">
              <a:buAutoNum type="arabicParenR"/>
            </a:pPr>
            <a:r>
              <a:rPr lang="zh-CN" altLang="en-US" dirty="0"/>
              <a:t>实现了抽象和实现部分的分离，从而极大的提供了系统的灵活性，让抽象部分和实现部分独立开来，这有助于系统进行分层设计，从而产生更好的结构化系统。</a:t>
            </a:r>
            <a:endParaRPr lang="en-US" altLang="zh-CN" dirty="0"/>
          </a:p>
          <a:p>
            <a:pPr marL="342900" indent="-342900">
              <a:buAutoNum type="arabicParenR"/>
            </a:pPr>
            <a:r>
              <a:rPr lang="zh-CN" altLang="en-US" dirty="0"/>
              <a:t>对于系统的高层部分，只需要知道抽象部分和实现部分的接口就可以了，其它的部分由具体业务来完成。</a:t>
            </a:r>
            <a:endParaRPr lang="en-US" altLang="zh-CN" dirty="0">
              <a:latin typeface="Arial" pitchFamily="34" charset="0"/>
              <a:cs typeface="Arial" pitchFamily="34" charset="0"/>
            </a:endParaRPr>
          </a:p>
          <a:p>
            <a:pPr marL="342900" indent="-342900">
              <a:buAutoNum type="arabicParenR"/>
            </a:pPr>
            <a:r>
              <a:rPr lang="zh-CN" altLang="en-US" dirty="0">
                <a:latin typeface="Arial" pitchFamily="34" charset="0"/>
                <a:cs typeface="Arial" pitchFamily="34" charset="0"/>
              </a:rPr>
              <a:t>桥接模式替代多层继承方案，可以减少子类的个数，降低系统的管理和维护成本。</a:t>
            </a:r>
            <a:endParaRPr lang="en-US" altLang="zh-CN" dirty="0"/>
          </a:p>
          <a:p>
            <a:pPr marL="342900" indent="-342900">
              <a:buAutoNum type="arabicParenR"/>
            </a:pPr>
            <a:endParaRPr lang="en-US" altLang="zh-CN" dirty="0">
              <a:latin typeface="Arial" pitchFamily="34" charset="0"/>
              <a:cs typeface="Arial" pitchFamily="34" charset="0"/>
            </a:endParaRPr>
          </a:p>
          <a:p>
            <a:pPr marL="342900" indent="-342900">
              <a:buAutoNum type="arabicParenR"/>
            </a:pPr>
            <a:r>
              <a:rPr lang="zh-CN" altLang="en-US" dirty="0"/>
              <a:t>桥接模式的引入增加了系统的理解和设计难度，由于聚合关联关系建立在抽象层，要求开发者针对抽象进行设计和编程</a:t>
            </a:r>
            <a:endParaRPr lang="en-US" altLang="zh-CN" dirty="0"/>
          </a:p>
          <a:p>
            <a:pPr marL="342900" indent="-342900">
              <a:buAutoNum type="arabicParenR"/>
            </a:pPr>
            <a:r>
              <a:rPr lang="zh-CN" altLang="en-US" dirty="0"/>
              <a:t>桥接模式要求正确识别出系统中两个独立变化的维度，因此其使用范围有一定的局限性，即需要有这样的应用场景。</a:t>
            </a:r>
            <a:endParaRPr lang="en-US" altLang="zh-CN" dirty="0">
              <a:latin typeface="+mn-ea"/>
            </a:endParaRPr>
          </a:p>
          <a:p>
            <a:endParaRPr lang="en-US" altLang="zh-CN" sz="2000" b="1" dirty="0">
              <a:solidFill>
                <a:srgbClr val="0070C0"/>
              </a:solidFill>
              <a:latin typeface="+mn-ea"/>
            </a:endParaRPr>
          </a:p>
        </p:txBody>
      </p:sp>
    </p:spTree>
    <p:extLst>
      <p:ext uri="{BB962C8B-B14F-4D97-AF65-F5344CB8AC3E}">
        <p14:creationId xmlns:p14="http://schemas.microsoft.com/office/powerpoint/2010/main" val="280340428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桥接模式其它应用场景</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3016210"/>
          </a:xfrm>
          <a:prstGeom prst="rect">
            <a:avLst/>
          </a:prstGeom>
        </p:spPr>
        <p:txBody>
          <a:bodyPr wrap="square">
            <a:spAutoFit/>
          </a:bodyPr>
          <a:lstStyle/>
          <a:p>
            <a:r>
              <a:rPr lang="zh-CN" altLang="en-US" sz="2000" dirty="0">
                <a:latin typeface="+mn-ea"/>
              </a:rPr>
              <a:t>桥接模式其它应用场景</a:t>
            </a:r>
            <a:endParaRPr lang="en-US" altLang="zh-CN" sz="2000" dirty="0">
              <a:latin typeface="+mn-ea"/>
            </a:endParaRPr>
          </a:p>
          <a:p>
            <a:endParaRPr lang="en-US" altLang="zh-CN" dirty="0">
              <a:latin typeface="Arial" pitchFamily="34" charset="0"/>
              <a:cs typeface="Arial" pitchFamily="34" charset="0"/>
            </a:endParaRPr>
          </a:p>
          <a:p>
            <a:pPr marL="342900" indent="-342900">
              <a:buAutoNum type="arabicParenR"/>
            </a:pPr>
            <a:r>
              <a:rPr lang="zh-CN" altLang="en-US" dirty="0"/>
              <a:t>对于那些不希望使用继承或因为多层次继承导致系统类的个数急剧增加的系统，桥接模式尤为适用</a:t>
            </a:r>
            <a:r>
              <a:rPr lang="en-US" altLang="zh-CN" dirty="0"/>
              <a:t>.</a:t>
            </a:r>
          </a:p>
          <a:p>
            <a:pPr marL="342900" indent="-342900">
              <a:buAutoNum type="arabicParenR"/>
            </a:pPr>
            <a:r>
              <a:rPr lang="zh-CN" altLang="en-US" dirty="0"/>
              <a:t>常见的应用场景</a:t>
            </a:r>
            <a:r>
              <a:rPr lang="en-US" altLang="zh-CN" dirty="0"/>
              <a:t>:</a:t>
            </a:r>
          </a:p>
          <a:p>
            <a:pPr lvl="1"/>
            <a:r>
              <a:rPr lang="en-US" altLang="zh-CN" sz="1400" dirty="0"/>
              <a:t>-JDBC</a:t>
            </a:r>
            <a:r>
              <a:rPr lang="zh-CN" altLang="en-US" sz="1400" dirty="0"/>
              <a:t>驱动程序</a:t>
            </a:r>
            <a:endParaRPr lang="en-US" altLang="zh-CN" sz="1400" dirty="0"/>
          </a:p>
          <a:p>
            <a:pPr lvl="1"/>
            <a:r>
              <a:rPr lang="en-US" altLang="zh-CN" sz="1400" dirty="0"/>
              <a:t>-</a:t>
            </a:r>
            <a:r>
              <a:rPr lang="zh-CN" altLang="en-US" sz="1400" dirty="0"/>
              <a:t>银行转账系统</a:t>
            </a:r>
            <a:endParaRPr lang="en-US" altLang="zh-CN" sz="1400" dirty="0"/>
          </a:p>
          <a:p>
            <a:pPr lvl="1"/>
            <a:r>
              <a:rPr lang="zh-CN" altLang="en-US" sz="1400" dirty="0"/>
              <a:t>转账分类</a:t>
            </a:r>
            <a:r>
              <a:rPr lang="en-US" altLang="zh-CN" sz="1400" dirty="0"/>
              <a:t>: </a:t>
            </a:r>
            <a:r>
              <a:rPr lang="zh-CN" altLang="en-US" sz="1400" dirty="0"/>
              <a:t>网上转账，柜台转账，</a:t>
            </a:r>
            <a:r>
              <a:rPr lang="en-US" altLang="zh-CN" sz="1400" dirty="0"/>
              <a:t>AMT</a:t>
            </a:r>
            <a:r>
              <a:rPr lang="zh-CN" altLang="en-US" sz="1400" dirty="0"/>
              <a:t>转账</a:t>
            </a:r>
            <a:endParaRPr lang="en-US" altLang="zh-CN" sz="1400" dirty="0"/>
          </a:p>
          <a:p>
            <a:pPr lvl="1"/>
            <a:r>
              <a:rPr lang="zh-CN" altLang="en-US" sz="1400" dirty="0"/>
              <a:t>转账用户类型：普通用户，银卡用户，金卡用户</a:t>
            </a:r>
            <a:r>
              <a:rPr lang="en-US" altLang="zh-CN" sz="1400" dirty="0"/>
              <a:t>..</a:t>
            </a:r>
          </a:p>
          <a:p>
            <a:pPr lvl="1"/>
            <a:r>
              <a:rPr lang="en-US" altLang="zh-CN" sz="1400" dirty="0"/>
              <a:t>-</a:t>
            </a:r>
            <a:r>
              <a:rPr lang="zh-CN" altLang="en-US" sz="1400" dirty="0"/>
              <a:t>消息管理</a:t>
            </a:r>
            <a:endParaRPr lang="en-US" altLang="zh-CN" sz="1400" dirty="0"/>
          </a:p>
          <a:p>
            <a:pPr lvl="1"/>
            <a:r>
              <a:rPr lang="zh-CN" altLang="en-US" sz="1400" dirty="0"/>
              <a:t>消息类型：即时消息，延时消息</a:t>
            </a:r>
            <a:endParaRPr lang="en-US" altLang="zh-CN" sz="1400" dirty="0"/>
          </a:p>
          <a:p>
            <a:pPr lvl="1"/>
            <a:r>
              <a:rPr lang="zh-CN" altLang="en-US" sz="1400" dirty="0"/>
              <a:t>消息分类：手机短信，邮件消息，</a:t>
            </a:r>
            <a:r>
              <a:rPr lang="en-US" altLang="zh-CN" sz="1400" dirty="0"/>
              <a:t>QQ</a:t>
            </a:r>
            <a:r>
              <a:rPr lang="zh-CN" altLang="en-US" sz="1400" dirty="0"/>
              <a:t>消息</a:t>
            </a:r>
            <a:r>
              <a:rPr lang="en-US" altLang="zh-CN" sz="1400" dirty="0"/>
              <a:t>...</a:t>
            </a:r>
          </a:p>
        </p:txBody>
      </p:sp>
    </p:spTree>
    <p:extLst>
      <p:ext uri="{BB962C8B-B14F-4D97-AF65-F5344CB8AC3E}">
        <p14:creationId xmlns:p14="http://schemas.microsoft.com/office/powerpoint/2010/main" val="148952603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sz="2800" b="1"/>
              <a:t>Java</a:t>
            </a:r>
            <a:r>
              <a:rPr lang="zh-CN" altLang="en-US" sz="2800" b="1"/>
              <a:t>设计模式</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装饰者设计模式</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110986640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星巴克咖啡订单项目</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5" name="矩形 4"/>
          <p:cNvSpPr/>
          <p:nvPr/>
        </p:nvSpPr>
        <p:spPr>
          <a:xfrm>
            <a:off x="562972" y="1244432"/>
            <a:ext cx="8414934" cy="2893100"/>
          </a:xfrm>
          <a:prstGeom prst="rect">
            <a:avLst/>
          </a:prstGeom>
        </p:spPr>
        <p:txBody>
          <a:bodyPr wrap="square">
            <a:spAutoFit/>
          </a:bodyPr>
          <a:lstStyle/>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r>
              <a:rPr lang="zh-CN" altLang="en-US">
                <a:latin typeface="Arial" pitchFamily="34" charset="0"/>
                <a:cs typeface="Arial" pitchFamily="34" charset="0"/>
              </a:rPr>
              <a:t>星巴克咖啡订单项目（咖啡馆）：</a:t>
            </a: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marL="342900" indent="-342900">
              <a:buAutoNum type="arabicParenR"/>
              <a:defRPr/>
            </a:pPr>
            <a:r>
              <a:rPr lang="zh-CN" altLang="en-US">
                <a:latin typeface="Arial" pitchFamily="34" charset="0"/>
                <a:cs typeface="Arial" pitchFamily="34" charset="0"/>
              </a:rPr>
              <a:t>咖啡种类</a:t>
            </a:r>
            <a:r>
              <a:rPr lang="en-US" altLang="zh-CN">
                <a:latin typeface="Arial" pitchFamily="34" charset="0"/>
                <a:cs typeface="Arial" pitchFamily="34" charset="0"/>
              </a:rPr>
              <a:t>/</a:t>
            </a:r>
            <a:r>
              <a:rPr lang="zh-CN" altLang="en-US">
                <a:latin typeface="Arial" pitchFamily="34" charset="0"/>
                <a:cs typeface="Arial" pitchFamily="34" charset="0"/>
              </a:rPr>
              <a:t>单品咖啡：</a:t>
            </a:r>
            <a:r>
              <a:rPr lang="en-US" altLang="zh-CN">
                <a:latin typeface="Arial" pitchFamily="34" charset="0"/>
                <a:cs typeface="Arial" pitchFamily="34" charset="0"/>
              </a:rPr>
              <a:t>Espresso(</a:t>
            </a:r>
            <a:r>
              <a:rPr lang="zh-CN" altLang="en-US">
                <a:latin typeface="Arial" pitchFamily="34" charset="0"/>
                <a:cs typeface="Arial" pitchFamily="34" charset="0"/>
              </a:rPr>
              <a:t>意大利浓咖啡</a:t>
            </a:r>
            <a:r>
              <a:rPr lang="en-US" altLang="zh-CN">
                <a:latin typeface="Arial" pitchFamily="34" charset="0"/>
                <a:cs typeface="Arial" pitchFamily="34" charset="0"/>
              </a:rPr>
              <a:t>)</a:t>
            </a:r>
            <a:r>
              <a:rPr lang="zh-CN" altLang="en-US">
                <a:latin typeface="Arial" pitchFamily="34" charset="0"/>
                <a:cs typeface="Arial" pitchFamily="34" charset="0"/>
              </a:rPr>
              <a:t>、</a:t>
            </a:r>
            <a:r>
              <a:rPr lang="en-US" altLang="zh-CN">
                <a:latin typeface="Arial" pitchFamily="34" charset="0"/>
                <a:cs typeface="Arial" pitchFamily="34" charset="0"/>
              </a:rPr>
              <a:t>ShortBlack</a:t>
            </a:r>
            <a:r>
              <a:rPr lang="zh-CN" altLang="en-US">
                <a:latin typeface="Arial" pitchFamily="34" charset="0"/>
                <a:cs typeface="Arial" pitchFamily="34" charset="0"/>
              </a:rPr>
              <a:t>、</a:t>
            </a:r>
            <a:r>
              <a:rPr lang="en-US" altLang="zh-CN">
                <a:latin typeface="Arial" pitchFamily="34" charset="0"/>
                <a:cs typeface="Arial" pitchFamily="34" charset="0"/>
              </a:rPr>
              <a:t>LongBlack(</a:t>
            </a:r>
            <a:r>
              <a:rPr lang="zh-CN" altLang="en-US">
                <a:latin typeface="Arial" pitchFamily="34" charset="0"/>
                <a:cs typeface="Arial" pitchFamily="34" charset="0"/>
              </a:rPr>
              <a:t>美式咖啡</a:t>
            </a:r>
            <a:r>
              <a:rPr lang="en-US" altLang="zh-CN">
                <a:latin typeface="Arial" pitchFamily="34" charset="0"/>
                <a:cs typeface="Arial" pitchFamily="34" charset="0"/>
              </a:rPr>
              <a:t>)</a:t>
            </a:r>
            <a:r>
              <a:rPr lang="zh-CN" altLang="en-US">
                <a:latin typeface="Arial" pitchFamily="34" charset="0"/>
                <a:cs typeface="Arial" pitchFamily="34" charset="0"/>
              </a:rPr>
              <a:t>、</a:t>
            </a:r>
            <a:r>
              <a:rPr lang="en-US" altLang="zh-CN">
                <a:latin typeface="Arial" pitchFamily="34" charset="0"/>
                <a:cs typeface="Arial" pitchFamily="34" charset="0"/>
              </a:rPr>
              <a:t>Decaf(</a:t>
            </a:r>
            <a:r>
              <a:rPr lang="zh-CN" altLang="en-US">
                <a:latin typeface="Arial" pitchFamily="34" charset="0"/>
                <a:cs typeface="Arial" pitchFamily="34" charset="0"/>
              </a:rPr>
              <a:t>无因咖啡</a:t>
            </a:r>
            <a:r>
              <a:rPr lang="en-US" altLang="zh-CN">
                <a:latin typeface="Arial" pitchFamily="34" charset="0"/>
                <a:cs typeface="Arial" pitchFamily="34" charset="0"/>
              </a:rPr>
              <a:t>)</a:t>
            </a:r>
          </a:p>
          <a:p>
            <a:pPr marL="342900" indent="-342900">
              <a:buAutoNum type="arabicParenR"/>
              <a:defRPr/>
            </a:pPr>
            <a:r>
              <a:rPr lang="zh-CN" altLang="en-US">
                <a:latin typeface="Arial" pitchFamily="34" charset="0"/>
                <a:cs typeface="Arial" pitchFamily="34" charset="0"/>
              </a:rPr>
              <a:t>调料：</a:t>
            </a:r>
            <a:r>
              <a:rPr lang="en-US" altLang="zh-CN">
                <a:latin typeface="Arial" pitchFamily="34" charset="0"/>
                <a:cs typeface="Arial" pitchFamily="34" charset="0"/>
              </a:rPr>
              <a:t>Milk</a:t>
            </a:r>
            <a:r>
              <a:rPr lang="zh-CN" altLang="en-US">
                <a:latin typeface="Arial" pitchFamily="34" charset="0"/>
                <a:cs typeface="Arial" pitchFamily="34" charset="0"/>
              </a:rPr>
              <a:t>、</a:t>
            </a:r>
            <a:r>
              <a:rPr lang="en-US" altLang="zh-CN">
                <a:latin typeface="Arial" pitchFamily="34" charset="0"/>
                <a:cs typeface="Arial" pitchFamily="34" charset="0"/>
              </a:rPr>
              <a:t>Soy(</a:t>
            </a:r>
            <a:r>
              <a:rPr lang="zh-CN" altLang="en-US">
                <a:latin typeface="Arial" pitchFamily="34" charset="0"/>
                <a:cs typeface="Arial" pitchFamily="34" charset="0"/>
              </a:rPr>
              <a:t>豆浆</a:t>
            </a:r>
            <a:r>
              <a:rPr lang="en-US" altLang="zh-CN">
                <a:latin typeface="Arial" pitchFamily="34" charset="0"/>
                <a:cs typeface="Arial" pitchFamily="34" charset="0"/>
              </a:rPr>
              <a:t>)</a:t>
            </a:r>
            <a:r>
              <a:rPr lang="zh-CN" altLang="en-US">
                <a:latin typeface="Arial" pitchFamily="34" charset="0"/>
                <a:cs typeface="Arial" pitchFamily="34" charset="0"/>
              </a:rPr>
              <a:t>、</a:t>
            </a:r>
            <a:r>
              <a:rPr lang="en-US" altLang="zh-CN">
                <a:latin typeface="Arial" pitchFamily="34" charset="0"/>
                <a:cs typeface="Arial" pitchFamily="34" charset="0"/>
              </a:rPr>
              <a:t>Chocolate</a:t>
            </a:r>
          </a:p>
          <a:p>
            <a:pPr marL="342900" indent="-342900">
              <a:buAutoNum type="arabicParenR"/>
              <a:defRPr/>
            </a:pPr>
            <a:r>
              <a:rPr lang="zh-CN" altLang="en-US">
                <a:latin typeface="Arial" pitchFamily="34" charset="0"/>
                <a:cs typeface="Arial" pitchFamily="34" charset="0"/>
              </a:rPr>
              <a:t>要求在扩展</a:t>
            </a:r>
            <a:r>
              <a:rPr lang="zh-CN" altLang="en-US" b="1">
                <a:solidFill>
                  <a:srgbClr val="CC0000"/>
                </a:solidFill>
                <a:latin typeface="Arial" pitchFamily="34" charset="0"/>
                <a:cs typeface="Arial" pitchFamily="34" charset="0"/>
              </a:rPr>
              <a:t>新的咖啡种类</a:t>
            </a:r>
            <a:r>
              <a:rPr lang="zh-CN" altLang="en-US">
                <a:latin typeface="Arial" pitchFamily="34" charset="0"/>
                <a:cs typeface="Arial" pitchFamily="34" charset="0"/>
              </a:rPr>
              <a:t>时，具有良好的扩展性、改动方便、维护方便</a:t>
            </a:r>
            <a:endParaRPr lang="en-US" altLang="zh-CN">
              <a:latin typeface="Arial" pitchFamily="34" charset="0"/>
              <a:cs typeface="Arial" pitchFamily="34" charset="0"/>
            </a:endParaRPr>
          </a:p>
          <a:p>
            <a:pPr marL="342900" indent="-342900">
              <a:buAutoNum type="arabicParenR"/>
              <a:defRPr/>
            </a:pPr>
            <a:r>
              <a:rPr lang="zh-CN" altLang="en-US">
                <a:latin typeface="Arial" pitchFamily="34" charset="0"/>
                <a:cs typeface="Arial" pitchFamily="34" charset="0"/>
              </a:rPr>
              <a:t>使用</a:t>
            </a:r>
            <a:r>
              <a:rPr lang="en-US" altLang="zh-CN">
                <a:latin typeface="Arial" pitchFamily="34" charset="0"/>
                <a:cs typeface="Arial" pitchFamily="34" charset="0"/>
              </a:rPr>
              <a:t>OO</a:t>
            </a:r>
            <a:r>
              <a:rPr lang="zh-CN" altLang="en-US">
                <a:latin typeface="Arial" pitchFamily="34" charset="0"/>
                <a:cs typeface="Arial" pitchFamily="34" charset="0"/>
              </a:rPr>
              <a:t>的来计算不同种类咖啡的</a:t>
            </a:r>
            <a:r>
              <a:rPr lang="zh-CN" altLang="en-US" sz="2000" b="1">
                <a:solidFill>
                  <a:srgbClr val="CC0000"/>
                </a:solidFill>
                <a:latin typeface="Arial" pitchFamily="34" charset="0"/>
                <a:cs typeface="Arial" pitchFamily="34" charset="0"/>
              </a:rPr>
              <a:t>费用</a:t>
            </a:r>
            <a:r>
              <a:rPr lang="en-US" altLang="zh-CN" sz="2000" b="1">
                <a:solidFill>
                  <a:srgbClr val="CC0000"/>
                </a:solidFill>
                <a:latin typeface="Arial" pitchFamily="34" charset="0"/>
                <a:cs typeface="Arial" pitchFamily="34" charset="0"/>
              </a:rPr>
              <a:t>: </a:t>
            </a:r>
            <a:r>
              <a:rPr lang="zh-CN" altLang="en-US">
                <a:latin typeface="Arial" pitchFamily="34" charset="0"/>
                <a:cs typeface="Arial" pitchFamily="34" charset="0"/>
              </a:rPr>
              <a:t>客户可以点</a:t>
            </a:r>
            <a:r>
              <a:rPr lang="zh-CN" altLang="en-US" sz="2000" b="1">
                <a:solidFill>
                  <a:srgbClr val="CC0000"/>
                </a:solidFill>
                <a:latin typeface="Arial" pitchFamily="34" charset="0"/>
                <a:cs typeface="Arial" pitchFamily="34" charset="0"/>
              </a:rPr>
              <a:t>单品咖啡</a:t>
            </a:r>
            <a:r>
              <a:rPr lang="zh-CN" altLang="en-US">
                <a:latin typeface="Arial" pitchFamily="34" charset="0"/>
                <a:cs typeface="Arial" pitchFamily="34" charset="0"/>
              </a:rPr>
              <a:t>，也可以</a:t>
            </a:r>
            <a:r>
              <a:rPr lang="zh-CN" altLang="en-US" b="1">
                <a:solidFill>
                  <a:srgbClr val="CC0000"/>
                </a:solidFill>
                <a:latin typeface="Arial" pitchFamily="34" charset="0"/>
                <a:cs typeface="Arial" pitchFamily="34" charset="0"/>
              </a:rPr>
              <a:t>单品咖啡</a:t>
            </a:r>
            <a:r>
              <a:rPr lang="en-US" altLang="zh-CN" b="1">
                <a:solidFill>
                  <a:srgbClr val="CC0000"/>
                </a:solidFill>
                <a:latin typeface="Arial" pitchFamily="34" charset="0"/>
                <a:cs typeface="Arial" pitchFamily="34" charset="0"/>
              </a:rPr>
              <a:t>+</a:t>
            </a:r>
            <a:r>
              <a:rPr lang="zh-CN" altLang="en-US" b="1">
                <a:solidFill>
                  <a:srgbClr val="CC0000"/>
                </a:solidFill>
                <a:latin typeface="Arial" pitchFamily="34" charset="0"/>
                <a:cs typeface="Arial" pitchFamily="34" charset="0"/>
              </a:rPr>
              <a:t>调料组合</a:t>
            </a:r>
            <a:r>
              <a:rPr lang="zh-CN" altLang="en-US">
                <a:latin typeface="Arial" pitchFamily="34" charset="0"/>
                <a:cs typeface="Arial" pitchFamily="34" charset="0"/>
              </a:rPr>
              <a:t>。</a:t>
            </a:r>
            <a:endParaRPr lang="en-US" altLang="zh-CN">
              <a:latin typeface="Arial" pitchFamily="34" charset="0"/>
              <a:cs typeface="Arial" pitchFamily="34" charset="0"/>
            </a:endParaRPr>
          </a:p>
        </p:txBody>
      </p:sp>
    </p:spTree>
    <p:extLst>
      <p:ext uri="{BB962C8B-B14F-4D97-AF65-F5344CB8AC3E}">
        <p14:creationId xmlns:p14="http://schemas.microsoft.com/office/powerpoint/2010/main" val="71346800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方案</a:t>
            </a:r>
            <a:r>
              <a:rPr lang="en-US" altLang="zh-CN" sz="2400" b="1"/>
              <a:t>1-</a:t>
            </a:r>
            <a:r>
              <a:rPr lang="zh-CN" altLang="en-US" sz="2400" b="1"/>
              <a:t>解决星巴克咖啡订单项目</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5" name="矩形 4"/>
          <p:cNvSpPr/>
          <p:nvPr/>
        </p:nvSpPr>
        <p:spPr>
          <a:xfrm>
            <a:off x="562972" y="1244431"/>
            <a:ext cx="8414934" cy="3724096"/>
          </a:xfrm>
          <a:prstGeom prst="rect">
            <a:avLst/>
          </a:prstGeom>
        </p:spPr>
        <p:txBody>
          <a:bodyPr wrap="square">
            <a:spAutoFit/>
          </a:bodyPr>
          <a:lstStyle/>
          <a:p>
            <a:pPr>
              <a:defRPr/>
            </a:pPr>
            <a:r>
              <a:rPr lang="zh-CN" altLang="en-US" sz="2000" b="1">
                <a:solidFill>
                  <a:srgbClr val="0070C0"/>
                </a:solidFill>
                <a:ea typeface="宋体" panose="02010600030101010101" pitchFamily="2" charset="-122"/>
                <a:cs typeface="Times New Roman" panose="02020603050405020304" pitchFamily="18" charset="0"/>
              </a:rPr>
              <a:t>方案</a:t>
            </a:r>
            <a:r>
              <a:rPr lang="en-US" altLang="zh-CN" sz="2000" b="1">
                <a:solidFill>
                  <a:srgbClr val="0070C0"/>
                </a:solidFill>
                <a:ea typeface="宋体" panose="02010600030101010101" pitchFamily="2" charset="-122"/>
                <a:cs typeface="Times New Roman" panose="02020603050405020304" pitchFamily="18" charset="0"/>
              </a:rPr>
              <a:t>1-</a:t>
            </a:r>
            <a:r>
              <a:rPr lang="zh-CN" altLang="en-US" sz="2000" b="1">
                <a:solidFill>
                  <a:srgbClr val="0070C0"/>
                </a:solidFill>
                <a:ea typeface="宋体" panose="02010600030101010101" pitchFamily="2" charset="-122"/>
                <a:cs typeface="Times New Roman" panose="02020603050405020304" pitchFamily="18" charset="0"/>
              </a:rPr>
              <a:t>较差的方案</a:t>
            </a:r>
            <a:endParaRPr lang="en-US" altLang="zh-CN" sz="2000" b="1">
              <a:solidFill>
                <a:srgbClr val="0070C0"/>
              </a:solidFill>
              <a:ea typeface="宋体" panose="02010600030101010101" pitchFamily="2" charset="-122"/>
              <a:cs typeface="Times New Roman" panose="02020603050405020304" pitchFamily="18"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p:txBody>
      </p:sp>
      <p:pic>
        <p:nvPicPr>
          <p:cNvPr id="37" name="图片 36" descr="图片1"/>
          <p:cNvPicPr>
            <a:picLocks noChangeAspect="1"/>
          </p:cNvPicPr>
          <p:nvPr/>
        </p:nvPicPr>
        <p:blipFill>
          <a:blip r:embed="rId4"/>
          <a:stretch>
            <a:fillRect/>
          </a:stretch>
        </p:blipFill>
        <p:spPr>
          <a:xfrm>
            <a:off x="2967238" y="1272961"/>
            <a:ext cx="1314588" cy="1347867"/>
          </a:xfrm>
          <a:prstGeom prst="rect">
            <a:avLst/>
          </a:prstGeom>
          <a:noFill/>
          <a:ln w="9525">
            <a:noFill/>
          </a:ln>
        </p:spPr>
      </p:pic>
      <p:pic>
        <p:nvPicPr>
          <p:cNvPr id="38" name="图片 37" descr="decaf"/>
          <p:cNvPicPr>
            <a:picLocks noChangeAspect="1"/>
          </p:cNvPicPr>
          <p:nvPr/>
        </p:nvPicPr>
        <p:blipFill>
          <a:blip r:embed="rId5"/>
          <a:stretch>
            <a:fillRect/>
          </a:stretch>
        </p:blipFill>
        <p:spPr>
          <a:xfrm>
            <a:off x="476330" y="3368391"/>
            <a:ext cx="1220485" cy="749635"/>
          </a:xfrm>
          <a:prstGeom prst="rect">
            <a:avLst/>
          </a:prstGeom>
          <a:noFill/>
          <a:ln w="9525">
            <a:noFill/>
          </a:ln>
        </p:spPr>
      </p:pic>
      <p:pic>
        <p:nvPicPr>
          <p:cNvPr id="39" name="图片 38" descr="long"/>
          <p:cNvPicPr>
            <a:picLocks noChangeAspect="1"/>
          </p:cNvPicPr>
          <p:nvPr/>
        </p:nvPicPr>
        <p:blipFill>
          <a:blip r:embed="rId6"/>
          <a:stretch>
            <a:fillRect/>
          </a:stretch>
        </p:blipFill>
        <p:spPr>
          <a:xfrm>
            <a:off x="3549397" y="3336229"/>
            <a:ext cx="1221040" cy="750413"/>
          </a:xfrm>
          <a:prstGeom prst="rect">
            <a:avLst/>
          </a:prstGeom>
          <a:noFill/>
          <a:ln w="9525">
            <a:noFill/>
          </a:ln>
        </p:spPr>
      </p:pic>
      <p:pic>
        <p:nvPicPr>
          <p:cNvPr id="40" name="图片 39" descr="short"/>
          <p:cNvPicPr>
            <a:picLocks noChangeAspect="1"/>
          </p:cNvPicPr>
          <p:nvPr/>
        </p:nvPicPr>
        <p:blipFill>
          <a:blip r:embed="rId7"/>
          <a:stretch>
            <a:fillRect/>
          </a:stretch>
        </p:blipFill>
        <p:spPr>
          <a:xfrm>
            <a:off x="1997142" y="3319199"/>
            <a:ext cx="1277267" cy="784474"/>
          </a:xfrm>
          <a:prstGeom prst="rect">
            <a:avLst/>
          </a:prstGeom>
          <a:noFill/>
          <a:ln w="9525">
            <a:noFill/>
          </a:ln>
        </p:spPr>
      </p:pic>
      <p:pic>
        <p:nvPicPr>
          <p:cNvPr id="41" name="图片 40" descr="espresso"/>
          <p:cNvPicPr>
            <a:picLocks noChangeAspect="1"/>
          </p:cNvPicPr>
          <p:nvPr/>
        </p:nvPicPr>
        <p:blipFill>
          <a:blip r:embed="rId8"/>
          <a:stretch>
            <a:fillRect/>
          </a:stretch>
        </p:blipFill>
        <p:spPr>
          <a:xfrm>
            <a:off x="5070972" y="3350584"/>
            <a:ext cx="1127000" cy="692467"/>
          </a:xfrm>
          <a:prstGeom prst="rect">
            <a:avLst/>
          </a:prstGeom>
          <a:noFill/>
          <a:ln w="9525">
            <a:noFill/>
          </a:ln>
        </p:spPr>
      </p:pic>
      <p:cxnSp>
        <p:nvCxnSpPr>
          <p:cNvPr id="46" name="直接箭头连接符 45"/>
          <p:cNvCxnSpPr/>
          <p:nvPr/>
        </p:nvCxnSpPr>
        <p:spPr>
          <a:xfrm flipH="1" flipV="1">
            <a:off x="4318933" y="2377894"/>
            <a:ext cx="1243592" cy="9413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57" name="组合 56"/>
          <p:cNvGrpSpPr/>
          <p:nvPr/>
        </p:nvGrpSpPr>
        <p:grpSpPr>
          <a:xfrm>
            <a:off x="3868837" y="4329581"/>
            <a:ext cx="4193703" cy="895039"/>
            <a:chOff x="3792634" y="4329580"/>
            <a:chExt cx="4019256" cy="895039"/>
          </a:xfrm>
        </p:grpSpPr>
        <p:pic>
          <p:nvPicPr>
            <p:cNvPr id="48" name="图片 47" descr="e2m"/>
            <p:cNvPicPr>
              <a:picLocks noChangeAspect="1"/>
            </p:cNvPicPr>
            <p:nvPr/>
          </p:nvPicPr>
          <p:blipFill>
            <a:blip r:embed="rId9"/>
            <a:stretch>
              <a:fillRect/>
            </a:stretch>
          </p:blipFill>
          <p:spPr>
            <a:xfrm>
              <a:off x="3792634" y="4396291"/>
              <a:ext cx="1294197" cy="828328"/>
            </a:xfrm>
            <a:prstGeom prst="rect">
              <a:avLst/>
            </a:prstGeom>
            <a:noFill/>
            <a:ln w="9525">
              <a:noFill/>
            </a:ln>
          </p:spPr>
        </p:pic>
        <p:pic>
          <p:nvPicPr>
            <p:cNvPr id="49" name="图片 48" descr="e2m2s"/>
            <p:cNvPicPr>
              <a:picLocks noChangeAspect="1"/>
            </p:cNvPicPr>
            <p:nvPr/>
          </p:nvPicPr>
          <p:blipFill>
            <a:blip r:embed="rId10"/>
            <a:stretch>
              <a:fillRect/>
            </a:stretch>
          </p:blipFill>
          <p:spPr>
            <a:xfrm>
              <a:off x="5220072" y="4343300"/>
              <a:ext cx="1078704" cy="868480"/>
            </a:xfrm>
            <a:prstGeom prst="rect">
              <a:avLst/>
            </a:prstGeom>
            <a:noFill/>
            <a:ln w="9525">
              <a:noFill/>
            </a:ln>
          </p:spPr>
        </p:pic>
        <p:pic>
          <p:nvPicPr>
            <p:cNvPr id="50" name="图片 49" descr="e2s"/>
            <p:cNvPicPr>
              <a:picLocks noChangeAspect="1"/>
            </p:cNvPicPr>
            <p:nvPr/>
          </p:nvPicPr>
          <p:blipFill>
            <a:blip r:embed="rId11"/>
            <a:stretch>
              <a:fillRect/>
            </a:stretch>
          </p:blipFill>
          <p:spPr>
            <a:xfrm>
              <a:off x="6516216" y="4329580"/>
              <a:ext cx="1295674" cy="830533"/>
            </a:xfrm>
            <a:prstGeom prst="rect">
              <a:avLst/>
            </a:prstGeom>
            <a:noFill/>
            <a:ln w="9525">
              <a:noFill/>
            </a:ln>
          </p:spPr>
        </p:pic>
      </p:grpSp>
      <p:graphicFrame>
        <p:nvGraphicFramePr>
          <p:cNvPr id="2" name="对象 1"/>
          <p:cNvGraphicFramePr>
            <a:graphicFrameLocks noChangeAspect="1"/>
          </p:cNvGraphicFramePr>
          <p:nvPr>
            <p:extLst>
              <p:ext uri="{D42A27DB-BD31-4B8C-83A1-F6EECF244321}">
                <p14:modId xmlns:p14="http://schemas.microsoft.com/office/powerpoint/2010/main" val="2459029354"/>
              </p:ext>
            </p:extLst>
          </p:nvPr>
        </p:nvGraphicFramePr>
        <p:xfrm>
          <a:off x="8301705" y="4621100"/>
          <a:ext cx="464111" cy="579281"/>
        </p:xfrm>
        <a:graphic>
          <a:graphicData uri="http://schemas.openxmlformats.org/presentationml/2006/ole">
            <mc:AlternateContent xmlns:mc="http://schemas.openxmlformats.org/markup-compatibility/2006">
              <mc:Choice xmlns:v="urn:schemas-microsoft-com:vml" Requires="v">
                <p:oleObj spid="_x0000_s391268" name="包装程序外壳对象" showAsIcon="1" r:id="rId12" imgW="546480" imgH="711360" progId="Package">
                  <p:embed/>
                </p:oleObj>
              </mc:Choice>
              <mc:Fallback>
                <p:oleObj name="包装程序外壳对象" showAsIcon="1" r:id="rId12" imgW="546480" imgH="711360" progId="Package">
                  <p:embed/>
                  <p:pic>
                    <p:nvPicPr>
                      <p:cNvPr id="0" name=""/>
                      <p:cNvPicPr/>
                      <p:nvPr/>
                    </p:nvPicPr>
                    <p:blipFill>
                      <a:blip r:embed="rId13"/>
                      <a:stretch>
                        <a:fillRect/>
                      </a:stretch>
                    </p:blipFill>
                    <p:spPr>
                      <a:xfrm>
                        <a:off x="8301705" y="4621100"/>
                        <a:ext cx="464111" cy="579281"/>
                      </a:xfrm>
                      <a:prstGeom prst="rect">
                        <a:avLst/>
                      </a:prstGeom>
                    </p:spPr>
                  </p:pic>
                </p:oleObj>
              </mc:Fallback>
            </mc:AlternateContent>
          </a:graphicData>
        </a:graphic>
      </p:graphicFrame>
      <p:cxnSp>
        <p:nvCxnSpPr>
          <p:cNvPr id="8" name="直接连接符 7"/>
          <p:cNvCxnSpPr>
            <a:endCxn id="10" idx="2"/>
          </p:cNvCxnSpPr>
          <p:nvPr/>
        </p:nvCxnSpPr>
        <p:spPr>
          <a:xfrm flipV="1">
            <a:off x="1086573" y="2494019"/>
            <a:ext cx="1482232" cy="825181"/>
          </a:xfrm>
          <a:prstGeom prst="line">
            <a:avLst/>
          </a:prstGeom>
        </p:spPr>
        <p:style>
          <a:lnRef idx="1">
            <a:schemeClr val="accent1"/>
          </a:lnRef>
          <a:fillRef idx="0">
            <a:schemeClr val="accent1"/>
          </a:fillRef>
          <a:effectRef idx="0">
            <a:schemeClr val="accent1"/>
          </a:effectRef>
          <a:fontRef idx="minor">
            <a:schemeClr val="tx1"/>
          </a:fontRef>
        </p:style>
      </p:cxnSp>
      <p:sp>
        <p:nvSpPr>
          <p:cNvPr id="10" name="流程图: 摘录 9"/>
          <p:cNvSpPr/>
          <p:nvPr/>
        </p:nvSpPr>
        <p:spPr>
          <a:xfrm rot="2861998">
            <a:off x="2582763" y="2074634"/>
            <a:ext cx="342900" cy="501353"/>
          </a:xfrm>
          <a:prstGeom prst="flowChartExtra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8" name="流程图: 摘录 27"/>
          <p:cNvSpPr/>
          <p:nvPr/>
        </p:nvSpPr>
        <p:spPr>
          <a:xfrm rot="1648081">
            <a:off x="3009448" y="2468882"/>
            <a:ext cx="195173" cy="350301"/>
          </a:xfrm>
          <a:prstGeom prst="flowChartExtra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14" name="直接连接符 13"/>
          <p:cNvCxnSpPr>
            <a:endCxn id="28" idx="2"/>
          </p:cNvCxnSpPr>
          <p:nvPr/>
        </p:nvCxnSpPr>
        <p:spPr>
          <a:xfrm flipV="1">
            <a:off x="2754213" y="2799438"/>
            <a:ext cx="272033" cy="519761"/>
          </a:xfrm>
          <a:prstGeom prst="line">
            <a:avLst/>
          </a:prstGeom>
        </p:spPr>
        <p:style>
          <a:lnRef idx="1">
            <a:schemeClr val="accent1"/>
          </a:lnRef>
          <a:fillRef idx="0">
            <a:schemeClr val="accent1"/>
          </a:fillRef>
          <a:effectRef idx="0">
            <a:schemeClr val="accent1"/>
          </a:effectRef>
          <a:fontRef idx="minor">
            <a:schemeClr val="tx1"/>
          </a:fontRef>
        </p:style>
      </p:cxnSp>
      <p:sp>
        <p:nvSpPr>
          <p:cNvPr id="31" name="流程图: 摘录 30"/>
          <p:cNvSpPr/>
          <p:nvPr/>
        </p:nvSpPr>
        <p:spPr>
          <a:xfrm rot="20547318">
            <a:off x="3435977" y="2568305"/>
            <a:ext cx="338536" cy="275773"/>
          </a:xfrm>
          <a:prstGeom prst="flowChartExtra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16" name="直接连接符 15"/>
          <p:cNvCxnSpPr>
            <a:stCxn id="31" idx="2"/>
          </p:cNvCxnSpPr>
          <p:nvPr/>
        </p:nvCxnSpPr>
        <p:spPr>
          <a:xfrm>
            <a:off x="3646811" y="2837664"/>
            <a:ext cx="222026" cy="481535"/>
          </a:xfrm>
          <a:prstGeom prst="line">
            <a:avLst/>
          </a:prstGeom>
        </p:spPr>
        <p:style>
          <a:lnRef idx="1">
            <a:schemeClr val="accent1"/>
          </a:lnRef>
          <a:fillRef idx="0">
            <a:schemeClr val="accent1"/>
          </a:fillRef>
          <a:effectRef idx="0">
            <a:schemeClr val="accent1"/>
          </a:effectRef>
          <a:fontRef idx="minor">
            <a:schemeClr val="tx1"/>
          </a:fontRef>
        </p:style>
      </p:cxnSp>
      <p:sp>
        <p:nvSpPr>
          <p:cNvPr id="34" name="流程图: 摘录 33"/>
          <p:cNvSpPr/>
          <p:nvPr/>
        </p:nvSpPr>
        <p:spPr>
          <a:xfrm rot="20547318">
            <a:off x="3898754" y="2612837"/>
            <a:ext cx="338536" cy="275773"/>
          </a:xfrm>
          <a:prstGeom prst="flowChartExtra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18" name="直接连接符 17"/>
          <p:cNvCxnSpPr>
            <a:stCxn id="34" idx="2"/>
            <a:endCxn id="48" idx="0"/>
          </p:cNvCxnSpPr>
          <p:nvPr/>
        </p:nvCxnSpPr>
        <p:spPr>
          <a:xfrm>
            <a:off x="4109588" y="2882196"/>
            <a:ext cx="434434" cy="1514096"/>
          </a:xfrm>
          <a:prstGeom prst="line">
            <a:avLst/>
          </a:prstGeom>
        </p:spPr>
        <p:style>
          <a:lnRef idx="1">
            <a:schemeClr val="accent1"/>
          </a:lnRef>
          <a:fillRef idx="0">
            <a:schemeClr val="accent1"/>
          </a:fillRef>
          <a:effectRef idx="0">
            <a:schemeClr val="accent1"/>
          </a:effectRef>
          <a:fontRef idx="minor">
            <a:schemeClr val="tx1"/>
          </a:fontRef>
        </p:style>
      </p:cxnSp>
      <p:sp>
        <p:nvSpPr>
          <p:cNvPr id="43" name="流程图: 摘录 42"/>
          <p:cNvSpPr/>
          <p:nvPr/>
        </p:nvSpPr>
        <p:spPr>
          <a:xfrm rot="19468509">
            <a:off x="3990648" y="2347210"/>
            <a:ext cx="338536" cy="275773"/>
          </a:xfrm>
          <a:prstGeom prst="flowChartExtra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45" name="流程图: 摘录 44"/>
          <p:cNvSpPr/>
          <p:nvPr/>
        </p:nvSpPr>
        <p:spPr>
          <a:xfrm rot="18285931">
            <a:off x="4209315" y="2240007"/>
            <a:ext cx="338536" cy="275773"/>
          </a:xfrm>
          <a:prstGeom prst="flowChartExtra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a:p>
        </p:txBody>
      </p:sp>
      <p:sp>
        <p:nvSpPr>
          <p:cNvPr id="47" name="流程图: 摘录 46"/>
          <p:cNvSpPr/>
          <p:nvPr/>
        </p:nvSpPr>
        <p:spPr>
          <a:xfrm rot="18893103">
            <a:off x="4284177" y="1891906"/>
            <a:ext cx="338536" cy="275773"/>
          </a:xfrm>
          <a:prstGeom prst="flowChartExtra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a:p>
        </p:txBody>
      </p:sp>
      <p:cxnSp>
        <p:nvCxnSpPr>
          <p:cNvPr id="20" name="直接连接符 19"/>
          <p:cNvCxnSpPr>
            <a:stCxn id="47" idx="2"/>
            <a:endCxn id="50" idx="0"/>
          </p:cNvCxnSpPr>
          <p:nvPr/>
        </p:nvCxnSpPr>
        <p:spPr>
          <a:xfrm>
            <a:off x="4551141" y="2127097"/>
            <a:ext cx="2835444" cy="22024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43" idx="2"/>
          </p:cNvCxnSpPr>
          <p:nvPr/>
        </p:nvCxnSpPr>
        <p:spPr>
          <a:xfrm>
            <a:off x="4240036" y="2597317"/>
            <a:ext cx="1394436" cy="1732264"/>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25" name="对象 24"/>
          <p:cNvGraphicFramePr>
            <a:graphicFrameLocks noChangeAspect="1"/>
          </p:cNvGraphicFramePr>
          <p:nvPr>
            <p:extLst>
              <p:ext uri="{D42A27DB-BD31-4B8C-83A1-F6EECF244321}">
                <p14:modId xmlns:p14="http://schemas.microsoft.com/office/powerpoint/2010/main" val="1708717854"/>
              </p:ext>
            </p:extLst>
          </p:nvPr>
        </p:nvGraphicFramePr>
        <p:xfrm>
          <a:off x="8298829" y="3822464"/>
          <a:ext cx="560331" cy="441174"/>
        </p:xfrm>
        <a:graphic>
          <a:graphicData uri="http://schemas.openxmlformats.org/presentationml/2006/ole">
            <mc:AlternateContent xmlns:mc="http://schemas.openxmlformats.org/markup-compatibility/2006">
              <mc:Choice xmlns:v="urn:schemas-microsoft-com:vml" Requires="v">
                <p:oleObj spid="_x0000_s391269" name="包装程序外壳对象" showAsIcon="1" r:id="rId14" imgW="902520" imgH="711360" progId="Package">
                  <p:embed/>
                </p:oleObj>
              </mc:Choice>
              <mc:Fallback>
                <p:oleObj name="包装程序外壳对象" showAsIcon="1" r:id="rId14" imgW="902520" imgH="711360" progId="Package">
                  <p:embed/>
                  <p:pic>
                    <p:nvPicPr>
                      <p:cNvPr id="0" name=""/>
                      <p:cNvPicPr/>
                      <p:nvPr/>
                    </p:nvPicPr>
                    <p:blipFill>
                      <a:blip r:embed="rId15"/>
                      <a:stretch>
                        <a:fillRect/>
                      </a:stretch>
                    </p:blipFill>
                    <p:spPr>
                      <a:xfrm>
                        <a:off x="8298829" y="3822464"/>
                        <a:ext cx="560331" cy="441174"/>
                      </a:xfrm>
                      <a:prstGeom prst="rect">
                        <a:avLst/>
                      </a:prstGeom>
                    </p:spPr>
                  </p:pic>
                </p:oleObj>
              </mc:Fallback>
            </mc:AlternateContent>
          </a:graphicData>
        </a:graphic>
      </p:graphicFrame>
    </p:spTree>
    <p:extLst>
      <p:ext uri="{BB962C8B-B14F-4D97-AF65-F5344CB8AC3E}">
        <p14:creationId xmlns:p14="http://schemas.microsoft.com/office/powerpoint/2010/main" val="391660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ppt_x"/>
                                          </p:val>
                                        </p:tav>
                                        <p:tav tm="100000">
                                          <p:val>
                                            <p:strVal val="#ppt_x"/>
                                          </p:val>
                                        </p:tav>
                                      </p:tavLst>
                                    </p:anim>
                                    <p:anim calcmode="lin" valueType="num">
                                      <p:cBhvr additive="base">
                                        <p:cTn id="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方案</a:t>
            </a:r>
            <a:r>
              <a:rPr lang="en-US" altLang="zh-CN" sz="2400" b="1"/>
              <a:t>1-</a:t>
            </a:r>
            <a:r>
              <a:rPr lang="zh-CN" altLang="en-US" sz="2400" b="1"/>
              <a:t>解决星巴克咖啡订单问题分析</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5" name="矩形 4"/>
          <p:cNvSpPr/>
          <p:nvPr/>
        </p:nvSpPr>
        <p:spPr>
          <a:xfrm>
            <a:off x="562972" y="1244432"/>
            <a:ext cx="8414934" cy="4001095"/>
          </a:xfrm>
          <a:prstGeom prst="rect">
            <a:avLst/>
          </a:prstGeom>
        </p:spPr>
        <p:txBody>
          <a:bodyPr wrap="square">
            <a:spAutoFit/>
          </a:bodyPr>
          <a:lstStyle/>
          <a:p>
            <a:pPr>
              <a:defRPr/>
            </a:pPr>
            <a:r>
              <a:rPr lang="zh-CN" altLang="en-US" sz="2000" b="1">
                <a:solidFill>
                  <a:srgbClr val="0070C0"/>
                </a:solidFill>
                <a:ea typeface="宋体" panose="02010600030101010101" pitchFamily="2" charset="-122"/>
                <a:cs typeface="Times New Roman" panose="02020603050405020304" pitchFamily="18" charset="0"/>
              </a:rPr>
              <a:t>方案</a:t>
            </a:r>
            <a:r>
              <a:rPr lang="en-US" altLang="zh-CN" sz="2000" b="1">
                <a:solidFill>
                  <a:srgbClr val="0070C0"/>
                </a:solidFill>
                <a:ea typeface="宋体" panose="02010600030101010101" pitchFamily="2" charset="-122"/>
                <a:cs typeface="Times New Roman" panose="02020603050405020304" pitchFamily="18" charset="0"/>
              </a:rPr>
              <a:t>1-</a:t>
            </a:r>
            <a:r>
              <a:rPr lang="zh-CN" altLang="en-US" sz="2000" b="1">
                <a:solidFill>
                  <a:srgbClr val="0070C0"/>
                </a:solidFill>
                <a:ea typeface="宋体" panose="02010600030101010101" pitchFamily="2" charset="-122"/>
                <a:cs typeface="Times New Roman" panose="02020603050405020304" pitchFamily="18" charset="0"/>
              </a:rPr>
              <a:t>解决星巴克咖啡订单问题分析</a:t>
            </a:r>
            <a:endParaRPr lang="en-US" altLang="zh-CN" sz="2000" b="1">
              <a:solidFill>
                <a:srgbClr val="0070C0"/>
              </a:solidFill>
              <a:ea typeface="宋体" panose="02010600030101010101" pitchFamily="2" charset="-122"/>
              <a:cs typeface="Times New Roman" panose="02020603050405020304" pitchFamily="18" charset="0"/>
            </a:endParaRPr>
          </a:p>
          <a:p>
            <a:pPr>
              <a:defRPr/>
            </a:pPr>
            <a:endParaRPr lang="en-US" altLang="zh-CN">
              <a:latin typeface="Arial" pitchFamily="34" charset="0"/>
              <a:cs typeface="Arial" pitchFamily="34" charset="0"/>
            </a:endParaRPr>
          </a:p>
          <a:p>
            <a:pPr marL="342900" indent="-342900">
              <a:buAutoNum type="arabicParenR"/>
              <a:defRPr/>
            </a:pPr>
            <a:r>
              <a:rPr lang="en-US" altLang="zh-CN">
                <a:latin typeface="Arial" pitchFamily="34" charset="0"/>
                <a:cs typeface="Arial" pitchFamily="34" charset="0"/>
              </a:rPr>
              <a:t>Drink </a:t>
            </a:r>
            <a:r>
              <a:rPr lang="zh-CN" altLang="en-US">
                <a:latin typeface="Arial" pitchFamily="34" charset="0"/>
                <a:cs typeface="Arial" pitchFamily="34" charset="0"/>
              </a:rPr>
              <a:t>是一个抽象类，表示饮料</a:t>
            </a:r>
            <a:endParaRPr lang="en-US" altLang="zh-CN">
              <a:latin typeface="Arial" pitchFamily="34" charset="0"/>
              <a:cs typeface="Arial" pitchFamily="34" charset="0"/>
            </a:endParaRPr>
          </a:p>
          <a:p>
            <a:pPr marL="342900" indent="-342900">
              <a:buAutoNum type="arabicParenR"/>
              <a:defRPr/>
            </a:pPr>
            <a:r>
              <a:rPr lang="en-US" altLang="zh-CN">
                <a:latin typeface="Arial" pitchFamily="34" charset="0"/>
                <a:cs typeface="Arial" pitchFamily="34" charset="0"/>
              </a:rPr>
              <a:t>des</a:t>
            </a:r>
            <a:r>
              <a:rPr lang="zh-CN" altLang="en-US">
                <a:latin typeface="Arial" pitchFamily="34" charset="0"/>
                <a:cs typeface="Arial" pitchFamily="34" charset="0"/>
              </a:rPr>
              <a:t>就是对咖啡的描述</a:t>
            </a:r>
            <a:r>
              <a:rPr lang="en-US" altLang="zh-CN">
                <a:latin typeface="Arial" pitchFamily="34" charset="0"/>
                <a:cs typeface="Arial" pitchFamily="34" charset="0"/>
              </a:rPr>
              <a:t>, </a:t>
            </a:r>
            <a:r>
              <a:rPr lang="zh-CN" altLang="en-US">
                <a:latin typeface="Arial" pitchFamily="34" charset="0"/>
                <a:cs typeface="Arial" pitchFamily="34" charset="0"/>
              </a:rPr>
              <a:t>比如咖啡的名字</a:t>
            </a:r>
            <a:endParaRPr lang="en-US" altLang="zh-CN">
              <a:latin typeface="Arial" pitchFamily="34" charset="0"/>
              <a:cs typeface="Arial" pitchFamily="34" charset="0"/>
            </a:endParaRPr>
          </a:p>
          <a:p>
            <a:pPr marL="342900" indent="-342900">
              <a:buAutoNum type="arabicParenR"/>
              <a:defRPr/>
            </a:pPr>
            <a:r>
              <a:rPr lang="en-US" altLang="zh-CN">
                <a:latin typeface="Arial" pitchFamily="34" charset="0"/>
                <a:cs typeface="Arial" pitchFamily="34" charset="0"/>
              </a:rPr>
              <a:t>cost() </a:t>
            </a:r>
            <a:r>
              <a:rPr lang="zh-CN" altLang="en-US">
                <a:latin typeface="Arial" pitchFamily="34" charset="0"/>
                <a:cs typeface="Arial" pitchFamily="34" charset="0"/>
              </a:rPr>
              <a:t>方法就是计算费用，</a:t>
            </a:r>
            <a:r>
              <a:rPr lang="en-US" altLang="zh-CN">
                <a:latin typeface="Arial" pitchFamily="34" charset="0"/>
                <a:cs typeface="Arial" pitchFamily="34" charset="0"/>
              </a:rPr>
              <a:t>Drink </a:t>
            </a:r>
            <a:r>
              <a:rPr lang="zh-CN" altLang="en-US">
                <a:latin typeface="Arial" pitchFamily="34" charset="0"/>
                <a:cs typeface="Arial" pitchFamily="34" charset="0"/>
              </a:rPr>
              <a:t>类中做成一个抽象方法</a:t>
            </a:r>
            <a:r>
              <a:rPr lang="en-US" altLang="zh-CN">
                <a:latin typeface="Arial" pitchFamily="34" charset="0"/>
                <a:cs typeface="Arial" pitchFamily="34" charset="0"/>
              </a:rPr>
              <a:t>.</a:t>
            </a:r>
          </a:p>
          <a:p>
            <a:pPr marL="342900" indent="-342900">
              <a:buAutoNum type="arabicParenR"/>
              <a:defRPr/>
            </a:pPr>
            <a:endParaRPr lang="en-US" altLang="zh-CN">
              <a:latin typeface="Arial" pitchFamily="34" charset="0"/>
              <a:cs typeface="Arial" pitchFamily="34" charset="0"/>
            </a:endParaRPr>
          </a:p>
          <a:p>
            <a:pPr marL="342900" indent="-342900">
              <a:buAutoNum type="arabicParenR"/>
              <a:defRPr/>
            </a:pPr>
            <a:r>
              <a:rPr lang="en-US" altLang="zh-CN">
                <a:latin typeface="Arial" pitchFamily="34" charset="0"/>
                <a:cs typeface="Arial" pitchFamily="34" charset="0"/>
              </a:rPr>
              <a:t>Decaf </a:t>
            </a:r>
            <a:r>
              <a:rPr lang="zh-CN" altLang="en-US">
                <a:latin typeface="Arial" pitchFamily="34" charset="0"/>
                <a:cs typeface="Arial" pitchFamily="34" charset="0"/>
              </a:rPr>
              <a:t>就是单品咖啡， 继承</a:t>
            </a:r>
            <a:r>
              <a:rPr lang="en-US" altLang="zh-CN">
                <a:latin typeface="Arial" pitchFamily="34" charset="0"/>
                <a:cs typeface="Arial" pitchFamily="34" charset="0"/>
              </a:rPr>
              <a:t>Drink, </a:t>
            </a:r>
            <a:r>
              <a:rPr lang="zh-CN" altLang="en-US">
                <a:latin typeface="Arial" pitchFamily="34" charset="0"/>
                <a:cs typeface="Arial" pitchFamily="34" charset="0"/>
              </a:rPr>
              <a:t>并实现</a:t>
            </a:r>
            <a:r>
              <a:rPr lang="en-US" altLang="zh-CN">
                <a:latin typeface="Arial" pitchFamily="34" charset="0"/>
                <a:cs typeface="Arial" pitchFamily="34" charset="0"/>
              </a:rPr>
              <a:t>cost</a:t>
            </a:r>
          </a:p>
          <a:p>
            <a:pPr marL="342900" indent="-342900">
              <a:buAutoNum type="arabicParenR"/>
              <a:defRPr/>
            </a:pPr>
            <a:r>
              <a:rPr lang="en-US" altLang="zh-CN">
                <a:latin typeface="Arial" pitchFamily="34" charset="0"/>
                <a:cs typeface="Arial" pitchFamily="34" charset="0"/>
              </a:rPr>
              <a:t>Espress &amp;&amp; Milk </a:t>
            </a:r>
            <a:r>
              <a:rPr lang="zh-CN" altLang="en-US">
                <a:latin typeface="Arial" pitchFamily="34" charset="0"/>
                <a:cs typeface="Arial" pitchFamily="34" charset="0"/>
              </a:rPr>
              <a:t>就是单品咖啡</a:t>
            </a:r>
            <a:r>
              <a:rPr lang="en-US" altLang="zh-CN">
                <a:latin typeface="Arial" pitchFamily="34" charset="0"/>
                <a:cs typeface="Arial" pitchFamily="34" charset="0"/>
              </a:rPr>
              <a:t>+</a:t>
            </a:r>
            <a:r>
              <a:rPr lang="zh-CN" altLang="en-US">
                <a:latin typeface="Arial" pitchFamily="34" charset="0"/>
                <a:cs typeface="Arial" pitchFamily="34" charset="0"/>
              </a:rPr>
              <a:t>调料， 这个组合很多</a:t>
            </a:r>
            <a:endParaRPr lang="en-US" altLang="zh-CN">
              <a:latin typeface="Arial" pitchFamily="34" charset="0"/>
              <a:cs typeface="Arial" pitchFamily="34" charset="0"/>
            </a:endParaRPr>
          </a:p>
          <a:p>
            <a:pPr marL="342900" indent="-342900">
              <a:buAutoNum type="arabicParenR"/>
              <a:defRPr/>
            </a:pPr>
            <a:r>
              <a:rPr lang="zh-CN" altLang="en-US">
                <a:latin typeface="Arial" pitchFamily="34" charset="0"/>
                <a:cs typeface="Arial" pitchFamily="34" charset="0"/>
              </a:rPr>
              <a:t>问题：这样设计，会有很多类，当我们增加一个单品咖啡，或者一个新的调料，类的数量就会倍增，就会出现类爆炸</a:t>
            </a:r>
            <a:endParaRPr lang="en-US" altLang="zh-CN">
              <a:latin typeface="Arial" pitchFamily="34" charset="0"/>
              <a:cs typeface="Arial" pitchFamily="34" charset="0"/>
            </a:endParaRPr>
          </a:p>
          <a:p>
            <a:pPr marL="342900" indent="-342900">
              <a:buAutoNum type="arabicParen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p:txBody>
      </p:sp>
    </p:spTree>
    <p:extLst>
      <p:ext uri="{BB962C8B-B14F-4D97-AF65-F5344CB8AC3E}">
        <p14:creationId xmlns:p14="http://schemas.microsoft.com/office/powerpoint/2010/main" val="197555073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方案</a:t>
            </a:r>
            <a:r>
              <a:rPr lang="en-US" altLang="zh-CN" sz="2400" b="1"/>
              <a:t>2-</a:t>
            </a:r>
            <a:r>
              <a:rPr lang="zh-CN" altLang="en-US" sz="2400" b="1"/>
              <a:t>解决星巴克咖啡订单</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5" name="矩形 4"/>
          <p:cNvSpPr/>
          <p:nvPr/>
        </p:nvSpPr>
        <p:spPr>
          <a:xfrm>
            <a:off x="562972" y="1244431"/>
            <a:ext cx="8414934" cy="4339650"/>
          </a:xfrm>
          <a:prstGeom prst="rect">
            <a:avLst/>
          </a:prstGeom>
        </p:spPr>
        <p:txBody>
          <a:bodyPr wrap="square">
            <a:spAutoFit/>
          </a:bodyPr>
          <a:lstStyle/>
          <a:p>
            <a:pPr>
              <a:defRPr/>
            </a:pPr>
            <a:r>
              <a:rPr lang="zh-CN" altLang="en-US" sz="2000" b="1">
                <a:solidFill>
                  <a:srgbClr val="0070C0"/>
                </a:solidFill>
              </a:rPr>
              <a:t>方案</a:t>
            </a:r>
            <a:r>
              <a:rPr lang="en-US" altLang="zh-CN" sz="2000" b="1">
                <a:solidFill>
                  <a:srgbClr val="0070C0"/>
                </a:solidFill>
              </a:rPr>
              <a:t>2-</a:t>
            </a:r>
            <a:r>
              <a:rPr lang="zh-CN" altLang="en-US" sz="2000" b="1">
                <a:solidFill>
                  <a:srgbClr val="0070C0"/>
                </a:solidFill>
              </a:rPr>
              <a:t>解决星巴克咖啡订单</a:t>
            </a:r>
            <a:r>
              <a:rPr lang="en-US" altLang="zh-CN" sz="2000" b="1">
                <a:solidFill>
                  <a:srgbClr val="0070C0"/>
                </a:solidFill>
              </a:rPr>
              <a:t>(</a:t>
            </a:r>
            <a:r>
              <a:rPr lang="zh-CN" altLang="en-US" sz="2000" b="1">
                <a:solidFill>
                  <a:srgbClr val="0070C0"/>
                </a:solidFill>
              </a:rPr>
              <a:t>好点</a:t>
            </a:r>
            <a:r>
              <a:rPr lang="en-US" altLang="zh-CN" sz="2000" b="1">
                <a:solidFill>
                  <a:srgbClr val="0070C0"/>
                </a:solidFill>
              </a:rPr>
              <a:t>)</a:t>
            </a:r>
            <a:endParaRPr lang="en-US" altLang="zh-CN" sz="2000" b="1">
              <a:solidFill>
                <a:srgbClr val="0070C0"/>
              </a:solidFill>
              <a:ea typeface="宋体" panose="02010600030101010101" pitchFamily="2" charset="-122"/>
              <a:cs typeface="Times New Roman" panose="02020603050405020304" pitchFamily="18" charset="0"/>
            </a:endParaRPr>
          </a:p>
          <a:p>
            <a:pPr>
              <a:defRPr/>
            </a:pPr>
            <a:endParaRPr lang="en-US" altLang="zh-CN">
              <a:latin typeface="Arial" pitchFamily="34" charset="0"/>
              <a:cs typeface="Arial" pitchFamily="34" charset="0"/>
            </a:endParaRPr>
          </a:p>
          <a:p>
            <a:pPr>
              <a:defRPr/>
            </a:pPr>
            <a:r>
              <a:rPr lang="zh-CN" altLang="en-US">
                <a:latin typeface="Arial" pitchFamily="34" charset="0"/>
                <a:cs typeface="Arial" pitchFamily="34" charset="0"/>
              </a:rPr>
              <a:t>前面分析到方案</a:t>
            </a:r>
            <a:r>
              <a:rPr lang="en-US" altLang="zh-CN">
                <a:latin typeface="Arial" pitchFamily="34" charset="0"/>
                <a:cs typeface="Arial" pitchFamily="34" charset="0"/>
              </a:rPr>
              <a:t>1</a:t>
            </a:r>
            <a:r>
              <a:rPr lang="zh-CN" altLang="en-US">
                <a:latin typeface="Arial" pitchFamily="34" charset="0"/>
                <a:cs typeface="Arial" pitchFamily="34" charset="0"/>
              </a:rPr>
              <a:t>因为</a:t>
            </a:r>
            <a:r>
              <a:rPr lang="zh-CN" altLang="en-US" b="1">
                <a:solidFill>
                  <a:srgbClr val="CC0000"/>
                </a:solidFill>
                <a:latin typeface="Arial" pitchFamily="34" charset="0"/>
                <a:cs typeface="Arial" pitchFamily="34" charset="0"/>
              </a:rPr>
              <a:t>咖啡单品</a:t>
            </a:r>
            <a:r>
              <a:rPr lang="en-US" altLang="zh-CN" b="1">
                <a:solidFill>
                  <a:srgbClr val="CC0000"/>
                </a:solidFill>
                <a:latin typeface="Arial" pitchFamily="34" charset="0"/>
                <a:cs typeface="Arial" pitchFamily="34" charset="0"/>
              </a:rPr>
              <a:t>+</a:t>
            </a:r>
            <a:r>
              <a:rPr lang="zh-CN" altLang="en-US" b="1">
                <a:solidFill>
                  <a:srgbClr val="CC0000"/>
                </a:solidFill>
                <a:latin typeface="Arial" pitchFamily="34" charset="0"/>
                <a:cs typeface="Arial" pitchFamily="34" charset="0"/>
              </a:rPr>
              <a:t>调料</a:t>
            </a:r>
            <a:br>
              <a:rPr lang="en-US" altLang="zh-CN">
                <a:latin typeface="Arial" pitchFamily="34" charset="0"/>
                <a:cs typeface="Arial" pitchFamily="34" charset="0"/>
              </a:rPr>
            </a:br>
            <a:r>
              <a:rPr lang="zh-CN" altLang="en-US">
                <a:latin typeface="Arial" pitchFamily="34" charset="0"/>
                <a:cs typeface="Arial" pitchFamily="34" charset="0"/>
              </a:rPr>
              <a:t>组合会造成类的倍增，因此可以做改</a:t>
            </a:r>
            <a:br>
              <a:rPr lang="en-US" altLang="zh-CN">
                <a:latin typeface="Arial" pitchFamily="34" charset="0"/>
                <a:cs typeface="Arial" pitchFamily="34" charset="0"/>
              </a:rPr>
            </a:br>
            <a:r>
              <a:rPr lang="zh-CN" altLang="en-US">
                <a:latin typeface="Arial" pitchFamily="34" charset="0"/>
                <a:cs typeface="Arial" pitchFamily="34" charset="0"/>
              </a:rPr>
              <a:t>进，将调料内置到</a:t>
            </a:r>
            <a:r>
              <a:rPr lang="en-US" altLang="zh-CN">
                <a:latin typeface="Arial" pitchFamily="34" charset="0"/>
                <a:cs typeface="Arial" pitchFamily="34" charset="0"/>
              </a:rPr>
              <a:t>Drink</a:t>
            </a:r>
            <a:r>
              <a:rPr lang="zh-CN" altLang="en-US">
                <a:latin typeface="Arial" pitchFamily="34" charset="0"/>
                <a:cs typeface="Arial" pitchFamily="34" charset="0"/>
              </a:rPr>
              <a:t>类，这样就</a:t>
            </a:r>
            <a:r>
              <a:rPr lang="zh-CN" altLang="en-US" b="1">
                <a:solidFill>
                  <a:srgbClr val="CC0000"/>
                </a:solidFill>
                <a:latin typeface="Arial" pitchFamily="34" charset="0"/>
                <a:cs typeface="Arial" pitchFamily="34" charset="0"/>
              </a:rPr>
              <a:t>不</a:t>
            </a:r>
            <a:br>
              <a:rPr lang="en-US" altLang="zh-CN" b="1">
                <a:solidFill>
                  <a:srgbClr val="CC0000"/>
                </a:solidFill>
                <a:latin typeface="Arial" pitchFamily="34" charset="0"/>
                <a:cs typeface="Arial" pitchFamily="34" charset="0"/>
              </a:rPr>
            </a:br>
            <a:r>
              <a:rPr lang="zh-CN" altLang="en-US" b="1">
                <a:solidFill>
                  <a:srgbClr val="CC0000"/>
                </a:solidFill>
                <a:latin typeface="Arial" pitchFamily="34" charset="0"/>
                <a:cs typeface="Arial" pitchFamily="34" charset="0"/>
              </a:rPr>
              <a:t>会造成类数量过多</a:t>
            </a:r>
            <a:r>
              <a:rPr lang="zh-CN" altLang="en-US">
                <a:latin typeface="Arial" pitchFamily="34" charset="0"/>
                <a:cs typeface="Arial" pitchFamily="34" charset="0"/>
              </a:rPr>
              <a:t>。从而提高项目</a:t>
            </a:r>
            <a:br>
              <a:rPr lang="en-US" altLang="zh-CN">
                <a:latin typeface="Arial" pitchFamily="34" charset="0"/>
                <a:cs typeface="Arial" pitchFamily="34" charset="0"/>
              </a:rPr>
            </a:br>
            <a:r>
              <a:rPr lang="zh-CN" altLang="en-US">
                <a:latin typeface="Arial" pitchFamily="34" charset="0"/>
                <a:cs typeface="Arial" pitchFamily="34" charset="0"/>
              </a:rPr>
              <a:t>的维护性</a:t>
            </a:r>
            <a:r>
              <a:rPr lang="en-US" altLang="zh-CN">
                <a:latin typeface="Arial" pitchFamily="34" charset="0"/>
                <a:cs typeface="Arial" pitchFamily="34" charset="0"/>
              </a:rPr>
              <a:t>(</a:t>
            </a:r>
            <a:r>
              <a:rPr lang="zh-CN" altLang="en-US">
                <a:latin typeface="Arial" pitchFamily="34" charset="0"/>
                <a:cs typeface="Arial" pitchFamily="34" charset="0"/>
              </a:rPr>
              <a:t>如图</a:t>
            </a:r>
            <a:r>
              <a:rPr lang="en-US" altLang="zh-CN">
                <a:latin typeface="Arial" pitchFamily="34" charset="0"/>
                <a:cs typeface="Arial" pitchFamily="34" charset="0"/>
              </a:rPr>
              <a:t>)</a:t>
            </a: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r>
              <a:rPr lang="zh-CN" altLang="en-US" b="1">
                <a:latin typeface="Arial" pitchFamily="34" charset="0"/>
                <a:cs typeface="Arial" pitchFamily="34" charset="0"/>
              </a:rPr>
              <a:t>说明</a:t>
            </a:r>
            <a:r>
              <a:rPr lang="en-US" altLang="zh-CN" b="1">
                <a:latin typeface="Arial" pitchFamily="34" charset="0"/>
                <a:cs typeface="Arial" pitchFamily="34" charset="0"/>
              </a:rPr>
              <a:t>: </a:t>
            </a:r>
            <a:r>
              <a:rPr lang="en-US" altLang="zh-CN">
                <a:latin typeface="Arial" pitchFamily="34" charset="0"/>
                <a:cs typeface="Arial" pitchFamily="34" charset="0"/>
              </a:rPr>
              <a:t>milk,soy,chocolate </a:t>
            </a:r>
            <a:r>
              <a:rPr lang="zh-CN" altLang="en-US">
                <a:latin typeface="Arial" pitchFamily="34" charset="0"/>
                <a:cs typeface="Arial" pitchFamily="34" charset="0"/>
              </a:rPr>
              <a:t>可以设计为</a:t>
            </a:r>
            <a:endParaRPr lang="en-US" altLang="zh-CN">
              <a:latin typeface="Arial" pitchFamily="34" charset="0"/>
              <a:cs typeface="Arial" pitchFamily="34" charset="0"/>
            </a:endParaRPr>
          </a:p>
          <a:p>
            <a:pPr>
              <a:defRPr/>
            </a:pPr>
            <a:r>
              <a:rPr lang="en-US" altLang="zh-CN">
                <a:latin typeface="Arial" pitchFamily="34" charset="0"/>
                <a:cs typeface="Arial" pitchFamily="34" charset="0"/>
              </a:rPr>
              <a:t>Boolean,</a:t>
            </a:r>
            <a:r>
              <a:rPr lang="zh-CN" altLang="en-US">
                <a:latin typeface="Arial" pitchFamily="34" charset="0"/>
                <a:cs typeface="Arial" pitchFamily="34" charset="0"/>
              </a:rPr>
              <a:t>表示是否要添加相应的调料</a:t>
            </a:r>
            <a:r>
              <a:rPr lang="en-US" altLang="zh-CN">
                <a:latin typeface="Arial" pitchFamily="34" charset="0"/>
                <a:cs typeface="Arial" pitchFamily="34" charset="0"/>
              </a:rPr>
              <a:t>.</a:t>
            </a:r>
          </a:p>
        </p:txBody>
      </p:sp>
      <p:pic>
        <p:nvPicPr>
          <p:cNvPr id="8" name="图片 7" descr="decaf"/>
          <p:cNvPicPr>
            <a:picLocks noChangeAspect="1"/>
          </p:cNvPicPr>
          <p:nvPr/>
        </p:nvPicPr>
        <p:blipFill>
          <a:blip r:embed="rId4"/>
          <a:stretch>
            <a:fillRect/>
          </a:stretch>
        </p:blipFill>
        <p:spPr>
          <a:xfrm>
            <a:off x="2703907" y="3428057"/>
            <a:ext cx="1453674" cy="892399"/>
          </a:xfrm>
          <a:prstGeom prst="rect">
            <a:avLst/>
          </a:prstGeom>
          <a:noFill/>
          <a:ln w="9525">
            <a:noFill/>
          </a:ln>
        </p:spPr>
      </p:pic>
      <p:pic>
        <p:nvPicPr>
          <p:cNvPr id="9" name="图片 8" descr="espresso"/>
          <p:cNvPicPr>
            <a:picLocks noChangeAspect="1"/>
          </p:cNvPicPr>
          <p:nvPr/>
        </p:nvPicPr>
        <p:blipFill>
          <a:blip r:embed="rId5"/>
          <a:stretch>
            <a:fillRect/>
          </a:stretch>
        </p:blipFill>
        <p:spPr>
          <a:xfrm>
            <a:off x="7328026" y="4472333"/>
            <a:ext cx="1424479" cy="873999"/>
          </a:xfrm>
          <a:prstGeom prst="rect">
            <a:avLst/>
          </a:prstGeom>
          <a:noFill/>
          <a:ln w="9525">
            <a:noFill/>
          </a:ln>
        </p:spPr>
      </p:pic>
      <p:pic>
        <p:nvPicPr>
          <p:cNvPr id="10" name="图片 9" descr="long"/>
          <p:cNvPicPr>
            <a:picLocks noChangeAspect="1"/>
          </p:cNvPicPr>
          <p:nvPr/>
        </p:nvPicPr>
        <p:blipFill>
          <a:blip r:embed="rId6"/>
          <a:stretch>
            <a:fillRect/>
          </a:stretch>
        </p:blipFill>
        <p:spPr>
          <a:xfrm>
            <a:off x="7328027" y="3280046"/>
            <a:ext cx="1395724" cy="857398"/>
          </a:xfrm>
          <a:prstGeom prst="rect">
            <a:avLst/>
          </a:prstGeom>
          <a:noFill/>
          <a:ln w="9525">
            <a:noFill/>
          </a:ln>
        </p:spPr>
      </p:pic>
      <p:pic>
        <p:nvPicPr>
          <p:cNvPr id="11" name="图片 10" descr="short"/>
          <p:cNvPicPr>
            <a:picLocks noChangeAspect="1"/>
          </p:cNvPicPr>
          <p:nvPr/>
        </p:nvPicPr>
        <p:blipFill>
          <a:blip r:embed="rId7"/>
          <a:stretch>
            <a:fillRect/>
          </a:stretch>
        </p:blipFill>
        <p:spPr>
          <a:xfrm>
            <a:off x="7308744" y="2088208"/>
            <a:ext cx="1443761" cy="886519"/>
          </a:xfrm>
          <a:prstGeom prst="rect">
            <a:avLst/>
          </a:prstGeom>
          <a:noFill/>
          <a:ln w="9525">
            <a:noFill/>
          </a:ln>
        </p:spPr>
      </p:pic>
      <p:cxnSp>
        <p:nvCxnSpPr>
          <p:cNvPr id="3" name="曲线连接符 2"/>
          <p:cNvCxnSpPr>
            <a:stCxn id="8" idx="3"/>
          </p:cNvCxnSpPr>
          <p:nvPr/>
        </p:nvCxnSpPr>
        <p:spPr>
          <a:xfrm flipV="1">
            <a:off x="4157580" y="3673678"/>
            <a:ext cx="866740" cy="200579"/>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曲线连接符 12"/>
          <p:cNvCxnSpPr>
            <a:stCxn id="11" idx="1"/>
          </p:cNvCxnSpPr>
          <p:nvPr/>
        </p:nvCxnSpPr>
        <p:spPr>
          <a:xfrm rot="10800000" flipV="1">
            <a:off x="6461303" y="2531467"/>
            <a:ext cx="847441" cy="636861"/>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10" idx="1"/>
          </p:cNvCxnSpPr>
          <p:nvPr/>
        </p:nvCxnSpPr>
        <p:spPr>
          <a:xfrm rot="10800000" flipV="1">
            <a:off x="6461304" y="3708745"/>
            <a:ext cx="866724" cy="10765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曲线连接符 16"/>
          <p:cNvCxnSpPr>
            <a:stCxn id="9" idx="1"/>
          </p:cNvCxnSpPr>
          <p:nvPr/>
        </p:nvCxnSpPr>
        <p:spPr>
          <a:xfrm rot="10800000">
            <a:off x="6461304" y="4472332"/>
            <a:ext cx="866724" cy="43700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2" name="对象 1"/>
          <p:cNvGraphicFramePr>
            <a:graphicFrameLocks noChangeAspect="1"/>
          </p:cNvGraphicFramePr>
          <p:nvPr>
            <p:extLst>
              <p:ext uri="{D42A27DB-BD31-4B8C-83A1-F6EECF244321}">
                <p14:modId xmlns:p14="http://schemas.microsoft.com/office/powerpoint/2010/main" val="3361136778"/>
              </p:ext>
            </p:extLst>
          </p:nvPr>
        </p:nvGraphicFramePr>
        <p:xfrm>
          <a:off x="8749198" y="4909333"/>
          <a:ext cx="550066" cy="509006"/>
        </p:xfrm>
        <a:graphic>
          <a:graphicData uri="http://schemas.openxmlformats.org/presentationml/2006/ole">
            <mc:AlternateContent xmlns:mc="http://schemas.openxmlformats.org/markup-compatibility/2006">
              <mc:Choice xmlns:v="urn:schemas-microsoft-com:vml" Requires="v">
                <p:oleObj spid="_x0000_s392242" name="包装程序外壳对象" showAsIcon="1" r:id="rId8" imgW="737280" imgH="711360" progId="Package">
                  <p:embed/>
                </p:oleObj>
              </mc:Choice>
              <mc:Fallback>
                <p:oleObj name="包装程序外壳对象" showAsIcon="1" r:id="rId8" imgW="737280" imgH="711360" progId="Package">
                  <p:embed/>
                  <p:pic>
                    <p:nvPicPr>
                      <p:cNvPr id="0" name=""/>
                      <p:cNvPicPr/>
                      <p:nvPr/>
                    </p:nvPicPr>
                    <p:blipFill>
                      <a:blip r:embed="rId9"/>
                      <a:stretch>
                        <a:fillRect/>
                      </a:stretch>
                    </p:blipFill>
                    <p:spPr>
                      <a:xfrm>
                        <a:off x="8749198" y="4909333"/>
                        <a:ext cx="550066" cy="509006"/>
                      </a:xfrm>
                      <a:prstGeom prst="rect">
                        <a:avLst/>
                      </a:prstGeom>
                    </p:spPr>
                  </p:pic>
                </p:oleObj>
              </mc:Fallback>
            </mc:AlternateContent>
          </a:graphicData>
        </a:graphic>
      </p:graphicFrame>
      <p:pic>
        <p:nvPicPr>
          <p:cNvPr id="166992" name="Picture 8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45323" y="2093706"/>
            <a:ext cx="1353306" cy="3306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6613153" y="2594785"/>
            <a:ext cx="543739" cy="307777"/>
          </a:xfrm>
          <a:prstGeom prst="rect">
            <a:avLst/>
          </a:prstGeom>
          <a:solidFill>
            <a:schemeClr val="bg1">
              <a:lumMod val="95000"/>
            </a:schemeClr>
          </a:solidFill>
        </p:spPr>
        <p:txBody>
          <a:bodyPr wrap="none" rtlCol="0">
            <a:spAutoFit/>
          </a:bodyPr>
          <a:lstStyle/>
          <a:p>
            <a:r>
              <a:rPr lang="zh-CN" altLang="en-US" sz="1400"/>
              <a:t>继承</a:t>
            </a:r>
          </a:p>
        </p:txBody>
      </p:sp>
      <p:sp>
        <p:nvSpPr>
          <p:cNvPr id="18" name="TextBox 17"/>
          <p:cNvSpPr txBox="1"/>
          <p:nvPr/>
        </p:nvSpPr>
        <p:spPr>
          <a:xfrm>
            <a:off x="6622795" y="3608683"/>
            <a:ext cx="543739" cy="307777"/>
          </a:xfrm>
          <a:prstGeom prst="rect">
            <a:avLst/>
          </a:prstGeom>
          <a:solidFill>
            <a:schemeClr val="bg1">
              <a:lumMod val="95000"/>
            </a:schemeClr>
          </a:solidFill>
        </p:spPr>
        <p:txBody>
          <a:bodyPr wrap="none" rtlCol="0">
            <a:spAutoFit/>
          </a:bodyPr>
          <a:lstStyle/>
          <a:p>
            <a:r>
              <a:rPr lang="zh-CN" altLang="en-US" sz="1400"/>
              <a:t>继承</a:t>
            </a:r>
          </a:p>
        </p:txBody>
      </p:sp>
      <p:sp>
        <p:nvSpPr>
          <p:cNvPr id="19" name="TextBox 18"/>
          <p:cNvSpPr txBox="1"/>
          <p:nvPr/>
        </p:nvSpPr>
        <p:spPr>
          <a:xfrm>
            <a:off x="6630742" y="4472332"/>
            <a:ext cx="543739" cy="307777"/>
          </a:xfrm>
          <a:prstGeom prst="rect">
            <a:avLst/>
          </a:prstGeom>
          <a:solidFill>
            <a:schemeClr val="bg1">
              <a:lumMod val="95000"/>
            </a:schemeClr>
          </a:solidFill>
        </p:spPr>
        <p:txBody>
          <a:bodyPr wrap="none" rtlCol="0">
            <a:spAutoFit/>
          </a:bodyPr>
          <a:lstStyle/>
          <a:p>
            <a:r>
              <a:rPr lang="zh-CN" altLang="en-US" sz="1400"/>
              <a:t>继承</a:t>
            </a:r>
          </a:p>
        </p:txBody>
      </p:sp>
      <p:sp>
        <p:nvSpPr>
          <p:cNvPr id="20" name="TextBox 19"/>
          <p:cNvSpPr txBox="1"/>
          <p:nvPr/>
        </p:nvSpPr>
        <p:spPr>
          <a:xfrm>
            <a:off x="4301648" y="3635437"/>
            <a:ext cx="543739" cy="307777"/>
          </a:xfrm>
          <a:prstGeom prst="rect">
            <a:avLst/>
          </a:prstGeom>
          <a:solidFill>
            <a:schemeClr val="bg1">
              <a:lumMod val="95000"/>
            </a:schemeClr>
          </a:solidFill>
        </p:spPr>
        <p:txBody>
          <a:bodyPr wrap="none" rtlCol="0">
            <a:spAutoFit/>
          </a:bodyPr>
          <a:lstStyle/>
          <a:p>
            <a:r>
              <a:rPr lang="zh-CN" altLang="en-US" sz="1400"/>
              <a:t>继承</a:t>
            </a:r>
          </a:p>
        </p:txBody>
      </p:sp>
    </p:spTree>
    <p:extLst>
      <p:ext uri="{BB962C8B-B14F-4D97-AF65-F5344CB8AC3E}">
        <p14:creationId xmlns:p14="http://schemas.microsoft.com/office/powerpoint/2010/main" val="372893919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方案</a:t>
            </a:r>
            <a:r>
              <a:rPr lang="en-US" altLang="zh-CN" sz="2400" b="1"/>
              <a:t>2-</a:t>
            </a:r>
            <a:r>
              <a:rPr lang="zh-CN" altLang="en-US" sz="2400" b="1"/>
              <a:t>解决星巴克咖啡订单问题分析</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5" name="矩形 4"/>
          <p:cNvSpPr/>
          <p:nvPr/>
        </p:nvSpPr>
        <p:spPr>
          <a:xfrm>
            <a:off x="562972" y="1244432"/>
            <a:ext cx="8414934" cy="1785104"/>
          </a:xfrm>
          <a:prstGeom prst="rect">
            <a:avLst/>
          </a:prstGeom>
        </p:spPr>
        <p:txBody>
          <a:bodyPr wrap="square">
            <a:spAutoFit/>
          </a:bodyPr>
          <a:lstStyle/>
          <a:p>
            <a:pPr>
              <a:defRPr/>
            </a:pPr>
            <a:r>
              <a:rPr lang="zh-CN" altLang="en-US" sz="2000" b="1">
                <a:solidFill>
                  <a:srgbClr val="0070C0"/>
                </a:solidFill>
                <a:ea typeface="宋体" panose="02010600030101010101" pitchFamily="2" charset="-122"/>
                <a:cs typeface="Times New Roman" panose="02020603050405020304" pitchFamily="18" charset="0"/>
              </a:rPr>
              <a:t>方案</a:t>
            </a:r>
            <a:r>
              <a:rPr lang="en-US" altLang="zh-CN" sz="2000" b="1">
                <a:solidFill>
                  <a:srgbClr val="0070C0"/>
                </a:solidFill>
                <a:ea typeface="宋体" panose="02010600030101010101" pitchFamily="2" charset="-122"/>
                <a:cs typeface="Times New Roman" panose="02020603050405020304" pitchFamily="18" charset="0"/>
              </a:rPr>
              <a:t>2-</a:t>
            </a:r>
            <a:r>
              <a:rPr lang="zh-CN" altLang="en-US" sz="2000" b="1">
                <a:solidFill>
                  <a:srgbClr val="0070C0"/>
                </a:solidFill>
                <a:ea typeface="宋体" panose="02010600030101010101" pitchFamily="2" charset="-122"/>
                <a:cs typeface="Times New Roman" panose="02020603050405020304" pitchFamily="18" charset="0"/>
              </a:rPr>
              <a:t>的问题分析</a:t>
            </a:r>
            <a:endParaRPr lang="en-US" altLang="zh-CN" sz="2000" b="1">
              <a:solidFill>
                <a:srgbClr val="0070C0"/>
              </a:solidFill>
              <a:ea typeface="宋体" panose="02010600030101010101" pitchFamily="2" charset="-122"/>
              <a:cs typeface="Times New Roman" panose="02020603050405020304" pitchFamily="18" charset="0"/>
            </a:endParaRPr>
          </a:p>
          <a:p>
            <a:pPr>
              <a:defRPr/>
            </a:pPr>
            <a:endParaRPr lang="en-US" altLang="zh-CN">
              <a:latin typeface="Arial" pitchFamily="34" charset="0"/>
              <a:cs typeface="Arial" pitchFamily="34" charset="0"/>
            </a:endParaRPr>
          </a:p>
          <a:p>
            <a:pPr marL="342900" indent="-342900">
              <a:buAutoNum type="arabicParenR"/>
              <a:defRPr/>
            </a:pPr>
            <a:r>
              <a:rPr lang="zh-CN" altLang="en-US">
                <a:latin typeface="Arial" pitchFamily="34" charset="0"/>
                <a:cs typeface="Arial" pitchFamily="34" charset="0"/>
              </a:rPr>
              <a:t>方案</a:t>
            </a:r>
            <a:r>
              <a:rPr lang="en-US" altLang="zh-CN">
                <a:latin typeface="Arial" pitchFamily="34" charset="0"/>
                <a:cs typeface="Arial" pitchFamily="34" charset="0"/>
              </a:rPr>
              <a:t>2</a:t>
            </a:r>
            <a:r>
              <a:rPr lang="zh-CN" altLang="en-US">
                <a:latin typeface="Arial" pitchFamily="34" charset="0"/>
                <a:cs typeface="Arial" pitchFamily="34" charset="0"/>
              </a:rPr>
              <a:t>可以控制类的数量，不至于造成很多的类 </a:t>
            </a:r>
            <a:endParaRPr lang="en-US" altLang="zh-CN">
              <a:latin typeface="Arial" pitchFamily="34" charset="0"/>
              <a:cs typeface="Arial" pitchFamily="34" charset="0"/>
            </a:endParaRPr>
          </a:p>
          <a:p>
            <a:pPr marL="342900" indent="-342900">
              <a:buAutoNum type="arabicParenR"/>
              <a:defRPr/>
            </a:pPr>
            <a:r>
              <a:rPr lang="zh-CN" altLang="en-US">
                <a:latin typeface="Arial" pitchFamily="34" charset="0"/>
                <a:cs typeface="Arial" pitchFamily="34" charset="0"/>
              </a:rPr>
              <a:t>在</a:t>
            </a:r>
            <a:r>
              <a:rPr lang="zh-CN" altLang="en-US" b="1">
                <a:latin typeface="Arial" pitchFamily="34" charset="0"/>
                <a:cs typeface="Arial" pitchFamily="34" charset="0"/>
              </a:rPr>
              <a:t>增加或者删除调料种类</a:t>
            </a:r>
            <a:r>
              <a:rPr lang="zh-CN" altLang="en-US">
                <a:latin typeface="Arial" pitchFamily="34" charset="0"/>
                <a:cs typeface="Arial" pitchFamily="34" charset="0"/>
              </a:rPr>
              <a:t>时，代码的维护量很大</a:t>
            </a:r>
            <a:endParaRPr lang="en-US" altLang="zh-CN">
              <a:latin typeface="Arial" pitchFamily="34" charset="0"/>
              <a:cs typeface="Arial" pitchFamily="34" charset="0"/>
            </a:endParaRPr>
          </a:p>
          <a:p>
            <a:pPr marL="342900" indent="-342900">
              <a:buAutoNum type="arabicParenR"/>
              <a:defRPr/>
            </a:pPr>
            <a:r>
              <a:rPr lang="zh-CN" altLang="en-US">
                <a:latin typeface="Arial" pitchFamily="34" charset="0"/>
                <a:cs typeface="Arial" pitchFamily="34" charset="0"/>
              </a:rPr>
              <a:t>考虑到用户可以添加多份 调料时，可以将</a:t>
            </a:r>
            <a:r>
              <a:rPr lang="en-US" altLang="zh-CN">
                <a:latin typeface="Arial" pitchFamily="34" charset="0"/>
                <a:cs typeface="Arial" pitchFamily="34" charset="0"/>
              </a:rPr>
              <a:t>hasMilk </a:t>
            </a:r>
            <a:r>
              <a:rPr lang="zh-CN" altLang="en-US">
                <a:latin typeface="Arial" pitchFamily="34" charset="0"/>
                <a:cs typeface="Arial" pitchFamily="34" charset="0"/>
              </a:rPr>
              <a:t>返回一个对应</a:t>
            </a:r>
            <a:r>
              <a:rPr lang="en-US" altLang="zh-CN">
                <a:latin typeface="Arial" pitchFamily="34" charset="0"/>
                <a:cs typeface="Arial" pitchFamily="34" charset="0"/>
              </a:rPr>
              <a:t>int</a:t>
            </a:r>
          </a:p>
          <a:p>
            <a:pPr marL="342900" indent="-342900">
              <a:buAutoNum type="arabicParenR"/>
              <a:defRPr/>
            </a:pPr>
            <a:r>
              <a:rPr lang="zh-CN" altLang="en-US">
                <a:latin typeface="Arial" pitchFamily="34" charset="0"/>
                <a:cs typeface="Arial" pitchFamily="34" charset="0"/>
              </a:rPr>
              <a:t>考虑使用 装饰者</a:t>
            </a:r>
            <a:r>
              <a:rPr lang="en-US" altLang="zh-CN">
                <a:latin typeface="Arial" pitchFamily="34" charset="0"/>
                <a:cs typeface="Arial" pitchFamily="34" charset="0"/>
              </a:rPr>
              <a:t> </a:t>
            </a:r>
            <a:r>
              <a:rPr lang="zh-CN" altLang="en-US">
                <a:latin typeface="Arial" pitchFamily="34" charset="0"/>
                <a:cs typeface="Arial" pitchFamily="34" charset="0"/>
              </a:rPr>
              <a:t>模式</a:t>
            </a:r>
            <a:endParaRPr lang="en-US" altLang="zh-CN">
              <a:latin typeface="Arial" pitchFamily="34" charset="0"/>
              <a:cs typeface="Arial" pitchFamily="34" charset="0"/>
            </a:endParaRPr>
          </a:p>
        </p:txBody>
      </p:sp>
    </p:spTree>
    <p:extLst>
      <p:ext uri="{BB962C8B-B14F-4D97-AF65-F5344CB8AC3E}">
        <p14:creationId xmlns:p14="http://schemas.microsoft.com/office/powerpoint/2010/main" val="1369525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单一职责原则</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2" y="1244431"/>
            <a:ext cx="8790600" cy="4339650"/>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pPr>
              <a:defRPr/>
            </a:pPr>
            <a:r>
              <a:rPr lang="zh-CN" altLang="en-US" sz="2000" b="1">
                <a:solidFill>
                  <a:srgbClr val="0070C0"/>
                </a:solidFill>
                <a:latin typeface="Arial" pitchFamily="34" charset="0"/>
                <a:cs typeface="Arial" pitchFamily="34" charset="0"/>
              </a:rPr>
              <a:t>基本介绍</a:t>
            </a:r>
            <a:endParaRPr lang="en-US" altLang="zh-CN" sz="2000" b="1">
              <a:solidFill>
                <a:srgbClr val="0070C0"/>
              </a:solidFill>
              <a:latin typeface="Arial" pitchFamily="34" charset="0"/>
              <a:cs typeface="Arial" pitchFamily="34" charset="0"/>
            </a:endParaRPr>
          </a:p>
          <a:p>
            <a:pPr>
              <a:defRPr/>
            </a:pPr>
            <a:endParaRPr lang="en-US" altLang="zh-CN" sz="2000" b="1">
              <a:solidFill>
                <a:srgbClr val="0070C0"/>
              </a:solidFill>
              <a:latin typeface="Arial" pitchFamily="34" charset="0"/>
              <a:ea typeface="宋体" panose="02010600030101010101" pitchFamily="2" charset="-122"/>
              <a:cs typeface="Arial" pitchFamily="34" charset="0"/>
            </a:endParaRPr>
          </a:p>
          <a:p>
            <a:pPr>
              <a:defRPr/>
            </a:pPr>
            <a:r>
              <a:rPr lang="zh-CN" altLang="en-US"/>
              <a:t>对类来说的，即一个类应该只负责一项职责。如类</a:t>
            </a:r>
            <a:r>
              <a:rPr lang="en-US" altLang="zh-CN"/>
              <a:t>A</a:t>
            </a:r>
            <a:r>
              <a:rPr lang="zh-CN" altLang="en-US"/>
              <a:t>负责两个不同职责：职责</a:t>
            </a:r>
            <a:r>
              <a:rPr lang="en-US" altLang="zh-CN"/>
              <a:t>1</a:t>
            </a:r>
            <a:r>
              <a:rPr lang="zh-CN" altLang="en-US"/>
              <a:t>，职责</a:t>
            </a:r>
            <a:r>
              <a:rPr lang="en-US" altLang="zh-CN"/>
              <a:t>2</a:t>
            </a:r>
            <a:r>
              <a:rPr lang="zh-CN" altLang="en-US"/>
              <a:t>。当职责</a:t>
            </a:r>
            <a:r>
              <a:rPr lang="en-US" altLang="zh-CN"/>
              <a:t>1</a:t>
            </a:r>
            <a:r>
              <a:rPr lang="zh-CN" altLang="en-US"/>
              <a:t>需求变更而改变</a:t>
            </a:r>
            <a:r>
              <a:rPr lang="en-US" altLang="zh-CN"/>
              <a:t>A</a:t>
            </a:r>
            <a:r>
              <a:rPr lang="zh-CN" altLang="en-US"/>
              <a:t>时，可能造成职责</a:t>
            </a:r>
            <a:r>
              <a:rPr lang="en-US" altLang="zh-CN"/>
              <a:t>2</a:t>
            </a:r>
            <a:r>
              <a:rPr lang="zh-CN" altLang="en-US"/>
              <a:t>执行错误，所以需要将类</a:t>
            </a:r>
            <a:r>
              <a:rPr lang="en-US" altLang="zh-CN"/>
              <a:t>A</a:t>
            </a:r>
            <a:r>
              <a:rPr lang="zh-CN" altLang="en-US"/>
              <a:t>的粒度分解为</a:t>
            </a:r>
            <a:r>
              <a:rPr lang="en-US" altLang="zh-CN"/>
              <a:t>A1</a:t>
            </a:r>
            <a:r>
              <a:rPr lang="zh-CN" altLang="en-US"/>
              <a:t>，</a:t>
            </a:r>
            <a:r>
              <a:rPr lang="en-US" altLang="zh-CN"/>
              <a:t>A2</a:t>
            </a:r>
          </a:p>
          <a:p>
            <a:pPr>
              <a:defRPr/>
            </a:pPr>
            <a:endParaRPr lang="en-US" altLang="zh-CN" b="1">
              <a:solidFill>
                <a:srgbClr val="0070C0"/>
              </a:solidFill>
              <a:ea typeface="宋体" panose="02010600030101010101" pitchFamily="2" charset="-122"/>
              <a:cs typeface="Times New Roman" panose="02020603050405020304" pitchFamily="18" charset="0"/>
            </a:endParaRPr>
          </a:p>
          <a:p>
            <a:pPr>
              <a:defRPr/>
            </a:pPr>
            <a:r>
              <a:rPr lang="zh-CN" altLang="en-US" sz="2000" b="1">
                <a:solidFill>
                  <a:srgbClr val="0070C0"/>
                </a:solidFill>
                <a:ea typeface="宋体" panose="02010600030101010101" pitchFamily="2" charset="-122"/>
                <a:cs typeface="Times New Roman" panose="02020603050405020304" pitchFamily="18" charset="0"/>
              </a:rPr>
              <a:t>应用实例</a:t>
            </a:r>
            <a:endParaRPr lang="en-US" altLang="zh-CN" sz="2000" b="1">
              <a:solidFill>
                <a:srgbClr val="0070C0"/>
              </a:solidFill>
              <a:ea typeface="宋体" panose="02010600030101010101" pitchFamily="2" charset="-122"/>
              <a:cs typeface="Times New Roman" panose="02020603050405020304" pitchFamily="18" charset="0"/>
            </a:endParaRPr>
          </a:p>
          <a:p>
            <a:pPr>
              <a:defRPr/>
            </a:pPr>
            <a:endParaRPr lang="en-US" altLang="zh-CN" sz="2000" b="1">
              <a:solidFill>
                <a:srgbClr val="0070C0"/>
              </a:solidFill>
              <a:ea typeface="宋体" panose="02010600030101010101" pitchFamily="2" charset="-122"/>
              <a:cs typeface="Times New Roman" panose="02020603050405020304" pitchFamily="18" charset="0"/>
            </a:endParaRPr>
          </a:p>
          <a:p>
            <a:pPr marL="342900" indent="-342900">
              <a:buAutoNum type="arabicParenR"/>
              <a:defRPr/>
            </a:pPr>
            <a:r>
              <a:rPr lang="zh-CN" altLang="en-US">
                <a:ea typeface="宋体" panose="02010600030101010101" pitchFamily="2" charset="-122"/>
                <a:cs typeface="Times New Roman" panose="02020603050405020304" pitchFamily="18" charset="0"/>
              </a:rPr>
              <a:t>以交通工具案例讲解</a:t>
            </a:r>
            <a:endParaRPr lang="en-US" altLang="zh-CN">
              <a:ea typeface="宋体" panose="02010600030101010101" pitchFamily="2" charset="-122"/>
              <a:cs typeface="Times New Roman" panose="02020603050405020304" pitchFamily="18" charset="0"/>
            </a:endParaRPr>
          </a:p>
          <a:p>
            <a:pPr marL="342900" indent="-342900">
              <a:buAutoNum type="arabicParenR"/>
              <a:defRPr/>
            </a:pPr>
            <a:r>
              <a:rPr lang="zh-CN" altLang="en-US">
                <a:ea typeface="宋体" panose="02010600030101010101" pitchFamily="2" charset="-122"/>
                <a:cs typeface="Times New Roman" panose="02020603050405020304" pitchFamily="18" charset="0"/>
              </a:rPr>
              <a:t>看老师代码演示</a:t>
            </a:r>
            <a:endParaRPr lang="en-US" altLang="zh-CN">
              <a:ea typeface="宋体" panose="02010600030101010101" pitchFamily="2" charset="-122"/>
              <a:cs typeface="Times New Roman" panose="02020603050405020304" pitchFamily="18" charset="0"/>
            </a:endParaRPr>
          </a:p>
          <a:p>
            <a:pPr marL="342900" indent="-342900">
              <a:buAutoNum type="arabicParenR"/>
              <a:defRPr/>
            </a:pPr>
            <a:r>
              <a:rPr lang="zh-CN" altLang="en-US">
                <a:ea typeface="宋体" panose="02010600030101010101" pitchFamily="2" charset="-122"/>
                <a:cs typeface="Times New Roman" panose="02020603050405020304" pitchFamily="18" charset="0"/>
              </a:rPr>
              <a:t>方案</a:t>
            </a:r>
            <a:r>
              <a:rPr lang="en-US" altLang="zh-CN">
                <a:ea typeface="宋体" panose="02010600030101010101" pitchFamily="2" charset="-122"/>
                <a:cs typeface="Times New Roman" panose="02020603050405020304" pitchFamily="18" charset="0"/>
              </a:rPr>
              <a:t>1  [</a:t>
            </a:r>
            <a:r>
              <a:rPr lang="zh-CN" altLang="en-US">
                <a:ea typeface="宋体" panose="02010600030101010101" pitchFamily="2" charset="-122"/>
                <a:cs typeface="Times New Roman" panose="02020603050405020304" pitchFamily="18" charset="0"/>
              </a:rPr>
              <a:t>分析说明</a:t>
            </a:r>
            <a:r>
              <a:rPr lang="en-US" altLang="zh-CN">
                <a:ea typeface="宋体" panose="02010600030101010101" pitchFamily="2" charset="-122"/>
                <a:cs typeface="Times New Roman" panose="02020603050405020304" pitchFamily="18" charset="0"/>
              </a:rPr>
              <a:t>]</a:t>
            </a:r>
          </a:p>
          <a:p>
            <a:pPr marL="342900" indent="-342900">
              <a:buAutoNum type="arabicParenR"/>
              <a:defRPr/>
            </a:pPr>
            <a:r>
              <a:rPr lang="zh-CN" altLang="en-US">
                <a:ea typeface="宋体" panose="02010600030101010101" pitchFamily="2" charset="-122"/>
                <a:cs typeface="Times New Roman" panose="02020603050405020304" pitchFamily="18" charset="0"/>
              </a:rPr>
              <a:t>方案</a:t>
            </a:r>
            <a:r>
              <a:rPr lang="en-US" altLang="zh-CN">
                <a:ea typeface="宋体" panose="02010600030101010101" pitchFamily="2" charset="-122"/>
                <a:cs typeface="Times New Roman" panose="02020603050405020304" pitchFamily="18" charset="0"/>
              </a:rPr>
              <a:t>2  [</a:t>
            </a:r>
            <a:r>
              <a:rPr lang="zh-CN" altLang="en-US">
                <a:ea typeface="宋体" panose="02010600030101010101" pitchFamily="2" charset="-122"/>
                <a:cs typeface="Times New Roman" panose="02020603050405020304" pitchFamily="18" charset="0"/>
              </a:rPr>
              <a:t>分析说明</a:t>
            </a:r>
            <a:r>
              <a:rPr lang="en-US" altLang="zh-CN">
                <a:ea typeface="宋体" panose="02010600030101010101" pitchFamily="2" charset="-122"/>
                <a:cs typeface="Times New Roman" panose="02020603050405020304" pitchFamily="18" charset="0"/>
              </a:rPr>
              <a:t>]</a:t>
            </a:r>
          </a:p>
          <a:p>
            <a:pPr marL="342900" indent="-342900">
              <a:buAutoNum type="arabicParenR"/>
              <a:defRPr/>
            </a:pPr>
            <a:r>
              <a:rPr lang="zh-CN" altLang="en-US">
                <a:ea typeface="宋体" panose="02010600030101010101" pitchFamily="2" charset="-122"/>
                <a:cs typeface="Times New Roman" panose="02020603050405020304" pitchFamily="18" charset="0"/>
              </a:rPr>
              <a:t>方案</a:t>
            </a:r>
            <a:r>
              <a:rPr lang="en-US" altLang="zh-CN">
                <a:ea typeface="宋体" panose="02010600030101010101" pitchFamily="2" charset="-122"/>
                <a:cs typeface="Times New Roman" panose="02020603050405020304" pitchFamily="18" charset="0"/>
              </a:rPr>
              <a:t>3  [</a:t>
            </a:r>
            <a:r>
              <a:rPr lang="zh-CN" altLang="en-US">
                <a:ea typeface="宋体" panose="02010600030101010101" pitchFamily="2" charset="-122"/>
                <a:cs typeface="Times New Roman" panose="02020603050405020304" pitchFamily="18" charset="0"/>
              </a:rPr>
              <a:t>分析说明</a:t>
            </a:r>
            <a:r>
              <a:rPr lang="en-US" altLang="zh-CN">
                <a:ea typeface="宋体" panose="02010600030101010101" pitchFamily="2" charset="-122"/>
                <a:cs typeface="Times New Roman" panose="02020603050405020304" pitchFamily="18" charset="0"/>
              </a:rPr>
              <a:t>]</a:t>
            </a:r>
          </a:p>
          <a:p>
            <a:pPr>
              <a:defRPr/>
            </a:pPr>
            <a:endParaRPr lang="en-US" altLang="zh-CN">
              <a:ea typeface="宋体" panose="02010600030101010101" pitchFamily="2" charset="-122"/>
              <a:cs typeface="Times New Roman" panose="02020603050405020304"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437700677"/>
              </p:ext>
            </p:extLst>
          </p:nvPr>
        </p:nvGraphicFramePr>
        <p:xfrm>
          <a:off x="3162638" y="4729327"/>
          <a:ext cx="815711" cy="518352"/>
        </p:xfrm>
        <a:graphic>
          <a:graphicData uri="http://schemas.openxmlformats.org/presentationml/2006/ole">
            <mc:AlternateContent xmlns:mc="http://schemas.openxmlformats.org/markup-compatibility/2006">
              <mc:Choice xmlns:v="urn:schemas-microsoft-com:vml" Requires="v">
                <p:oleObj spid="_x0000_s315485" name="包装程序外壳对象" showAsIcon="1" r:id="rId4" imgW="1118880" imgH="711360" progId="Package">
                  <p:embed/>
                </p:oleObj>
              </mc:Choice>
              <mc:Fallback>
                <p:oleObj name="包装程序外壳对象" showAsIcon="1" r:id="rId4" imgW="1118880" imgH="711360" progId="Package">
                  <p:embed/>
                  <p:pic>
                    <p:nvPicPr>
                      <p:cNvPr id="0" name=""/>
                      <p:cNvPicPr/>
                      <p:nvPr/>
                    </p:nvPicPr>
                    <p:blipFill>
                      <a:blip r:embed="rId5"/>
                      <a:stretch>
                        <a:fillRect/>
                      </a:stretch>
                    </p:blipFill>
                    <p:spPr>
                      <a:xfrm>
                        <a:off x="3162638" y="4729327"/>
                        <a:ext cx="815711" cy="518352"/>
                      </a:xfrm>
                      <a:prstGeom prst="rect">
                        <a:avLst/>
                      </a:prstGeom>
                    </p:spPr>
                  </p:pic>
                </p:oleObj>
              </mc:Fallback>
            </mc:AlternateContent>
          </a:graphicData>
        </a:graphic>
      </p:graphicFrame>
    </p:spTree>
    <p:extLst>
      <p:ext uri="{BB962C8B-B14F-4D97-AF65-F5344CB8AC3E}">
        <p14:creationId xmlns:p14="http://schemas.microsoft.com/office/powerpoint/2010/main" val="127865164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cs typeface="Times New Roman" panose="02020603050405020304" pitchFamily="18" charset="0"/>
              </a:rPr>
              <a:t>装饰者模式定义</a:t>
            </a:r>
            <a:endParaRPr lang="en-US" altLang="zh-CN" sz="2400" b="1">
              <a:cs typeface="Times New Roman" panose="02020603050405020304" pitchFamily="18" charset="0"/>
            </a:endParaRPr>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5" name="矩形 4"/>
          <p:cNvSpPr/>
          <p:nvPr/>
        </p:nvSpPr>
        <p:spPr>
          <a:xfrm>
            <a:off x="562971" y="1244432"/>
            <a:ext cx="8565201" cy="2062103"/>
          </a:xfrm>
          <a:prstGeom prst="rect">
            <a:avLst/>
          </a:prstGeom>
        </p:spPr>
        <p:txBody>
          <a:bodyPr wrap="square">
            <a:spAutoFit/>
          </a:bodyPr>
          <a:lstStyle/>
          <a:p>
            <a:pPr>
              <a:defRPr/>
            </a:pPr>
            <a:r>
              <a:rPr lang="zh-CN" altLang="en-US" sz="2000" b="1">
                <a:ea typeface="宋体" panose="02010600030101010101" pitchFamily="2" charset="-122"/>
                <a:cs typeface="Times New Roman" panose="02020603050405020304" pitchFamily="18" charset="0"/>
              </a:rPr>
              <a:t>装饰者模式定义</a:t>
            </a:r>
            <a:endParaRPr lang="en-US" altLang="zh-CN" sz="2000" b="1">
              <a:ea typeface="宋体" panose="02010600030101010101" pitchFamily="2" charset="-122"/>
              <a:cs typeface="Times New Roman" panose="02020603050405020304" pitchFamily="18" charset="0"/>
            </a:endParaRPr>
          </a:p>
          <a:p>
            <a:pPr>
              <a:defRPr/>
            </a:pPr>
            <a:endParaRPr lang="en-US" altLang="zh-CN">
              <a:latin typeface="Arial" pitchFamily="34" charset="0"/>
              <a:cs typeface="Arial" pitchFamily="34" charset="0"/>
            </a:endParaRPr>
          </a:p>
          <a:p>
            <a:pPr marL="342900" indent="-342900">
              <a:buAutoNum type="arabicParenR"/>
              <a:defRPr/>
            </a:pPr>
            <a:r>
              <a:rPr lang="zh-CN" altLang="en-US">
                <a:latin typeface="Arial" pitchFamily="34" charset="0"/>
                <a:cs typeface="Arial" pitchFamily="34" charset="0"/>
              </a:rPr>
              <a:t>装饰者模式：</a:t>
            </a:r>
            <a:r>
              <a:rPr lang="zh-CN" altLang="en-US" b="1">
                <a:latin typeface="Arial" pitchFamily="34" charset="0"/>
                <a:cs typeface="Arial" pitchFamily="34" charset="0"/>
              </a:rPr>
              <a:t>动态的</a:t>
            </a:r>
            <a:r>
              <a:rPr lang="zh-CN" altLang="en-US">
                <a:latin typeface="Arial" pitchFamily="34" charset="0"/>
                <a:cs typeface="Arial" pitchFamily="34" charset="0"/>
              </a:rPr>
              <a:t>将新功能</a:t>
            </a:r>
            <a:r>
              <a:rPr lang="zh-CN" altLang="en-US" b="1">
                <a:solidFill>
                  <a:srgbClr val="CC0000"/>
                </a:solidFill>
                <a:latin typeface="Arial" pitchFamily="34" charset="0"/>
                <a:cs typeface="Arial" pitchFamily="34" charset="0"/>
              </a:rPr>
              <a:t>附加到对象上</a:t>
            </a:r>
            <a:r>
              <a:rPr lang="zh-CN" altLang="en-US">
                <a:latin typeface="Arial" pitchFamily="34" charset="0"/>
                <a:cs typeface="Arial" pitchFamily="34" charset="0"/>
              </a:rPr>
              <a:t>。在对象功能扩展方面，它比继承更有弹性，装饰者模式也体现了开闭原则</a:t>
            </a:r>
            <a:r>
              <a:rPr lang="en-US" altLang="zh-CN">
                <a:latin typeface="Arial" pitchFamily="34" charset="0"/>
                <a:cs typeface="Arial" pitchFamily="34" charset="0"/>
              </a:rPr>
              <a:t>(ocp)</a:t>
            </a:r>
          </a:p>
          <a:p>
            <a:pPr marL="342900" indent="-342900">
              <a:buAutoNum type="arabicParenR"/>
              <a:defRPr/>
            </a:pPr>
            <a:endParaRPr lang="en-US" altLang="zh-CN">
              <a:latin typeface="Arial" pitchFamily="34" charset="0"/>
              <a:cs typeface="Arial" pitchFamily="34" charset="0"/>
            </a:endParaRPr>
          </a:p>
          <a:p>
            <a:pPr marL="342900" indent="-342900">
              <a:buAutoNum type="arabicParenR"/>
              <a:defRPr/>
            </a:pPr>
            <a:r>
              <a:rPr lang="zh-CN" altLang="en-US">
                <a:latin typeface="Arial" pitchFamily="34" charset="0"/>
                <a:cs typeface="Arial" pitchFamily="34" charset="0"/>
              </a:rPr>
              <a:t>这里提到的</a:t>
            </a:r>
            <a:r>
              <a:rPr lang="zh-CN" altLang="en-US" b="1">
                <a:solidFill>
                  <a:srgbClr val="CC0000"/>
                </a:solidFill>
                <a:latin typeface="Arial" pitchFamily="34" charset="0"/>
                <a:cs typeface="Arial" pitchFamily="34" charset="0"/>
              </a:rPr>
              <a:t>动态的将新功能附加到对象</a:t>
            </a:r>
            <a:r>
              <a:rPr lang="zh-CN" altLang="en-US">
                <a:latin typeface="Arial" pitchFamily="34" charset="0"/>
                <a:cs typeface="Arial" pitchFamily="34" charset="0"/>
              </a:rPr>
              <a:t>和</a:t>
            </a:r>
            <a:r>
              <a:rPr lang="en-US" altLang="zh-CN" b="1">
                <a:solidFill>
                  <a:srgbClr val="CC0000"/>
                </a:solidFill>
                <a:latin typeface="Arial" pitchFamily="34" charset="0"/>
                <a:cs typeface="Arial" pitchFamily="34" charset="0"/>
              </a:rPr>
              <a:t>ocp</a:t>
            </a:r>
            <a:r>
              <a:rPr lang="zh-CN" altLang="en-US" b="1">
                <a:solidFill>
                  <a:srgbClr val="CC0000"/>
                </a:solidFill>
                <a:latin typeface="Arial" pitchFamily="34" charset="0"/>
                <a:cs typeface="Arial" pitchFamily="34" charset="0"/>
              </a:rPr>
              <a:t>原则</a:t>
            </a:r>
            <a:r>
              <a:rPr lang="zh-CN" altLang="en-US">
                <a:latin typeface="Arial" pitchFamily="34" charset="0"/>
                <a:cs typeface="Arial" pitchFamily="34" charset="0"/>
              </a:rPr>
              <a:t>，在后面的应用实例上会以代码的形式体现，请同学们注意体会。</a:t>
            </a:r>
            <a:endParaRPr lang="en-US" altLang="zh-CN">
              <a:latin typeface="Arial" pitchFamily="34" charset="0"/>
              <a:cs typeface="Arial" pitchFamily="34" charset="0"/>
            </a:endParaRPr>
          </a:p>
        </p:txBody>
      </p:sp>
    </p:spTree>
    <p:extLst>
      <p:ext uri="{BB962C8B-B14F-4D97-AF65-F5344CB8AC3E}">
        <p14:creationId xmlns:p14="http://schemas.microsoft.com/office/powerpoint/2010/main" val="139481602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装饰者模式</a:t>
            </a:r>
            <a:r>
              <a:rPr lang="en-US" altLang="zh-CN" sz="2400" b="1"/>
              <a:t>(</a:t>
            </a:r>
            <a:r>
              <a:rPr lang="en-US" altLang="zh-CN" sz="2400"/>
              <a:t>Decorator</a:t>
            </a:r>
            <a:r>
              <a:rPr lang="en-US" altLang="zh-CN" sz="2400" b="1"/>
              <a:t>)</a:t>
            </a:r>
            <a:r>
              <a:rPr lang="zh-CN" altLang="en-US" sz="2400" b="1"/>
              <a:t>原理</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5" name="矩形 4"/>
          <p:cNvSpPr/>
          <p:nvPr/>
        </p:nvSpPr>
        <p:spPr>
          <a:xfrm>
            <a:off x="562972" y="1244431"/>
            <a:ext cx="8414934" cy="4278094"/>
          </a:xfrm>
          <a:prstGeom prst="rect">
            <a:avLst/>
          </a:prstGeom>
        </p:spPr>
        <p:txBody>
          <a:bodyPr wrap="square">
            <a:spAutoFit/>
          </a:bodyPr>
          <a:lstStyle/>
          <a:p>
            <a:pPr>
              <a:defRPr/>
            </a:pPr>
            <a:r>
              <a:rPr lang="zh-CN" altLang="en-US" sz="2000">
                <a:ea typeface="宋体" panose="02010600030101010101" pitchFamily="2" charset="-122"/>
                <a:cs typeface="Times New Roman" panose="02020603050405020304" pitchFamily="18" charset="0"/>
              </a:rPr>
              <a:t>装饰者模式原理</a:t>
            </a:r>
            <a:endParaRPr lang="en-US" altLang="zh-CN" sz="2000">
              <a:ea typeface="宋体" panose="02010600030101010101" pitchFamily="2" charset="-122"/>
              <a:cs typeface="Times New Roman" panose="02020603050405020304" pitchFamily="18" charset="0"/>
            </a:endParaRPr>
          </a:p>
          <a:p>
            <a:pPr>
              <a:defRPr/>
            </a:pPr>
            <a:endParaRPr lang="en-US" altLang="zh-CN">
              <a:latin typeface="Arial" pitchFamily="34" charset="0"/>
              <a:cs typeface="Arial" pitchFamily="34" charset="0"/>
            </a:endParaRPr>
          </a:p>
          <a:p>
            <a:pPr marL="342900" indent="-342900">
              <a:buAutoNum type="arabicParenR"/>
              <a:defRPr/>
            </a:pPr>
            <a:r>
              <a:rPr lang="zh-CN" altLang="en-US">
                <a:latin typeface="Arial" pitchFamily="34" charset="0"/>
                <a:cs typeface="Arial" pitchFamily="34" charset="0"/>
              </a:rPr>
              <a:t>装饰者模式就像</a:t>
            </a:r>
            <a:r>
              <a:rPr lang="zh-CN" altLang="en-US" b="1">
                <a:solidFill>
                  <a:srgbClr val="CC0000"/>
                </a:solidFill>
                <a:latin typeface="Arial" pitchFamily="34" charset="0"/>
                <a:cs typeface="Arial" pitchFamily="34" charset="0"/>
              </a:rPr>
              <a:t>打包一个快递</a:t>
            </a:r>
            <a:endParaRPr lang="en-US" altLang="zh-CN" b="1">
              <a:solidFill>
                <a:srgbClr val="CC0000"/>
              </a:solidFill>
              <a:latin typeface="Arial" pitchFamily="34" charset="0"/>
              <a:cs typeface="Arial" pitchFamily="34" charset="0"/>
            </a:endParaRPr>
          </a:p>
          <a:p>
            <a:pPr marL="285750" indent="-285750">
              <a:buFont typeface="Wingdings" pitchFamily="2" charset="2"/>
              <a:buChar char="Ø"/>
              <a:defRPr/>
            </a:pPr>
            <a:r>
              <a:rPr lang="zh-CN" altLang="en-US">
                <a:latin typeface="Arial" pitchFamily="34" charset="0"/>
                <a:cs typeface="Arial" pitchFamily="34" charset="0"/>
              </a:rPr>
              <a:t>主体：比如：陶瓷、衣服 </a:t>
            </a:r>
            <a:r>
              <a:rPr lang="en-US" altLang="zh-CN">
                <a:latin typeface="Arial" pitchFamily="34" charset="0"/>
                <a:cs typeface="Arial" pitchFamily="34" charset="0"/>
              </a:rPr>
              <a:t>(Component) // </a:t>
            </a:r>
            <a:r>
              <a:rPr lang="zh-CN" altLang="en-US">
                <a:latin typeface="Arial" pitchFamily="34" charset="0"/>
                <a:cs typeface="Arial" pitchFamily="34" charset="0"/>
              </a:rPr>
              <a:t>被装饰者</a:t>
            </a:r>
            <a:endParaRPr lang="en-US" altLang="zh-CN">
              <a:latin typeface="Arial" pitchFamily="34" charset="0"/>
              <a:cs typeface="Arial" pitchFamily="34" charset="0"/>
            </a:endParaRPr>
          </a:p>
          <a:p>
            <a:pPr marL="285750" indent="-285750">
              <a:buFont typeface="Wingdings" pitchFamily="2" charset="2"/>
              <a:buChar char="Ø"/>
              <a:defRPr/>
            </a:pPr>
            <a:r>
              <a:rPr lang="zh-CN" altLang="en-US">
                <a:latin typeface="Arial" pitchFamily="34" charset="0"/>
                <a:cs typeface="Arial" pitchFamily="34" charset="0"/>
              </a:rPr>
              <a:t>包装：比如：报纸填充、塑料泡沫、纸板、木板</a:t>
            </a:r>
            <a:r>
              <a:rPr lang="en-US" altLang="zh-CN">
                <a:latin typeface="Arial" pitchFamily="34" charset="0"/>
                <a:cs typeface="Arial" pitchFamily="34" charset="0"/>
              </a:rPr>
              <a:t>(Decorator)</a:t>
            </a:r>
            <a:endParaRPr lang="zh-CN" altLang="en-US">
              <a:latin typeface="Arial" pitchFamily="34" charset="0"/>
              <a:cs typeface="Arial" pitchFamily="34" charset="0"/>
            </a:endParaRPr>
          </a:p>
          <a:p>
            <a:pPr marL="342900" indent="-342900">
              <a:buAutoNum type="arabicParenR" startAt="2"/>
              <a:defRPr/>
            </a:pPr>
            <a:r>
              <a:rPr lang="en-US" altLang="zh-CN">
                <a:latin typeface="Arial" pitchFamily="34" charset="0"/>
                <a:cs typeface="Arial" pitchFamily="34" charset="0"/>
              </a:rPr>
              <a:t>Component</a:t>
            </a:r>
            <a:br>
              <a:rPr lang="en-US" altLang="zh-CN">
                <a:latin typeface="Arial" pitchFamily="34" charset="0"/>
                <a:cs typeface="Arial" pitchFamily="34" charset="0"/>
              </a:rPr>
            </a:br>
            <a:r>
              <a:rPr lang="zh-CN" altLang="en-US">
                <a:latin typeface="Arial" pitchFamily="34" charset="0"/>
                <a:cs typeface="Arial" pitchFamily="34" charset="0"/>
              </a:rPr>
              <a:t>主体：比如类似前面的</a:t>
            </a:r>
            <a:r>
              <a:rPr lang="en-US" altLang="zh-CN">
                <a:latin typeface="Arial" pitchFamily="34" charset="0"/>
                <a:cs typeface="Arial" pitchFamily="34" charset="0"/>
              </a:rPr>
              <a:t>Drink</a:t>
            </a:r>
          </a:p>
          <a:p>
            <a:pPr marL="342900" indent="-342900">
              <a:buAutoNum type="arabicParenR" startAt="2"/>
              <a:defRPr/>
            </a:pPr>
            <a:endParaRPr lang="en-US" altLang="zh-CN">
              <a:latin typeface="Arial" pitchFamily="34" charset="0"/>
              <a:cs typeface="Arial" pitchFamily="34" charset="0"/>
            </a:endParaRPr>
          </a:p>
          <a:p>
            <a:pPr marL="342900" indent="-342900">
              <a:buAutoNum type="arabicParenR" startAt="2"/>
              <a:defRPr/>
            </a:pPr>
            <a:r>
              <a:rPr lang="en-US" altLang="zh-CN">
                <a:latin typeface="Arial" pitchFamily="34" charset="0"/>
                <a:cs typeface="Arial" pitchFamily="34" charset="0"/>
              </a:rPr>
              <a:t>ConcreteComponent</a:t>
            </a:r>
            <a:r>
              <a:rPr lang="zh-CN" altLang="en-US">
                <a:latin typeface="Arial" pitchFamily="34" charset="0"/>
                <a:cs typeface="Arial" pitchFamily="34" charset="0"/>
              </a:rPr>
              <a:t>和</a:t>
            </a:r>
            <a:r>
              <a:rPr lang="en-US" altLang="zh-CN">
                <a:latin typeface="Arial" pitchFamily="34" charset="0"/>
                <a:cs typeface="Arial" pitchFamily="34" charset="0"/>
              </a:rPr>
              <a:t>Decorator</a:t>
            </a:r>
            <a:br>
              <a:rPr lang="en-US" altLang="zh-CN">
                <a:latin typeface="Arial" pitchFamily="34" charset="0"/>
                <a:cs typeface="Arial" pitchFamily="34" charset="0"/>
              </a:rPr>
            </a:br>
            <a:r>
              <a:rPr lang="en-US" altLang="zh-CN">
                <a:latin typeface="Arial" pitchFamily="34" charset="0"/>
                <a:cs typeface="Arial" pitchFamily="34" charset="0"/>
              </a:rPr>
              <a:t>ConcreteComponent</a:t>
            </a:r>
            <a:r>
              <a:rPr lang="zh-CN" altLang="en-US">
                <a:latin typeface="Arial" pitchFamily="34" charset="0"/>
                <a:cs typeface="Arial" pitchFamily="34" charset="0"/>
              </a:rPr>
              <a:t>：具体的主体，</a:t>
            </a:r>
            <a:br>
              <a:rPr lang="en-US" altLang="zh-CN">
                <a:latin typeface="Arial" pitchFamily="34" charset="0"/>
                <a:cs typeface="Arial" pitchFamily="34" charset="0"/>
              </a:rPr>
            </a:br>
            <a:r>
              <a:rPr lang="zh-CN" altLang="en-US">
                <a:latin typeface="Arial" pitchFamily="34" charset="0"/>
                <a:cs typeface="Arial" pitchFamily="34" charset="0"/>
              </a:rPr>
              <a:t>比如前面的各个单品咖啡</a:t>
            </a:r>
            <a:br>
              <a:rPr lang="en-US" altLang="zh-CN">
                <a:latin typeface="Arial" pitchFamily="34" charset="0"/>
                <a:cs typeface="Arial" pitchFamily="34" charset="0"/>
              </a:rPr>
            </a:br>
            <a:r>
              <a:rPr lang="en-US" altLang="zh-CN">
                <a:latin typeface="Arial" pitchFamily="34" charset="0"/>
                <a:cs typeface="Arial" pitchFamily="34" charset="0"/>
              </a:rPr>
              <a:t>Decorator: </a:t>
            </a:r>
            <a:r>
              <a:rPr lang="zh-CN" altLang="en-US">
                <a:latin typeface="Arial" pitchFamily="34" charset="0"/>
                <a:cs typeface="Arial" pitchFamily="34" charset="0"/>
              </a:rPr>
              <a:t>装饰者，比如各调料</a:t>
            </a:r>
            <a:r>
              <a:rPr lang="en-US" altLang="zh-CN">
                <a:latin typeface="Arial" pitchFamily="34" charset="0"/>
                <a:cs typeface="Arial" pitchFamily="34" charset="0"/>
              </a:rPr>
              <a:t>.</a:t>
            </a:r>
          </a:p>
          <a:p>
            <a:pPr marL="342900" indent="-342900">
              <a:buAutoNum type="arabicParenR" startAt="2"/>
              <a:defRPr/>
            </a:pPr>
            <a:r>
              <a:rPr lang="zh-CN" altLang="en-US">
                <a:latin typeface="Arial" pitchFamily="34" charset="0"/>
                <a:cs typeface="Arial" pitchFamily="34" charset="0"/>
              </a:rPr>
              <a:t>在如图的</a:t>
            </a:r>
            <a:r>
              <a:rPr lang="en-US" altLang="zh-CN" b="1">
                <a:solidFill>
                  <a:srgbClr val="CC0000"/>
                </a:solidFill>
                <a:latin typeface="Arial" pitchFamily="34" charset="0"/>
                <a:cs typeface="Arial" pitchFamily="34" charset="0"/>
              </a:rPr>
              <a:t>Component</a:t>
            </a:r>
            <a:r>
              <a:rPr lang="zh-CN" altLang="en-US" b="1">
                <a:solidFill>
                  <a:srgbClr val="CC0000"/>
                </a:solidFill>
                <a:latin typeface="Arial" pitchFamily="34" charset="0"/>
                <a:cs typeface="Arial" pitchFamily="34" charset="0"/>
              </a:rPr>
              <a:t>与</a:t>
            </a:r>
            <a:r>
              <a:rPr lang="en-US" altLang="zh-CN" b="1">
                <a:solidFill>
                  <a:srgbClr val="CC0000"/>
                </a:solidFill>
                <a:latin typeface="Arial" pitchFamily="34" charset="0"/>
                <a:cs typeface="Arial" pitchFamily="34" charset="0"/>
              </a:rPr>
              <a:t>ConcreteComponent</a:t>
            </a:r>
            <a:r>
              <a:rPr lang="zh-CN" altLang="en-US" b="1">
                <a:solidFill>
                  <a:srgbClr val="CC0000"/>
                </a:solidFill>
                <a:latin typeface="Arial" pitchFamily="34" charset="0"/>
                <a:cs typeface="Arial" pitchFamily="34" charset="0"/>
              </a:rPr>
              <a:t>之间</a:t>
            </a:r>
            <a:r>
              <a:rPr lang="zh-CN" altLang="en-US">
                <a:latin typeface="Arial" pitchFamily="34" charset="0"/>
                <a:cs typeface="Arial" pitchFamily="34" charset="0"/>
              </a:rPr>
              <a:t>，如果</a:t>
            </a:r>
            <a:r>
              <a:rPr lang="en-US" altLang="zh-CN">
                <a:latin typeface="Arial" pitchFamily="34" charset="0"/>
                <a:cs typeface="Arial" pitchFamily="34" charset="0"/>
              </a:rPr>
              <a:t>ConcreteComponent</a:t>
            </a:r>
            <a:r>
              <a:rPr lang="zh-CN" altLang="en-US">
                <a:latin typeface="Arial" pitchFamily="34" charset="0"/>
                <a:cs typeface="Arial" pitchFamily="34" charset="0"/>
              </a:rPr>
              <a:t>类很多</a:t>
            </a:r>
            <a:r>
              <a:rPr lang="en-US" altLang="zh-CN">
                <a:latin typeface="Arial" pitchFamily="34" charset="0"/>
                <a:cs typeface="Arial" pitchFamily="34" charset="0"/>
              </a:rPr>
              <a:t>,</a:t>
            </a:r>
            <a:r>
              <a:rPr lang="zh-CN" altLang="en-US">
                <a:latin typeface="Arial" pitchFamily="34" charset="0"/>
                <a:cs typeface="Arial" pitchFamily="34" charset="0"/>
              </a:rPr>
              <a:t>还可以设计一个缓冲层，将共有的部分提取出来，抽象层一个类。</a:t>
            </a:r>
            <a:endParaRPr lang="en-US" altLang="zh-CN">
              <a:latin typeface="Arial" pitchFamily="34" charset="0"/>
              <a:cs typeface="Arial" pitchFamily="34" charset="0"/>
            </a:endParaRPr>
          </a:p>
        </p:txBody>
      </p:sp>
      <p:grpSp>
        <p:nvGrpSpPr>
          <p:cNvPr id="6" name="组合 5"/>
          <p:cNvGrpSpPr/>
          <p:nvPr/>
        </p:nvGrpSpPr>
        <p:grpSpPr>
          <a:xfrm>
            <a:off x="5142712" y="1728167"/>
            <a:ext cx="5631176" cy="3312368"/>
            <a:chOff x="832968" y="1087848"/>
            <a:chExt cx="5543274" cy="4131018"/>
          </a:xfrm>
        </p:grpSpPr>
        <p:pic>
          <p:nvPicPr>
            <p:cNvPr id="8" name="图片 7" descr="component"/>
            <p:cNvPicPr>
              <a:picLocks noChangeAspect="1"/>
            </p:cNvPicPr>
            <p:nvPr/>
          </p:nvPicPr>
          <p:blipFill>
            <a:blip r:embed="rId4"/>
            <a:stretch>
              <a:fillRect/>
            </a:stretch>
          </p:blipFill>
          <p:spPr>
            <a:xfrm>
              <a:off x="3043688" y="1087848"/>
              <a:ext cx="1312288" cy="1342377"/>
            </a:xfrm>
            <a:prstGeom prst="rect">
              <a:avLst/>
            </a:prstGeom>
            <a:noFill/>
            <a:ln w="9525">
              <a:noFill/>
            </a:ln>
          </p:spPr>
        </p:pic>
        <p:pic>
          <p:nvPicPr>
            <p:cNvPr id="9" name="图片 8" descr="ConcreteComponent"/>
            <p:cNvPicPr>
              <a:picLocks noChangeAspect="1"/>
            </p:cNvPicPr>
            <p:nvPr/>
          </p:nvPicPr>
          <p:blipFill>
            <a:blip r:embed="rId5"/>
            <a:stretch>
              <a:fillRect/>
            </a:stretch>
          </p:blipFill>
          <p:spPr>
            <a:xfrm>
              <a:off x="832968" y="3226989"/>
              <a:ext cx="1515963" cy="1248240"/>
            </a:xfrm>
            <a:prstGeom prst="rect">
              <a:avLst/>
            </a:prstGeom>
            <a:noFill/>
            <a:ln w="9525">
              <a:noFill/>
            </a:ln>
          </p:spPr>
        </p:pic>
        <p:pic>
          <p:nvPicPr>
            <p:cNvPr id="10" name="图片 9" descr="ConcreteDecorator"/>
            <p:cNvPicPr>
              <a:picLocks noChangeAspect="1"/>
            </p:cNvPicPr>
            <p:nvPr/>
          </p:nvPicPr>
          <p:blipFill>
            <a:blip r:embed="rId6"/>
            <a:stretch>
              <a:fillRect/>
            </a:stretch>
          </p:blipFill>
          <p:spPr>
            <a:xfrm>
              <a:off x="4860032" y="3971412"/>
              <a:ext cx="1516210" cy="1247454"/>
            </a:xfrm>
            <a:prstGeom prst="rect">
              <a:avLst/>
            </a:prstGeom>
            <a:noFill/>
            <a:ln w="9525">
              <a:noFill/>
            </a:ln>
          </p:spPr>
        </p:pic>
        <p:pic>
          <p:nvPicPr>
            <p:cNvPr id="11" name="图片 10" descr="Decorator"/>
            <p:cNvPicPr>
              <a:picLocks noChangeAspect="1"/>
            </p:cNvPicPr>
            <p:nvPr/>
          </p:nvPicPr>
          <p:blipFill>
            <a:blip r:embed="rId7"/>
            <a:stretch>
              <a:fillRect/>
            </a:stretch>
          </p:blipFill>
          <p:spPr>
            <a:xfrm>
              <a:off x="3136218" y="3146778"/>
              <a:ext cx="1249336" cy="1357778"/>
            </a:xfrm>
            <a:prstGeom prst="rect">
              <a:avLst/>
            </a:prstGeom>
            <a:noFill/>
            <a:ln w="9525">
              <a:noFill/>
            </a:ln>
          </p:spPr>
        </p:pic>
        <p:cxnSp>
          <p:nvCxnSpPr>
            <p:cNvPr id="12" name="直接箭头连接符 11"/>
            <p:cNvCxnSpPr/>
            <p:nvPr/>
          </p:nvCxnSpPr>
          <p:spPr>
            <a:xfrm flipV="1">
              <a:off x="1475656" y="2232222"/>
              <a:ext cx="1568032" cy="914555"/>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3" name="直接箭头连接符 12"/>
            <p:cNvCxnSpPr/>
            <p:nvPr/>
          </p:nvCxnSpPr>
          <p:spPr>
            <a:xfrm flipH="1" flipV="1">
              <a:off x="3801673" y="2430225"/>
              <a:ext cx="122254" cy="716555"/>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4" name="直接箭头连接符 13"/>
            <p:cNvCxnSpPr/>
            <p:nvPr/>
          </p:nvCxnSpPr>
          <p:spPr>
            <a:xfrm flipH="1" flipV="1">
              <a:off x="4428781" y="3548410"/>
              <a:ext cx="986350" cy="302699"/>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pSp>
      <p:graphicFrame>
        <p:nvGraphicFramePr>
          <p:cNvPr id="2" name="对象 1"/>
          <p:cNvGraphicFramePr>
            <a:graphicFrameLocks noChangeAspect="1"/>
          </p:cNvGraphicFramePr>
          <p:nvPr>
            <p:extLst>
              <p:ext uri="{D42A27DB-BD31-4B8C-83A1-F6EECF244321}">
                <p14:modId xmlns:p14="http://schemas.microsoft.com/office/powerpoint/2010/main" val="1735792952"/>
              </p:ext>
            </p:extLst>
          </p:nvPr>
        </p:nvGraphicFramePr>
        <p:xfrm>
          <a:off x="8795546" y="1920385"/>
          <a:ext cx="800201" cy="587313"/>
        </p:xfrm>
        <a:graphic>
          <a:graphicData uri="http://schemas.openxmlformats.org/presentationml/2006/ole">
            <mc:AlternateContent xmlns:mc="http://schemas.openxmlformats.org/markup-compatibility/2006">
              <mc:Choice xmlns:v="urn:schemas-microsoft-com:vml" Requires="v">
                <p:oleObj spid="_x0000_s393267" name="包装程序外壳对象" showAsIcon="1" r:id="rId8" imgW="928080" imgH="711360" progId="Package">
                  <p:embed/>
                </p:oleObj>
              </mc:Choice>
              <mc:Fallback>
                <p:oleObj name="包装程序外壳对象" showAsIcon="1" r:id="rId8" imgW="928080" imgH="711360" progId="Package">
                  <p:embed/>
                  <p:pic>
                    <p:nvPicPr>
                      <p:cNvPr id="0" name=""/>
                      <p:cNvPicPr/>
                      <p:nvPr/>
                    </p:nvPicPr>
                    <p:blipFill>
                      <a:blip r:embed="rId9"/>
                      <a:stretch>
                        <a:fillRect/>
                      </a:stretch>
                    </p:blipFill>
                    <p:spPr>
                      <a:xfrm>
                        <a:off x="8795546" y="1920385"/>
                        <a:ext cx="800201" cy="587313"/>
                      </a:xfrm>
                      <a:prstGeom prst="rect">
                        <a:avLst/>
                      </a:prstGeom>
                    </p:spPr>
                  </p:pic>
                </p:oleObj>
              </mc:Fallback>
            </mc:AlternateContent>
          </a:graphicData>
        </a:graphic>
      </p:graphicFrame>
      <p:sp>
        <p:nvSpPr>
          <p:cNvPr id="15" name="TextBox 14"/>
          <p:cNvSpPr txBox="1"/>
          <p:nvPr/>
        </p:nvSpPr>
        <p:spPr>
          <a:xfrm>
            <a:off x="6123343" y="2875647"/>
            <a:ext cx="543739" cy="307777"/>
          </a:xfrm>
          <a:prstGeom prst="rect">
            <a:avLst/>
          </a:prstGeom>
          <a:solidFill>
            <a:schemeClr val="bg1">
              <a:lumMod val="95000"/>
            </a:schemeClr>
          </a:solidFill>
        </p:spPr>
        <p:txBody>
          <a:bodyPr wrap="none" rtlCol="0">
            <a:spAutoFit/>
          </a:bodyPr>
          <a:lstStyle/>
          <a:p>
            <a:r>
              <a:rPr lang="zh-CN" altLang="en-US" sz="1400"/>
              <a:t>继承</a:t>
            </a:r>
          </a:p>
        </p:txBody>
      </p:sp>
      <p:sp>
        <p:nvSpPr>
          <p:cNvPr id="16" name="TextBox 15"/>
          <p:cNvSpPr txBox="1"/>
          <p:nvPr/>
        </p:nvSpPr>
        <p:spPr>
          <a:xfrm>
            <a:off x="8055036" y="3045875"/>
            <a:ext cx="492443" cy="276999"/>
          </a:xfrm>
          <a:prstGeom prst="rect">
            <a:avLst/>
          </a:prstGeom>
          <a:solidFill>
            <a:schemeClr val="bg1">
              <a:lumMod val="95000"/>
            </a:schemeClr>
          </a:solidFill>
        </p:spPr>
        <p:txBody>
          <a:bodyPr wrap="none" rtlCol="0">
            <a:spAutoFit/>
          </a:bodyPr>
          <a:lstStyle/>
          <a:p>
            <a:r>
              <a:rPr lang="zh-CN" altLang="en-US" sz="1200"/>
              <a:t>继承</a:t>
            </a:r>
          </a:p>
        </p:txBody>
      </p:sp>
      <p:sp>
        <p:nvSpPr>
          <p:cNvPr id="18" name="TextBox 17"/>
          <p:cNvSpPr txBox="1"/>
          <p:nvPr/>
        </p:nvSpPr>
        <p:spPr>
          <a:xfrm>
            <a:off x="9057553" y="3645976"/>
            <a:ext cx="492443" cy="276999"/>
          </a:xfrm>
          <a:prstGeom prst="rect">
            <a:avLst/>
          </a:prstGeom>
          <a:solidFill>
            <a:schemeClr val="bg1">
              <a:lumMod val="95000"/>
            </a:schemeClr>
          </a:solidFill>
        </p:spPr>
        <p:txBody>
          <a:bodyPr wrap="none" rtlCol="0">
            <a:spAutoFit/>
          </a:bodyPr>
          <a:lstStyle/>
          <a:p>
            <a:r>
              <a:rPr lang="zh-CN" altLang="en-US" sz="1200"/>
              <a:t>继承</a:t>
            </a:r>
          </a:p>
        </p:txBody>
      </p:sp>
    </p:spTree>
    <p:extLst>
      <p:ext uri="{BB962C8B-B14F-4D97-AF65-F5344CB8AC3E}">
        <p14:creationId xmlns:p14="http://schemas.microsoft.com/office/powerpoint/2010/main" val="313430195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cs typeface="Times New Roman" panose="02020603050405020304" pitchFamily="18" charset="0"/>
              </a:rPr>
              <a:t>装饰者模式解决</a:t>
            </a:r>
            <a:r>
              <a:rPr lang="zh-CN" altLang="en-US" sz="2400" b="1"/>
              <a:t>星巴克咖啡订单</a:t>
            </a:r>
            <a:endParaRPr lang="en-US" altLang="zh-CN" sz="2400" b="1">
              <a:cs typeface="Times New Roman" panose="02020603050405020304" pitchFamily="18" charset="0"/>
            </a:endParaRPr>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5" name="矩形 4"/>
          <p:cNvSpPr/>
          <p:nvPr/>
        </p:nvSpPr>
        <p:spPr>
          <a:xfrm>
            <a:off x="562971" y="1244431"/>
            <a:ext cx="8565201" cy="4278094"/>
          </a:xfrm>
          <a:prstGeom prst="rect">
            <a:avLst/>
          </a:prstGeom>
        </p:spPr>
        <p:txBody>
          <a:bodyPr wrap="square">
            <a:spAutoFit/>
          </a:bodyPr>
          <a:lstStyle/>
          <a:p>
            <a:pPr>
              <a:defRPr/>
            </a:pPr>
            <a:r>
              <a:rPr lang="zh-CN" altLang="en-US" sz="2000" b="1">
                <a:ea typeface="宋体" panose="02010600030101010101" pitchFamily="2" charset="-122"/>
                <a:cs typeface="Times New Roman" panose="02020603050405020304" pitchFamily="18" charset="0"/>
              </a:rPr>
              <a:t>用装饰者模式设计的方案</a:t>
            </a:r>
            <a:endParaRPr lang="en-US" altLang="zh-CN" sz="2000" b="1">
              <a:ea typeface="宋体" panose="02010600030101010101" pitchFamily="2" charset="-122"/>
              <a:cs typeface="Times New Roman" panose="02020603050405020304" pitchFamily="18"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p:txBody>
      </p:sp>
      <p:pic>
        <p:nvPicPr>
          <p:cNvPr id="11" name="图片 10" descr="图片1"/>
          <p:cNvPicPr>
            <a:picLocks noChangeAspect="1"/>
          </p:cNvPicPr>
          <p:nvPr/>
        </p:nvPicPr>
        <p:blipFill>
          <a:blip r:embed="rId4"/>
          <a:stretch>
            <a:fillRect/>
          </a:stretch>
        </p:blipFill>
        <p:spPr>
          <a:xfrm>
            <a:off x="2977724" y="2617931"/>
            <a:ext cx="1670147" cy="1537802"/>
          </a:xfrm>
          <a:prstGeom prst="rect">
            <a:avLst/>
          </a:prstGeom>
          <a:noFill/>
          <a:ln w="9525">
            <a:noFill/>
          </a:ln>
        </p:spPr>
      </p:pic>
      <p:pic>
        <p:nvPicPr>
          <p:cNvPr id="12" name="图片 11" descr="decaf"/>
          <p:cNvPicPr>
            <a:picLocks noChangeAspect="1"/>
          </p:cNvPicPr>
          <p:nvPr/>
        </p:nvPicPr>
        <p:blipFill>
          <a:blip r:embed="rId5"/>
          <a:stretch>
            <a:fillRect/>
          </a:stretch>
        </p:blipFill>
        <p:spPr>
          <a:xfrm>
            <a:off x="124098" y="2704269"/>
            <a:ext cx="1303587" cy="720147"/>
          </a:xfrm>
          <a:prstGeom prst="rect">
            <a:avLst/>
          </a:prstGeom>
          <a:noFill/>
          <a:ln w="9525">
            <a:noFill/>
          </a:ln>
        </p:spPr>
      </p:pic>
      <p:pic>
        <p:nvPicPr>
          <p:cNvPr id="13" name="图片 12" descr="espresso"/>
          <p:cNvPicPr>
            <a:picLocks noChangeAspect="1"/>
          </p:cNvPicPr>
          <p:nvPr/>
        </p:nvPicPr>
        <p:blipFill>
          <a:blip r:embed="rId6"/>
          <a:stretch>
            <a:fillRect/>
          </a:stretch>
        </p:blipFill>
        <p:spPr>
          <a:xfrm>
            <a:off x="122920" y="3568647"/>
            <a:ext cx="1303587" cy="718115"/>
          </a:xfrm>
          <a:prstGeom prst="rect">
            <a:avLst/>
          </a:prstGeom>
          <a:noFill/>
          <a:ln w="9525">
            <a:noFill/>
          </a:ln>
        </p:spPr>
      </p:pic>
      <p:pic>
        <p:nvPicPr>
          <p:cNvPr id="14" name="图片 13" descr="long"/>
          <p:cNvPicPr>
            <a:picLocks noChangeAspect="1"/>
          </p:cNvPicPr>
          <p:nvPr/>
        </p:nvPicPr>
        <p:blipFill>
          <a:blip r:embed="rId7"/>
          <a:stretch>
            <a:fillRect/>
          </a:stretch>
        </p:blipFill>
        <p:spPr>
          <a:xfrm>
            <a:off x="89917" y="4375131"/>
            <a:ext cx="1336589" cy="737413"/>
          </a:xfrm>
          <a:prstGeom prst="rect">
            <a:avLst/>
          </a:prstGeom>
          <a:noFill/>
          <a:ln w="9525">
            <a:noFill/>
          </a:ln>
        </p:spPr>
      </p:pic>
      <p:pic>
        <p:nvPicPr>
          <p:cNvPr id="15" name="图片 14" descr="short"/>
          <p:cNvPicPr>
            <a:picLocks noChangeAspect="1"/>
          </p:cNvPicPr>
          <p:nvPr/>
        </p:nvPicPr>
        <p:blipFill>
          <a:blip r:embed="rId8"/>
          <a:stretch>
            <a:fillRect/>
          </a:stretch>
        </p:blipFill>
        <p:spPr>
          <a:xfrm>
            <a:off x="122920" y="1811449"/>
            <a:ext cx="1269405" cy="701864"/>
          </a:xfrm>
          <a:prstGeom prst="rect">
            <a:avLst/>
          </a:prstGeom>
          <a:noFill/>
          <a:ln w="9525">
            <a:noFill/>
          </a:ln>
        </p:spPr>
      </p:pic>
      <p:sp>
        <p:nvSpPr>
          <p:cNvPr id="16" name="箭头 151"/>
          <p:cNvSpPr/>
          <p:nvPr/>
        </p:nvSpPr>
        <p:spPr>
          <a:xfrm>
            <a:off x="1358720" y="2076192"/>
            <a:ext cx="901667" cy="576930"/>
          </a:xfrm>
          <a:prstGeom prst="line">
            <a:avLst/>
          </a:prstGeom>
          <a:ln w="25400" cap="flat" cmpd="sng">
            <a:solidFill>
              <a:schemeClr val="tx1"/>
            </a:solidFill>
            <a:prstDash val="solid"/>
            <a:headEnd type="none" w="med" len="med"/>
            <a:tailEnd type="triangle" w="med" len="med"/>
          </a:ln>
        </p:spPr>
      </p:sp>
      <p:sp>
        <p:nvSpPr>
          <p:cNvPr id="17" name="箭头 152"/>
          <p:cNvSpPr/>
          <p:nvPr/>
        </p:nvSpPr>
        <p:spPr>
          <a:xfrm>
            <a:off x="1358720" y="3121730"/>
            <a:ext cx="768479" cy="86337"/>
          </a:xfrm>
          <a:prstGeom prst="line">
            <a:avLst/>
          </a:prstGeom>
          <a:ln w="25400" cap="flat" cmpd="sng">
            <a:solidFill>
              <a:schemeClr val="tx1"/>
            </a:solidFill>
            <a:prstDash val="solid"/>
            <a:headEnd type="none" w="med" len="med"/>
            <a:tailEnd type="triangle" w="med" len="med"/>
          </a:ln>
        </p:spPr>
      </p:sp>
      <p:sp>
        <p:nvSpPr>
          <p:cNvPr id="18" name="箭头 153"/>
          <p:cNvSpPr/>
          <p:nvPr/>
        </p:nvSpPr>
        <p:spPr>
          <a:xfrm flipV="1">
            <a:off x="1408812" y="3711865"/>
            <a:ext cx="801481" cy="316905"/>
          </a:xfrm>
          <a:prstGeom prst="line">
            <a:avLst/>
          </a:prstGeom>
          <a:ln w="25400" cap="flat" cmpd="sng">
            <a:solidFill>
              <a:schemeClr val="tx1"/>
            </a:solidFill>
            <a:prstDash val="solid"/>
            <a:headEnd type="none" w="med" len="med"/>
            <a:tailEnd type="triangle" w="med" len="med"/>
          </a:ln>
        </p:spPr>
      </p:sp>
      <p:sp>
        <p:nvSpPr>
          <p:cNvPr id="19" name="箭头 154"/>
          <p:cNvSpPr/>
          <p:nvPr/>
        </p:nvSpPr>
        <p:spPr>
          <a:xfrm flipV="1">
            <a:off x="1291537" y="4259084"/>
            <a:ext cx="968850" cy="690691"/>
          </a:xfrm>
          <a:prstGeom prst="line">
            <a:avLst/>
          </a:prstGeom>
          <a:ln w="25400" cap="flat" cmpd="sng">
            <a:solidFill>
              <a:schemeClr val="tx1"/>
            </a:solidFill>
            <a:prstDash val="solid"/>
            <a:headEnd type="none" w="med" len="med"/>
            <a:tailEnd type="triangle" w="med" len="med"/>
          </a:ln>
        </p:spPr>
      </p:sp>
      <p:sp>
        <p:nvSpPr>
          <p:cNvPr id="20" name="箭头 156"/>
          <p:cNvSpPr/>
          <p:nvPr/>
        </p:nvSpPr>
        <p:spPr>
          <a:xfrm flipV="1">
            <a:off x="4647871" y="3424415"/>
            <a:ext cx="601110" cy="0"/>
          </a:xfrm>
          <a:prstGeom prst="line">
            <a:avLst/>
          </a:prstGeom>
          <a:ln w="25400" cap="flat" cmpd="sng">
            <a:solidFill>
              <a:schemeClr val="tx1"/>
            </a:solidFill>
            <a:prstDash val="solid"/>
            <a:headEnd type="none" w="med" len="med"/>
            <a:tailEnd type="triangle" w="med" len="med"/>
          </a:ln>
        </p:spPr>
      </p:sp>
      <p:pic>
        <p:nvPicPr>
          <p:cNvPr id="21" name="图片 20" descr="choco"/>
          <p:cNvPicPr>
            <a:picLocks noChangeAspect="1"/>
          </p:cNvPicPr>
          <p:nvPr/>
        </p:nvPicPr>
        <p:blipFill>
          <a:blip r:embed="rId9"/>
          <a:stretch>
            <a:fillRect/>
          </a:stretch>
        </p:blipFill>
        <p:spPr>
          <a:xfrm>
            <a:off x="7315153" y="1811450"/>
            <a:ext cx="1254082" cy="778043"/>
          </a:xfrm>
          <a:prstGeom prst="rect">
            <a:avLst/>
          </a:prstGeom>
          <a:noFill/>
          <a:ln w="9525">
            <a:noFill/>
          </a:ln>
        </p:spPr>
      </p:pic>
      <p:pic>
        <p:nvPicPr>
          <p:cNvPr id="22" name="图片 21" descr="milk"/>
          <p:cNvPicPr>
            <a:picLocks noChangeAspect="1"/>
          </p:cNvPicPr>
          <p:nvPr/>
        </p:nvPicPr>
        <p:blipFill>
          <a:blip r:embed="rId10"/>
          <a:stretch>
            <a:fillRect/>
          </a:stretch>
        </p:blipFill>
        <p:spPr>
          <a:xfrm>
            <a:off x="7346977" y="2790606"/>
            <a:ext cx="1206936" cy="748587"/>
          </a:xfrm>
          <a:prstGeom prst="rect">
            <a:avLst/>
          </a:prstGeom>
          <a:noFill/>
          <a:ln w="9525">
            <a:noFill/>
          </a:ln>
        </p:spPr>
      </p:pic>
      <p:pic>
        <p:nvPicPr>
          <p:cNvPr id="23" name="图片 22" descr="soy"/>
          <p:cNvPicPr>
            <a:picLocks noChangeAspect="1"/>
          </p:cNvPicPr>
          <p:nvPr/>
        </p:nvPicPr>
        <p:blipFill>
          <a:blip r:embed="rId11"/>
          <a:stretch>
            <a:fillRect/>
          </a:stretch>
        </p:blipFill>
        <p:spPr>
          <a:xfrm>
            <a:off x="7346976" y="3712880"/>
            <a:ext cx="1255262" cy="777027"/>
          </a:xfrm>
          <a:prstGeom prst="rect">
            <a:avLst/>
          </a:prstGeom>
          <a:noFill/>
          <a:ln w="9525">
            <a:noFill/>
          </a:ln>
        </p:spPr>
      </p:pic>
      <p:sp>
        <p:nvSpPr>
          <p:cNvPr id="24" name="箭头 160"/>
          <p:cNvSpPr/>
          <p:nvPr/>
        </p:nvSpPr>
        <p:spPr>
          <a:xfrm flipH="1">
            <a:off x="6838979" y="2214692"/>
            <a:ext cx="374811" cy="374800"/>
          </a:xfrm>
          <a:prstGeom prst="line">
            <a:avLst/>
          </a:prstGeom>
          <a:ln w="25400" cap="flat" cmpd="sng">
            <a:solidFill>
              <a:schemeClr val="tx1"/>
            </a:solidFill>
            <a:prstDash val="solid"/>
            <a:headEnd type="none" w="med" len="med"/>
            <a:tailEnd type="triangle" w="med" len="med"/>
          </a:ln>
        </p:spPr>
      </p:sp>
      <p:sp>
        <p:nvSpPr>
          <p:cNvPr id="25" name="箭头 161"/>
          <p:cNvSpPr/>
          <p:nvPr/>
        </p:nvSpPr>
        <p:spPr>
          <a:xfrm flipH="1">
            <a:off x="6838979" y="3135948"/>
            <a:ext cx="443173" cy="43169"/>
          </a:xfrm>
          <a:prstGeom prst="line">
            <a:avLst/>
          </a:prstGeom>
          <a:ln w="25400" cap="flat" cmpd="sng">
            <a:solidFill>
              <a:schemeClr val="tx1"/>
            </a:solidFill>
            <a:prstDash val="solid"/>
            <a:headEnd type="none" w="med" len="med"/>
            <a:tailEnd type="triangle" w="med" len="med"/>
          </a:ln>
        </p:spPr>
      </p:sp>
      <p:sp>
        <p:nvSpPr>
          <p:cNvPr id="26" name="箭头 162"/>
          <p:cNvSpPr/>
          <p:nvPr/>
        </p:nvSpPr>
        <p:spPr>
          <a:xfrm flipH="1" flipV="1">
            <a:off x="6838979" y="3856095"/>
            <a:ext cx="407814" cy="201113"/>
          </a:xfrm>
          <a:prstGeom prst="line">
            <a:avLst/>
          </a:prstGeom>
          <a:ln w="25400" cap="flat" cmpd="sng">
            <a:solidFill>
              <a:schemeClr val="tx1"/>
            </a:solidFill>
            <a:prstDash val="solid"/>
            <a:headEnd type="none" w="med" len="med"/>
            <a:tailEnd type="triangle" w="med" len="med"/>
          </a:ln>
        </p:spPr>
      </p:sp>
      <p:pic>
        <p:nvPicPr>
          <p:cNvPr id="27" name="图片 26" descr="Decorator"/>
          <p:cNvPicPr>
            <a:picLocks noChangeAspect="1"/>
          </p:cNvPicPr>
          <p:nvPr/>
        </p:nvPicPr>
        <p:blipFill>
          <a:blip r:embed="rId12"/>
          <a:stretch>
            <a:fillRect/>
          </a:stretch>
        </p:blipFill>
        <p:spPr>
          <a:xfrm>
            <a:off x="5248981" y="2589492"/>
            <a:ext cx="1589998" cy="1497173"/>
          </a:xfrm>
          <a:prstGeom prst="rect">
            <a:avLst/>
          </a:prstGeom>
          <a:noFill/>
          <a:ln w="9525">
            <a:noFill/>
          </a:ln>
        </p:spPr>
      </p:pic>
      <p:sp>
        <p:nvSpPr>
          <p:cNvPr id="28" name="TextBox 27"/>
          <p:cNvSpPr txBox="1"/>
          <p:nvPr/>
        </p:nvSpPr>
        <p:spPr>
          <a:xfrm>
            <a:off x="2874001" y="4447049"/>
            <a:ext cx="6666874" cy="1169551"/>
          </a:xfrm>
          <a:prstGeom prst="rect">
            <a:avLst/>
          </a:prstGeom>
          <a:solidFill>
            <a:schemeClr val="bg1">
              <a:lumMod val="95000"/>
            </a:schemeClr>
          </a:solidFill>
        </p:spPr>
        <p:txBody>
          <a:bodyPr wrap="square" rtlCol="0">
            <a:spAutoFit/>
          </a:bodyPr>
          <a:lstStyle/>
          <a:p>
            <a:r>
              <a:rPr lang="zh-CN" altLang="en-US" sz="1400"/>
              <a:t>说明</a:t>
            </a:r>
            <a:endParaRPr lang="en-US" altLang="zh-CN" sz="1400"/>
          </a:p>
          <a:p>
            <a:pPr marL="342900" indent="-342900">
              <a:buAutoNum type="arabicParenR"/>
            </a:pPr>
            <a:r>
              <a:rPr lang="en-US" altLang="zh-CN" sz="1400"/>
              <a:t>Drink </a:t>
            </a:r>
            <a:r>
              <a:rPr lang="zh-CN" altLang="en-US" sz="1400"/>
              <a:t>类就是前面说的抽象类， </a:t>
            </a:r>
            <a:r>
              <a:rPr lang="en-US" altLang="zh-CN" sz="1400"/>
              <a:t>Component</a:t>
            </a:r>
          </a:p>
          <a:p>
            <a:pPr marL="342900" indent="-342900">
              <a:buAutoNum type="arabicParenR"/>
            </a:pPr>
            <a:r>
              <a:rPr lang="en-US" altLang="zh-CN" sz="1400"/>
              <a:t>ShortBlack </a:t>
            </a:r>
            <a:r>
              <a:rPr lang="zh-CN" altLang="en-US" sz="1400"/>
              <a:t>就单品咖啡</a:t>
            </a:r>
            <a:endParaRPr lang="en-US" altLang="zh-CN" sz="1400"/>
          </a:p>
          <a:p>
            <a:pPr marL="342900" indent="-342900">
              <a:buAutoNum type="arabicParenR"/>
            </a:pPr>
            <a:r>
              <a:rPr lang="en-US" altLang="zh-CN" sz="1400"/>
              <a:t>Decorator </a:t>
            </a:r>
            <a:r>
              <a:rPr lang="zh-CN" altLang="en-US" sz="1400"/>
              <a:t>是一个装饰类，含有一个被装饰的对象</a:t>
            </a:r>
            <a:r>
              <a:rPr lang="en-US" altLang="zh-CN" sz="1400"/>
              <a:t>(Drink obj)</a:t>
            </a:r>
          </a:p>
          <a:p>
            <a:pPr marL="342900" indent="-342900">
              <a:buAutoNum type="arabicParenR"/>
            </a:pPr>
            <a:r>
              <a:rPr lang="en-US" altLang="zh-CN" sz="1400"/>
              <a:t>Decorator </a:t>
            </a:r>
            <a:r>
              <a:rPr lang="zh-CN" altLang="en-US" sz="1400"/>
              <a:t>的</a:t>
            </a:r>
            <a:r>
              <a:rPr lang="en-US" altLang="zh-CN" sz="1400"/>
              <a:t>cost </a:t>
            </a:r>
            <a:r>
              <a:rPr lang="zh-CN" altLang="en-US" sz="1400"/>
              <a:t>方法 进行一个费用的叠加计算，递归的计算价格</a:t>
            </a:r>
          </a:p>
        </p:txBody>
      </p:sp>
      <p:graphicFrame>
        <p:nvGraphicFramePr>
          <p:cNvPr id="2" name="对象 1"/>
          <p:cNvGraphicFramePr>
            <a:graphicFrameLocks noChangeAspect="1"/>
          </p:cNvGraphicFramePr>
          <p:nvPr>
            <p:extLst>
              <p:ext uri="{D42A27DB-BD31-4B8C-83A1-F6EECF244321}">
                <p14:modId xmlns:p14="http://schemas.microsoft.com/office/powerpoint/2010/main" val="1114518677"/>
              </p:ext>
            </p:extLst>
          </p:nvPr>
        </p:nvGraphicFramePr>
        <p:xfrm>
          <a:off x="8718807" y="3944146"/>
          <a:ext cx="634765" cy="465890"/>
        </p:xfrm>
        <a:graphic>
          <a:graphicData uri="http://schemas.openxmlformats.org/presentationml/2006/ole">
            <mc:AlternateContent xmlns:mc="http://schemas.openxmlformats.org/markup-compatibility/2006">
              <mc:Choice xmlns:v="urn:schemas-microsoft-com:vml" Requires="v">
                <p:oleObj spid="_x0000_s394293" name="包装程序外壳对象" showAsIcon="1" r:id="rId13" imgW="928080" imgH="711360" progId="Package">
                  <p:embed/>
                </p:oleObj>
              </mc:Choice>
              <mc:Fallback>
                <p:oleObj name="包装程序外壳对象" showAsIcon="1" r:id="rId13" imgW="928080" imgH="711360" progId="Package">
                  <p:embed/>
                  <p:pic>
                    <p:nvPicPr>
                      <p:cNvPr id="0" name=""/>
                      <p:cNvPicPr/>
                      <p:nvPr/>
                    </p:nvPicPr>
                    <p:blipFill>
                      <a:blip r:embed="rId14"/>
                      <a:stretch>
                        <a:fillRect/>
                      </a:stretch>
                    </p:blipFill>
                    <p:spPr>
                      <a:xfrm>
                        <a:off x="8718807" y="3944146"/>
                        <a:ext cx="634765" cy="465890"/>
                      </a:xfrm>
                      <a:prstGeom prst="rect">
                        <a:avLst/>
                      </a:prstGeom>
                    </p:spPr>
                  </p:pic>
                </p:oleObj>
              </mc:Fallback>
            </mc:AlternateContent>
          </a:graphicData>
        </a:graphic>
      </p:graphicFrame>
      <p:sp>
        <p:nvSpPr>
          <p:cNvPr id="3" name="圆角矩形 2"/>
          <p:cNvSpPr/>
          <p:nvPr/>
        </p:nvSpPr>
        <p:spPr>
          <a:xfrm>
            <a:off x="2260387" y="2301281"/>
            <a:ext cx="525933" cy="23031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t>Coffee</a:t>
            </a:r>
            <a:endParaRPr lang="zh-CN" altLang="en-US" sz="1600"/>
          </a:p>
        </p:txBody>
      </p:sp>
      <p:sp>
        <p:nvSpPr>
          <p:cNvPr id="29" name="TextBox 28"/>
          <p:cNvSpPr txBox="1"/>
          <p:nvPr/>
        </p:nvSpPr>
        <p:spPr>
          <a:xfrm>
            <a:off x="6720836" y="2076192"/>
            <a:ext cx="492443" cy="276999"/>
          </a:xfrm>
          <a:prstGeom prst="rect">
            <a:avLst/>
          </a:prstGeom>
          <a:solidFill>
            <a:schemeClr val="bg1">
              <a:lumMod val="95000"/>
            </a:schemeClr>
          </a:solidFill>
        </p:spPr>
        <p:txBody>
          <a:bodyPr wrap="none" rtlCol="0">
            <a:spAutoFit/>
          </a:bodyPr>
          <a:lstStyle/>
          <a:p>
            <a:r>
              <a:rPr lang="zh-CN" altLang="en-US" sz="1200"/>
              <a:t>继承</a:t>
            </a:r>
          </a:p>
        </p:txBody>
      </p:sp>
      <p:sp>
        <p:nvSpPr>
          <p:cNvPr id="30" name="TextBox 29"/>
          <p:cNvSpPr txBox="1"/>
          <p:nvPr/>
        </p:nvSpPr>
        <p:spPr>
          <a:xfrm>
            <a:off x="6822710" y="2796336"/>
            <a:ext cx="492443" cy="276999"/>
          </a:xfrm>
          <a:prstGeom prst="rect">
            <a:avLst/>
          </a:prstGeom>
          <a:solidFill>
            <a:schemeClr val="bg1">
              <a:lumMod val="95000"/>
            </a:schemeClr>
          </a:solidFill>
        </p:spPr>
        <p:txBody>
          <a:bodyPr wrap="none" rtlCol="0">
            <a:spAutoFit/>
          </a:bodyPr>
          <a:lstStyle/>
          <a:p>
            <a:r>
              <a:rPr lang="zh-CN" altLang="en-US" sz="1200"/>
              <a:t>继承</a:t>
            </a:r>
          </a:p>
        </p:txBody>
      </p:sp>
      <p:sp>
        <p:nvSpPr>
          <p:cNvPr id="31" name="TextBox 30"/>
          <p:cNvSpPr txBox="1"/>
          <p:nvPr/>
        </p:nvSpPr>
        <p:spPr>
          <a:xfrm>
            <a:off x="6813961" y="4017233"/>
            <a:ext cx="492443" cy="276999"/>
          </a:xfrm>
          <a:prstGeom prst="rect">
            <a:avLst/>
          </a:prstGeom>
          <a:solidFill>
            <a:schemeClr val="bg1">
              <a:lumMod val="95000"/>
            </a:schemeClr>
          </a:solidFill>
        </p:spPr>
        <p:txBody>
          <a:bodyPr wrap="none" rtlCol="0">
            <a:spAutoFit/>
          </a:bodyPr>
          <a:lstStyle/>
          <a:p>
            <a:r>
              <a:rPr lang="zh-CN" altLang="en-US" sz="1200"/>
              <a:t>继承</a:t>
            </a:r>
          </a:p>
        </p:txBody>
      </p:sp>
      <p:sp>
        <p:nvSpPr>
          <p:cNvPr id="32" name="箭头 151"/>
          <p:cNvSpPr/>
          <p:nvPr/>
        </p:nvSpPr>
        <p:spPr>
          <a:xfrm>
            <a:off x="2752307" y="3273522"/>
            <a:ext cx="450834" cy="101253"/>
          </a:xfrm>
          <a:prstGeom prst="line">
            <a:avLst/>
          </a:prstGeom>
          <a:ln w="25400" cap="flat" cmpd="sng">
            <a:solidFill>
              <a:schemeClr val="tx1"/>
            </a:solidFill>
            <a:prstDash val="solid"/>
            <a:headEnd type="none" w="med" len="med"/>
            <a:tailEnd type="triangle" w="med" len="med"/>
          </a:ln>
        </p:spPr>
      </p:sp>
      <p:sp>
        <p:nvSpPr>
          <p:cNvPr id="33" name="TextBox 32"/>
          <p:cNvSpPr txBox="1"/>
          <p:nvPr/>
        </p:nvSpPr>
        <p:spPr>
          <a:xfrm>
            <a:off x="2731502" y="3430147"/>
            <a:ext cx="492443" cy="276999"/>
          </a:xfrm>
          <a:prstGeom prst="rect">
            <a:avLst/>
          </a:prstGeom>
          <a:solidFill>
            <a:schemeClr val="bg1">
              <a:lumMod val="95000"/>
            </a:schemeClr>
          </a:solidFill>
        </p:spPr>
        <p:txBody>
          <a:bodyPr wrap="none" rtlCol="0">
            <a:spAutoFit/>
          </a:bodyPr>
          <a:lstStyle/>
          <a:p>
            <a:r>
              <a:rPr lang="zh-CN" altLang="en-US" sz="1200"/>
              <a:t>继承</a:t>
            </a:r>
          </a:p>
        </p:txBody>
      </p:sp>
      <p:sp>
        <p:nvSpPr>
          <p:cNvPr id="34" name="TextBox 33"/>
          <p:cNvSpPr txBox="1"/>
          <p:nvPr/>
        </p:nvSpPr>
        <p:spPr>
          <a:xfrm>
            <a:off x="1541690" y="1872183"/>
            <a:ext cx="492443" cy="276999"/>
          </a:xfrm>
          <a:prstGeom prst="rect">
            <a:avLst/>
          </a:prstGeom>
          <a:solidFill>
            <a:schemeClr val="bg1">
              <a:lumMod val="95000"/>
            </a:schemeClr>
          </a:solidFill>
        </p:spPr>
        <p:txBody>
          <a:bodyPr wrap="none" rtlCol="0">
            <a:spAutoFit/>
          </a:bodyPr>
          <a:lstStyle/>
          <a:p>
            <a:r>
              <a:rPr lang="zh-CN" altLang="en-US" sz="1200"/>
              <a:t>继承</a:t>
            </a:r>
          </a:p>
        </p:txBody>
      </p:sp>
      <p:sp>
        <p:nvSpPr>
          <p:cNvPr id="35" name="TextBox 34"/>
          <p:cNvSpPr txBox="1"/>
          <p:nvPr/>
        </p:nvSpPr>
        <p:spPr>
          <a:xfrm>
            <a:off x="1529739" y="2736279"/>
            <a:ext cx="492443" cy="276999"/>
          </a:xfrm>
          <a:prstGeom prst="rect">
            <a:avLst/>
          </a:prstGeom>
          <a:solidFill>
            <a:schemeClr val="bg1">
              <a:lumMod val="95000"/>
            </a:schemeClr>
          </a:solidFill>
        </p:spPr>
        <p:txBody>
          <a:bodyPr wrap="none" rtlCol="0">
            <a:spAutoFit/>
          </a:bodyPr>
          <a:lstStyle/>
          <a:p>
            <a:r>
              <a:rPr lang="zh-CN" altLang="en-US" sz="1200"/>
              <a:t>继承</a:t>
            </a:r>
          </a:p>
        </p:txBody>
      </p:sp>
      <p:sp>
        <p:nvSpPr>
          <p:cNvPr id="36" name="TextBox 35"/>
          <p:cNvSpPr txBox="1"/>
          <p:nvPr/>
        </p:nvSpPr>
        <p:spPr>
          <a:xfrm>
            <a:off x="1530077" y="3467392"/>
            <a:ext cx="492443" cy="276999"/>
          </a:xfrm>
          <a:prstGeom prst="rect">
            <a:avLst/>
          </a:prstGeom>
          <a:solidFill>
            <a:schemeClr val="bg1">
              <a:lumMod val="95000"/>
            </a:schemeClr>
          </a:solidFill>
        </p:spPr>
        <p:txBody>
          <a:bodyPr wrap="none" rtlCol="0">
            <a:spAutoFit/>
          </a:bodyPr>
          <a:lstStyle/>
          <a:p>
            <a:r>
              <a:rPr lang="zh-CN" altLang="en-US" sz="1200"/>
              <a:t>继承</a:t>
            </a:r>
          </a:p>
        </p:txBody>
      </p:sp>
      <p:sp>
        <p:nvSpPr>
          <p:cNvPr id="37" name="TextBox 36"/>
          <p:cNvSpPr txBox="1"/>
          <p:nvPr/>
        </p:nvSpPr>
        <p:spPr>
          <a:xfrm>
            <a:off x="1541690" y="4104431"/>
            <a:ext cx="492443" cy="276999"/>
          </a:xfrm>
          <a:prstGeom prst="rect">
            <a:avLst/>
          </a:prstGeom>
          <a:solidFill>
            <a:schemeClr val="bg1">
              <a:lumMod val="95000"/>
            </a:schemeClr>
          </a:solidFill>
        </p:spPr>
        <p:txBody>
          <a:bodyPr wrap="none" rtlCol="0">
            <a:spAutoFit/>
          </a:bodyPr>
          <a:lstStyle/>
          <a:p>
            <a:r>
              <a:rPr lang="zh-CN" altLang="en-US" sz="1200"/>
              <a:t>继承</a:t>
            </a:r>
          </a:p>
        </p:txBody>
      </p:sp>
      <p:sp>
        <p:nvSpPr>
          <p:cNvPr id="38" name="TextBox 37"/>
          <p:cNvSpPr txBox="1"/>
          <p:nvPr/>
        </p:nvSpPr>
        <p:spPr>
          <a:xfrm>
            <a:off x="4698429" y="2592263"/>
            <a:ext cx="492443" cy="646331"/>
          </a:xfrm>
          <a:prstGeom prst="rect">
            <a:avLst/>
          </a:prstGeom>
          <a:solidFill>
            <a:schemeClr val="bg1">
              <a:lumMod val="95000"/>
            </a:schemeClr>
          </a:solidFill>
        </p:spPr>
        <p:txBody>
          <a:bodyPr wrap="none" rtlCol="0">
            <a:spAutoFit/>
          </a:bodyPr>
          <a:lstStyle/>
          <a:p>
            <a:pPr algn="ctr"/>
            <a:r>
              <a:rPr lang="zh-CN" altLang="en-US" sz="1200"/>
              <a:t>继承</a:t>
            </a:r>
            <a:endParaRPr lang="en-US" altLang="zh-CN" sz="1200"/>
          </a:p>
          <a:p>
            <a:pPr algn="ctr"/>
            <a:r>
              <a:rPr lang="en-US" altLang="zh-CN" sz="1200"/>
              <a:t> +</a:t>
            </a:r>
          </a:p>
          <a:p>
            <a:pPr algn="ctr"/>
            <a:r>
              <a:rPr lang="zh-CN" altLang="en-US" sz="1200"/>
              <a:t>组合</a:t>
            </a:r>
          </a:p>
        </p:txBody>
      </p:sp>
    </p:spTree>
    <p:extLst>
      <p:ext uri="{BB962C8B-B14F-4D97-AF65-F5344CB8AC3E}">
        <p14:creationId xmlns:p14="http://schemas.microsoft.com/office/powerpoint/2010/main" val="227705249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cs typeface="Times New Roman" panose="02020603050405020304" pitchFamily="18" charset="0"/>
              </a:rPr>
              <a:t>装饰者模式解决</a:t>
            </a:r>
            <a:r>
              <a:rPr lang="zh-CN" altLang="en-US" sz="2400" b="1"/>
              <a:t>星巴克咖啡订单</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5" name="矩形 4"/>
          <p:cNvSpPr/>
          <p:nvPr/>
        </p:nvSpPr>
        <p:spPr>
          <a:xfrm>
            <a:off x="562971" y="1244432"/>
            <a:ext cx="8565201" cy="3877985"/>
          </a:xfrm>
          <a:prstGeom prst="rect">
            <a:avLst/>
          </a:prstGeom>
        </p:spPr>
        <p:txBody>
          <a:bodyPr wrap="square">
            <a:spAutoFit/>
          </a:bodyPr>
          <a:lstStyle/>
          <a:p>
            <a:pPr>
              <a:defRPr/>
            </a:pPr>
            <a:r>
              <a:rPr lang="zh-CN" altLang="en-US" sz="2000" b="1">
                <a:solidFill>
                  <a:srgbClr val="0070C0"/>
                </a:solidFill>
                <a:ea typeface="宋体" panose="02010600030101010101" pitchFamily="2" charset="-122"/>
                <a:cs typeface="Times New Roman" panose="02020603050405020304" pitchFamily="18" charset="0"/>
              </a:rPr>
              <a:t>装饰者模式下的订单：</a:t>
            </a:r>
            <a:r>
              <a:rPr lang="en-US" altLang="zh-CN" sz="2000" b="1">
                <a:solidFill>
                  <a:srgbClr val="0070C0"/>
                </a:solidFill>
                <a:ea typeface="宋体" panose="02010600030101010101" pitchFamily="2" charset="-122"/>
                <a:cs typeface="Times New Roman" panose="02020603050405020304" pitchFamily="18" charset="0"/>
              </a:rPr>
              <a:t>2</a:t>
            </a:r>
            <a:r>
              <a:rPr lang="zh-CN" altLang="en-US" sz="2000" b="1">
                <a:solidFill>
                  <a:srgbClr val="0070C0"/>
                </a:solidFill>
                <a:ea typeface="宋体" panose="02010600030101010101" pitchFamily="2" charset="-122"/>
                <a:cs typeface="Times New Roman" panose="02020603050405020304" pitchFamily="18" charset="0"/>
              </a:rPr>
              <a:t>份巧克力</a:t>
            </a:r>
            <a:r>
              <a:rPr lang="en-US" altLang="zh-CN" sz="2000" b="1">
                <a:solidFill>
                  <a:srgbClr val="0070C0"/>
                </a:solidFill>
                <a:ea typeface="宋体" panose="02010600030101010101" pitchFamily="2" charset="-122"/>
                <a:cs typeface="Times New Roman" panose="02020603050405020304" pitchFamily="18" charset="0"/>
              </a:rPr>
              <a:t>+</a:t>
            </a:r>
            <a:r>
              <a:rPr lang="zh-CN" altLang="en-US" sz="2000" b="1">
                <a:solidFill>
                  <a:srgbClr val="0070C0"/>
                </a:solidFill>
                <a:ea typeface="宋体" panose="02010600030101010101" pitchFamily="2" charset="-122"/>
                <a:cs typeface="Times New Roman" panose="02020603050405020304" pitchFamily="18" charset="0"/>
              </a:rPr>
              <a:t>一份牛奶的</a:t>
            </a:r>
            <a:r>
              <a:rPr lang="en-US" altLang="zh-CN" sz="2000" b="1">
                <a:solidFill>
                  <a:srgbClr val="0070C0"/>
                </a:solidFill>
                <a:ea typeface="宋体" panose="02010600030101010101" pitchFamily="2" charset="-122"/>
                <a:cs typeface="Times New Roman" panose="02020603050405020304" pitchFamily="18" charset="0"/>
              </a:rPr>
              <a:t>LongBlack</a:t>
            </a: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r>
              <a:rPr lang="zh-CN" altLang="en-US">
                <a:latin typeface="Arial" pitchFamily="34" charset="0"/>
                <a:cs typeface="Arial" pitchFamily="34" charset="0"/>
              </a:rPr>
              <a:t>说明</a:t>
            </a:r>
            <a:endParaRPr lang="en-US" altLang="zh-CN">
              <a:latin typeface="Arial" pitchFamily="34" charset="0"/>
              <a:cs typeface="Arial" pitchFamily="34" charset="0"/>
            </a:endParaRPr>
          </a:p>
          <a:p>
            <a:pPr marL="342900" indent="-342900">
              <a:buAutoNum type="arabicParenR"/>
              <a:defRPr/>
            </a:pPr>
            <a:r>
              <a:rPr lang="en-US" altLang="zh-CN" sz="1600">
                <a:latin typeface="Arial" pitchFamily="34" charset="0"/>
                <a:cs typeface="Arial" pitchFamily="34" charset="0"/>
              </a:rPr>
              <a:t>Milk</a:t>
            </a:r>
            <a:r>
              <a:rPr lang="zh-CN" altLang="en-US" sz="1600">
                <a:latin typeface="Arial" pitchFamily="34" charset="0"/>
                <a:cs typeface="Arial" pitchFamily="34" charset="0"/>
              </a:rPr>
              <a:t>包含了</a:t>
            </a:r>
            <a:r>
              <a:rPr lang="en-US" altLang="zh-CN" sz="1600">
                <a:latin typeface="Arial" pitchFamily="34" charset="0"/>
                <a:cs typeface="Arial" pitchFamily="34" charset="0"/>
              </a:rPr>
              <a:t>LongBlack</a:t>
            </a:r>
          </a:p>
          <a:p>
            <a:pPr marL="342900" indent="-342900">
              <a:buAutoNum type="arabicParenR"/>
              <a:defRPr/>
            </a:pPr>
            <a:r>
              <a:rPr lang="zh-CN" altLang="en-US" sz="1600">
                <a:latin typeface="Arial" pitchFamily="34" charset="0"/>
                <a:cs typeface="Arial" pitchFamily="34" charset="0"/>
              </a:rPr>
              <a:t>一份</a:t>
            </a:r>
            <a:r>
              <a:rPr lang="en-US" altLang="zh-CN" sz="1600">
                <a:latin typeface="Arial" pitchFamily="34" charset="0"/>
                <a:cs typeface="Arial" pitchFamily="34" charset="0"/>
              </a:rPr>
              <a:t>Chocolate</a:t>
            </a:r>
            <a:r>
              <a:rPr lang="zh-CN" altLang="en-US" sz="1600">
                <a:latin typeface="Arial" pitchFamily="34" charset="0"/>
                <a:cs typeface="Arial" pitchFamily="34" charset="0"/>
              </a:rPr>
              <a:t>包含了</a:t>
            </a:r>
            <a:r>
              <a:rPr lang="en-US" altLang="zh-CN" sz="1600">
                <a:latin typeface="Arial" pitchFamily="34" charset="0"/>
                <a:cs typeface="Arial" pitchFamily="34" charset="0"/>
              </a:rPr>
              <a:t>(Milk+LongBlack)</a:t>
            </a:r>
          </a:p>
          <a:p>
            <a:pPr marL="342900" indent="-342900">
              <a:buFontTx/>
              <a:buAutoNum type="arabicParenR"/>
              <a:defRPr/>
            </a:pPr>
            <a:r>
              <a:rPr lang="zh-CN" altLang="en-US" sz="1600">
                <a:latin typeface="Arial" pitchFamily="34" charset="0"/>
                <a:cs typeface="Arial" pitchFamily="34" charset="0"/>
              </a:rPr>
              <a:t>一份</a:t>
            </a:r>
            <a:r>
              <a:rPr lang="en-US" altLang="zh-CN" sz="1600">
                <a:latin typeface="Arial" pitchFamily="34" charset="0"/>
                <a:cs typeface="Arial" pitchFamily="34" charset="0"/>
              </a:rPr>
              <a:t>Chocolate</a:t>
            </a:r>
            <a:r>
              <a:rPr lang="zh-CN" altLang="en-US" sz="1600">
                <a:latin typeface="Arial" pitchFamily="34" charset="0"/>
                <a:cs typeface="Arial" pitchFamily="34" charset="0"/>
              </a:rPr>
              <a:t>包含了</a:t>
            </a:r>
            <a:r>
              <a:rPr lang="en-US" altLang="zh-CN" sz="1600">
                <a:latin typeface="Arial" pitchFamily="34" charset="0"/>
                <a:cs typeface="Arial" pitchFamily="34" charset="0"/>
              </a:rPr>
              <a:t>(Chocolate+Milk+LongBlack)</a:t>
            </a:r>
          </a:p>
          <a:p>
            <a:pPr marL="342900" indent="-342900">
              <a:buFontTx/>
              <a:buAutoNum type="arabicParenR"/>
              <a:defRPr/>
            </a:pPr>
            <a:r>
              <a:rPr lang="zh-CN" altLang="en-US" sz="1600">
                <a:latin typeface="Arial" pitchFamily="34" charset="0"/>
                <a:cs typeface="Arial" pitchFamily="34" charset="0"/>
              </a:rPr>
              <a:t>这样不管是什么形式的单品咖啡</a:t>
            </a:r>
            <a:r>
              <a:rPr lang="en-US" altLang="zh-CN" sz="1600">
                <a:latin typeface="Arial" pitchFamily="34" charset="0"/>
                <a:cs typeface="Arial" pitchFamily="34" charset="0"/>
              </a:rPr>
              <a:t>+</a:t>
            </a:r>
            <a:r>
              <a:rPr lang="zh-CN" altLang="en-US" sz="1600">
                <a:latin typeface="Arial" pitchFamily="34" charset="0"/>
                <a:cs typeface="Arial" pitchFamily="34" charset="0"/>
              </a:rPr>
              <a:t>调料组合，通过递归方式可以方便的组合和维护。</a:t>
            </a:r>
            <a:endParaRPr lang="en-US" altLang="zh-CN" sz="1600">
              <a:latin typeface="Arial" pitchFamily="34" charset="0"/>
              <a:cs typeface="Arial" pitchFamily="34" charset="0"/>
            </a:endParaRPr>
          </a:p>
        </p:txBody>
      </p:sp>
      <p:pic>
        <p:nvPicPr>
          <p:cNvPr id="29" name="图片 28" descr="dan"/>
          <p:cNvPicPr>
            <a:picLocks noChangeAspect="1"/>
          </p:cNvPicPr>
          <p:nvPr/>
        </p:nvPicPr>
        <p:blipFill>
          <a:blip r:embed="rId4"/>
          <a:stretch>
            <a:fillRect/>
          </a:stretch>
        </p:blipFill>
        <p:spPr>
          <a:xfrm>
            <a:off x="713237" y="1800176"/>
            <a:ext cx="4508001" cy="1874565"/>
          </a:xfrm>
          <a:prstGeom prst="rect">
            <a:avLst/>
          </a:prstGeom>
          <a:noFill/>
          <a:ln w="9525">
            <a:noFill/>
          </a:ln>
        </p:spPr>
      </p:pic>
      <p:graphicFrame>
        <p:nvGraphicFramePr>
          <p:cNvPr id="2" name="对象 1"/>
          <p:cNvGraphicFramePr>
            <a:graphicFrameLocks noChangeAspect="1"/>
          </p:cNvGraphicFramePr>
          <p:nvPr>
            <p:extLst>
              <p:ext uri="{D42A27DB-BD31-4B8C-83A1-F6EECF244321}">
                <p14:modId xmlns:p14="http://schemas.microsoft.com/office/powerpoint/2010/main" val="1698977404"/>
              </p:ext>
            </p:extLst>
          </p:nvPr>
        </p:nvGraphicFramePr>
        <p:xfrm>
          <a:off x="5521772" y="3238279"/>
          <a:ext cx="525933" cy="386012"/>
        </p:xfrm>
        <a:graphic>
          <a:graphicData uri="http://schemas.openxmlformats.org/presentationml/2006/ole">
            <mc:AlternateContent xmlns:mc="http://schemas.openxmlformats.org/markup-compatibility/2006">
              <mc:Choice xmlns:v="urn:schemas-microsoft-com:vml" Requires="v">
                <p:oleObj spid="_x0000_s395316" name="包装程序外壳对象" showAsIcon="1" r:id="rId5" imgW="928080" imgH="711360" progId="Package">
                  <p:embed/>
                </p:oleObj>
              </mc:Choice>
              <mc:Fallback>
                <p:oleObj name="包装程序外壳对象" showAsIcon="1" r:id="rId5" imgW="928080" imgH="711360" progId="Package">
                  <p:embed/>
                  <p:pic>
                    <p:nvPicPr>
                      <p:cNvPr id="0" name=""/>
                      <p:cNvPicPr/>
                      <p:nvPr/>
                    </p:nvPicPr>
                    <p:blipFill>
                      <a:blip r:embed="rId6"/>
                      <a:stretch>
                        <a:fillRect/>
                      </a:stretch>
                    </p:blipFill>
                    <p:spPr>
                      <a:xfrm>
                        <a:off x="5521772" y="3238279"/>
                        <a:ext cx="525933" cy="386012"/>
                      </a:xfrm>
                      <a:prstGeom prst="rect">
                        <a:avLst/>
                      </a:prstGeom>
                    </p:spPr>
                  </p:pic>
                </p:oleObj>
              </mc:Fallback>
            </mc:AlternateContent>
          </a:graphicData>
        </a:graphic>
      </p:graphicFrame>
    </p:spTree>
    <p:extLst>
      <p:ext uri="{BB962C8B-B14F-4D97-AF65-F5344CB8AC3E}">
        <p14:creationId xmlns:p14="http://schemas.microsoft.com/office/powerpoint/2010/main" val="118482445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cs typeface="Times New Roman" panose="02020603050405020304" pitchFamily="18" charset="0"/>
              </a:rPr>
              <a:t>装饰者模式解决</a:t>
            </a:r>
            <a:r>
              <a:rPr lang="zh-CN" altLang="en-US" sz="2400" b="1"/>
              <a:t>星巴克咖啡订单</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5" name="矩形 4"/>
          <p:cNvSpPr/>
          <p:nvPr/>
        </p:nvSpPr>
        <p:spPr>
          <a:xfrm>
            <a:off x="562971" y="1244431"/>
            <a:ext cx="8565201" cy="2893100"/>
          </a:xfrm>
          <a:prstGeom prst="rect">
            <a:avLst/>
          </a:prstGeom>
        </p:spPr>
        <p:txBody>
          <a:bodyPr wrap="square">
            <a:spAutoFit/>
          </a:bodyPr>
          <a:lstStyle/>
          <a:p>
            <a:pPr>
              <a:defRPr/>
            </a:pPr>
            <a:r>
              <a:rPr lang="zh-CN" altLang="en-US" sz="2000" b="1">
                <a:solidFill>
                  <a:srgbClr val="0070C0"/>
                </a:solidFill>
                <a:ea typeface="宋体" panose="02010600030101010101" pitchFamily="2" charset="-122"/>
                <a:cs typeface="Times New Roman" panose="02020603050405020304" pitchFamily="18" charset="0"/>
              </a:rPr>
              <a:t>装饰者模式咖啡订单项目应用实例</a:t>
            </a:r>
            <a:endParaRPr lang="en-US" altLang="zh-CN" sz="2000" b="1">
              <a:solidFill>
                <a:srgbClr val="0070C0"/>
              </a:solidFill>
              <a:ea typeface="宋体" panose="02010600030101010101" pitchFamily="2" charset="-122"/>
              <a:cs typeface="Times New Roman" panose="02020603050405020304" pitchFamily="18" charset="0"/>
            </a:endParaRPr>
          </a:p>
          <a:p>
            <a:pPr>
              <a:defRPr/>
            </a:pPr>
            <a:endParaRPr lang="en-US" altLang="zh-CN">
              <a:latin typeface="Arial" pitchFamily="34" charset="0"/>
              <a:cs typeface="Arial" pitchFamily="34" charset="0"/>
            </a:endParaRPr>
          </a:p>
          <a:p>
            <a:pPr>
              <a:defRPr/>
            </a:pPr>
            <a:r>
              <a:rPr lang="zh-CN" altLang="en-US">
                <a:latin typeface="Arial" pitchFamily="34" charset="0"/>
                <a:cs typeface="Arial" pitchFamily="34" charset="0"/>
              </a:rPr>
              <a:t>咖啡订单项目包结构</a:t>
            </a: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p:txBody>
      </p:sp>
      <p:pic>
        <p:nvPicPr>
          <p:cNvPr id="17101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959" y="2232223"/>
            <a:ext cx="2448272" cy="3106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 name="对象 7"/>
          <p:cNvGraphicFramePr>
            <a:graphicFrameLocks noChangeAspect="1"/>
          </p:cNvGraphicFramePr>
          <p:nvPr>
            <p:extLst>
              <p:ext uri="{D42A27DB-BD31-4B8C-83A1-F6EECF244321}">
                <p14:modId xmlns:p14="http://schemas.microsoft.com/office/powerpoint/2010/main" val="496739410"/>
              </p:ext>
            </p:extLst>
          </p:nvPr>
        </p:nvGraphicFramePr>
        <p:xfrm>
          <a:off x="3035638" y="4627201"/>
          <a:ext cx="1246188" cy="711200"/>
        </p:xfrm>
        <a:graphic>
          <a:graphicData uri="http://schemas.openxmlformats.org/presentationml/2006/ole">
            <mc:AlternateContent xmlns:mc="http://schemas.openxmlformats.org/markup-compatibility/2006">
              <mc:Choice xmlns:v="urn:schemas-microsoft-com:vml" Requires="v">
                <p:oleObj spid="_x0000_s396386" name="包装程序外壳对象" showAsIcon="1" r:id="rId5" imgW="1245960" imgH="711360" progId="Package">
                  <p:embed/>
                </p:oleObj>
              </mc:Choice>
              <mc:Fallback>
                <p:oleObj name="包装程序外壳对象" showAsIcon="1" r:id="rId5" imgW="1245960" imgH="711360" progId="Package">
                  <p:embed/>
                  <p:pic>
                    <p:nvPicPr>
                      <p:cNvPr id="0" name=""/>
                      <p:cNvPicPr/>
                      <p:nvPr/>
                    </p:nvPicPr>
                    <p:blipFill>
                      <a:blip r:embed="rId6"/>
                      <a:stretch>
                        <a:fillRect/>
                      </a:stretch>
                    </p:blipFill>
                    <p:spPr>
                      <a:xfrm>
                        <a:off x="3035638" y="4627201"/>
                        <a:ext cx="1246188" cy="711200"/>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473417198"/>
              </p:ext>
            </p:extLst>
          </p:nvPr>
        </p:nvGraphicFramePr>
        <p:xfrm>
          <a:off x="4505541" y="4752503"/>
          <a:ext cx="680060" cy="585898"/>
        </p:xfrm>
        <a:graphic>
          <a:graphicData uri="http://schemas.openxmlformats.org/presentationml/2006/ole">
            <mc:AlternateContent xmlns:mc="http://schemas.openxmlformats.org/markup-compatibility/2006">
              <mc:Choice xmlns:v="urn:schemas-microsoft-com:vml" Requires="v">
                <p:oleObj spid="_x0000_s396387" name="包装程序外壳对象" showAsIcon="1" r:id="rId7" imgW="826200" imgH="711360" progId="Package">
                  <p:embed/>
                </p:oleObj>
              </mc:Choice>
              <mc:Fallback>
                <p:oleObj name="包装程序外壳对象" showAsIcon="1" r:id="rId7" imgW="826200" imgH="711360" progId="Package">
                  <p:embed/>
                  <p:pic>
                    <p:nvPicPr>
                      <p:cNvPr id="0" name=""/>
                      <p:cNvPicPr/>
                      <p:nvPr/>
                    </p:nvPicPr>
                    <p:blipFill>
                      <a:blip r:embed="rId8"/>
                      <a:stretch>
                        <a:fillRect/>
                      </a:stretch>
                    </p:blipFill>
                    <p:spPr>
                      <a:xfrm>
                        <a:off x="4505541" y="4752503"/>
                        <a:ext cx="680060" cy="585898"/>
                      </a:xfrm>
                      <a:prstGeom prst="rect">
                        <a:avLst/>
                      </a:prstGeom>
                    </p:spPr>
                  </p:pic>
                </p:oleObj>
              </mc:Fallback>
            </mc:AlternateContent>
          </a:graphicData>
        </a:graphic>
      </p:graphicFrame>
    </p:spTree>
    <p:extLst>
      <p:ext uri="{BB962C8B-B14F-4D97-AF65-F5344CB8AC3E}">
        <p14:creationId xmlns:p14="http://schemas.microsoft.com/office/powerpoint/2010/main" val="234910368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装饰者模式在</a:t>
            </a:r>
            <a:r>
              <a:rPr lang="en-US" altLang="zh-CN" sz="2400" b="1"/>
              <a:t>JDK</a:t>
            </a:r>
            <a:r>
              <a:rPr lang="zh-CN" altLang="en-US" sz="2400" b="1"/>
              <a:t>应用的源码分析</a:t>
            </a:r>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5" name="矩形 4"/>
          <p:cNvSpPr/>
          <p:nvPr/>
        </p:nvSpPr>
        <p:spPr>
          <a:xfrm>
            <a:off x="562971" y="1244432"/>
            <a:ext cx="8565201" cy="4678204"/>
          </a:xfrm>
          <a:prstGeom prst="rect">
            <a:avLst/>
          </a:prstGeom>
        </p:spPr>
        <p:txBody>
          <a:bodyPr wrap="square">
            <a:spAutoFit/>
          </a:bodyPr>
          <a:lstStyle/>
          <a:p>
            <a:pPr>
              <a:defRPr/>
            </a:pPr>
            <a:r>
              <a:rPr lang="zh-CN" altLang="en-US" sz="2000">
                <a:ea typeface="宋体" panose="02010600030101010101" pitchFamily="2" charset="-122"/>
                <a:cs typeface="Times New Roman" panose="02020603050405020304" pitchFamily="18" charset="0"/>
              </a:rPr>
              <a:t>装饰者模式在</a:t>
            </a:r>
            <a:r>
              <a:rPr lang="en-US" altLang="zh-CN" sz="2000">
                <a:ea typeface="宋体" panose="02010600030101010101" pitchFamily="2" charset="-122"/>
                <a:cs typeface="Times New Roman" panose="02020603050405020304" pitchFamily="18" charset="0"/>
              </a:rPr>
              <a:t>JDK</a:t>
            </a:r>
            <a:r>
              <a:rPr lang="zh-CN" altLang="en-US" sz="2000">
                <a:ea typeface="宋体" panose="02010600030101010101" pitchFamily="2" charset="-122"/>
                <a:cs typeface="Times New Roman" panose="02020603050405020304" pitchFamily="18" charset="0"/>
              </a:rPr>
              <a:t>应用的源码分析</a:t>
            </a:r>
            <a:endParaRPr lang="en-US" altLang="zh-CN" sz="2000">
              <a:ea typeface="宋体" panose="02010600030101010101" pitchFamily="2" charset="-122"/>
              <a:cs typeface="Times New Roman" panose="02020603050405020304" pitchFamily="18" charset="0"/>
            </a:endParaRPr>
          </a:p>
          <a:p>
            <a:pPr>
              <a:defRPr/>
            </a:pPr>
            <a:endParaRPr lang="en-US" altLang="zh-CN">
              <a:latin typeface="Arial" pitchFamily="34" charset="0"/>
              <a:cs typeface="Arial" pitchFamily="34" charset="0"/>
            </a:endParaRPr>
          </a:p>
          <a:p>
            <a:pPr>
              <a:defRPr/>
            </a:pPr>
            <a:r>
              <a:rPr lang="en-US" altLang="zh-CN">
                <a:latin typeface="Arial" pitchFamily="34" charset="0"/>
                <a:cs typeface="Arial" pitchFamily="34" charset="0"/>
              </a:rPr>
              <a:t>Java</a:t>
            </a:r>
            <a:r>
              <a:rPr lang="zh-CN" altLang="en-US">
                <a:latin typeface="Arial" pitchFamily="34" charset="0"/>
                <a:cs typeface="Arial" pitchFamily="34" charset="0"/>
              </a:rPr>
              <a:t>的</a:t>
            </a:r>
            <a:r>
              <a:rPr lang="en-US" altLang="zh-CN">
                <a:latin typeface="Arial" pitchFamily="34" charset="0"/>
                <a:cs typeface="Arial" pitchFamily="34" charset="0"/>
              </a:rPr>
              <a:t>IO</a:t>
            </a:r>
            <a:r>
              <a:rPr lang="zh-CN" altLang="en-US">
                <a:latin typeface="Arial" pitchFamily="34" charset="0"/>
                <a:cs typeface="Arial" pitchFamily="34" charset="0"/>
              </a:rPr>
              <a:t>结构，</a:t>
            </a:r>
            <a:r>
              <a:rPr lang="en-US" altLang="zh-CN">
                <a:latin typeface="Arial" pitchFamily="34" charset="0"/>
                <a:cs typeface="Arial" pitchFamily="34" charset="0"/>
              </a:rPr>
              <a:t>FilterInputStream</a:t>
            </a:r>
            <a:r>
              <a:rPr lang="zh-CN" altLang="en-US">
                <a:latin typeface="Arial" pitchFamily="34" charset="0"/>
                <a:cs typeface="Arial" pitchFamily="34" charset="0"/>
              </a:rPr>
              <a:t>就是一个装饰者</a:t>
            </a: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r>
              <a:rPr lang="en-US" altLang="zh-CN" sz="1600" b="1"/>
              <a:t>public abstract class </a:t>
            </a:r>
            <a:r>
              <a:rPr lang="en-US" altLang="zh-CN" sz="1600"/>
              <a:t>InputStream </a:t>
            </a:r>
            <a:r>
              <a:rPr lang="en-US" altLang="zh-CN" sz="1600" b="1"/>
              <a:t>implements </a:t>
            </a:r>
            <a:r>
              <a:rPr lang="en-US" altLang="zh-CN" sz="1600"/>
              <a:t>Closeable{} //</a:t>
            </a:r>
            <a:r>
              <a:rPr lang="zh-CN" altLang="en-US" sz="1600"/>
              <a:t>是一个抽象类，即</a:t>
            </a:r>
            <a:r>
              <a:rPr lang="en-US" altLang="zh-CN" sz="1600"/>
              <a:t>Component</a:t>
            </a:r>
          </a:p>
          <a:p>
            <a:pPr>
              <a:defRPr/>
            </a:pPr>
            <a:r>
              <a:rPr lang="en-US" altLang="zh-CN" sz="1600" b="1"/>
              <a:t>public class </a:t>
            </a:r>
            <a:r>
              <a:rPr lang="en-US" altLang="zh-CN" sz="1600"/>
              <a:t>FilterInputStream </a:t>
            </a:r>
            <a:r>
              <a:rPr lang="en-US" altLang="zh-CN" sz="1600" b="1"/>
              <a:t>extends </a:t>
            </a:r>
            <a:r>
              <a:rPr lang="en-US" altLang="zh-CN" sz="1600"/>
              <a:t>InputStream { //</a:t>
            </a:r>
            <a:r>
              <a:rPr lang="zh-CN" altLang="en-US" sz="1600"/>
              <a:t>是一个装饰者类</a:t>
            </a:r>
            <a:r>
              <a:rPr lang="en-US" altLang="zh-CN" sz="1600"/>
              <a:t>Decorator</a:t>
            </a:r>
            <a:br>
              <a:rPr lang="en-US" altLang="zh-CN" sz="1600" i="1"/>
            </a:br>
            <a:r>
              <a:rPr lang="en-US" altLang="zh-CN" sz="1600" i="1"/>
              <a:t>    </a:t>
            </a:r>
            <a:r>
              <a:rPr lang="en-US" altLang="zh-CN" sz="1600" b="1"/>
              <a:t>protected volatile </a:t>
            </a:r>
            <a:r>
              <a:rPr lang="en-US" altLang="zh-CN" sz="1600"/>
              <a:t>InputStream </a:t>
            </a:r>
            <a:r>
              <a:rPr lang="en-US" altLang="zh-CN" sz="1600" b="1"/>
              <a:t>in</a:t>
            </a:r>
            <a:r>
              <a:rPr lang="en-US" altLang="zh-CN" sz="1600"/>
              <a:t> //</a:t>
            </a:r>
            <a:r>
              <a:rPr lang="zh-CN" altLang="en-US" sz="1600"/>
              <a:t>被装饰的对象</a:t>
            </a:r>
            <a:r>
              <a:rPr lang="en-US" altLang="zh-CN" sz="1600"/>
              <a:t> }</a:t>
            </a:r>
          </a:p>
          <a:p>
            <a:pPr>
              <a:defRPr/>
            </a:pPr>
            <a:r>
              <a:rPr lang="en-US" altLang="zh-CN" sz="1600" b="1"/>
              <a:t>class DataInputStream extends FilterInputStream implements DataInput { //FilterInputStream </a:t>
            </a:r>
            <a:r>
              <a:rPr lang="zh-CN" altLang="en-US" sz="1600" b="1"/>
              <a:t>子类，也继承了被装饰的对象</a:t>
            </a:r>
            <a:r>
              <a:rPr lang="en-US" altLang="zh-CN" sz="1600" b="1"/>
              <a:t>in </a:t>
            </a:r>
            <a:r>
              <a:rPr lang="en-US" altLang="zh-CN" sz="1600" b="1">
                <a:latin typeface="Arial" pitchFamily="34" charset="0"/>
                <a:cs typeface="Arial" pitchFamily="34" charset="0"/>
              </a:rPr>
              <a:t>}</a:t>
            </a:r>
            <a:endParaRPr lang="en-US" altLang="zh-CN" sz="1600">
              <a:latin typeface="Arial" pitchFamily="34" charset="0"/>
              <a:cs typeface="Arial" pitchFamily="34" charset="0"/>
            </a:endParaRPr>
          </a:p>
        </p:txBody>
      </p:sp>
      <p:grpSp>
        <p:nvGrpSpPr>
          <p:cNvPr id="2" name="组合 1"/>
          <p:cNvGrpSpPr/>
          <p:nvPr/>
        </p:nvGrpSpPr>
        <p:grpSpPr>
          <a:xfrm>
            <a:off x="487837" y="2380552"/>
            <a:ext cx="8834315" cy="1798638"/>
            <a:chOff x="-1302543" y="1413669"/>
            <a:chExt cx="11749087" cy="2789238"/>
          </a:xfrm>
        </p:grpSpPr>
        <p:pic>
          <p:nvPicPr>
            <p:cNvPr id="19" name="图片 18" descr="destream"/>
            <p:cNvPicPr>
              <a:picLocks noChangeAspect="1"/>
            </p:cNvPicPr>
            <p:nvPr/>
          </p:nvPicPr>
          <p:blipFill>
            <a:blip r:embed="rId4"/>
            <a:stretch>
              <a:fillRect/>
            </a:stretch>
          </p:blipFill>
          <p:spPr>
            <a:xfrm>
              <a:off x="3693319" y="3663157"/>
              <a:ext cx="6753225" cy="539750"/>
            </a:xfrm>
            <a:prstGeom prst="rect">
              <a:avLst/>
            </a:prstGeom>
            <a:noFill/>
            <a:ln w="9525">
              <a:noFill/>
            </a:ln>
          </p:spPr>
        </p:pic>
        <p:pic>
          <p:nvPicPr>
            <p:cNvPr id="20" name="图片 19" descr="FilterInputStream"/>
            <p:cNvPicPr>
              <a:picLocks noChangeAspect="1"/>
            </p:cNvPicPr>
            <p:nvPr/>
          </p:nvPicPr>
          <p:blipFill>
            <a:blip r:embed="rId5"/>
            <a:stretch>
              <a:fillRect/>
            </a:stretch>
          </p:blipFill>
          <p:spPr>
            <a:xfrm>
              <a:off x="5042694" y="2672557"/>
              <a:ext cx="1754188" cy="481012"/>
            </a:xfrm>
            <a:prstGeom prst="rect">
              <a:avLst/>
            </a:prstGeom>
            <a:noFill/>
            <a:ln w="9525">
              <a:noFill/>
            </a:ln>
          </p:spPr>
        </p:pic>
        <p:pic>
          <p:nvPicPr>
            <p:cNvPr id="21" name="图片 20" descr="InputStream"/>
            <p:cNvPicPr>
              <a:picLocks noChangeAspect="1"/>
            </p:cNvPicPr>
            <p:nvPr/>
          </p:nvPicPr>
          <p:blipFill>
            <a:blip r:embed="rId6"/>
            <a:stretch>
              <a:fillRect/>
            </a:stretch>
          </p:blipFill>
          <p:spPr>
            <a:xfrm>
              <a:off x="2026444" y="1413669"/>
              <a:ext cx="2076450" cy="566738"/>
            </a:xfrm>
            <a:prstGeom prst="rect">
              <a:avLst/>
            </a:prstGeom>
            <a:noFill/>
            <a:ln w="9525">
              <a:noFill/>
            </a:ln>
          </p:spPr>
        </p:pic>
        <p:pic>
          <p:nvPicPr>
            <p:cNvPr id="22" name="图片 21" descr="stream"/>
            <p:cNvPicPr>
              <a:picLocks noChangeAspect="1"/>
            </p:cNvPicPr>
            <p:nvPr/>
          </p:nvPicPr>
          <p:blipFill>
            <a:blip r:embed="rId7"/>
            <a:stretch>
              <a:fillRect/>
            </a:stretch>
          </p:blipFill>
          <p:spPr>
            <a:xfrm>
              <a:off x="-1302543" y="2674144"/>
              <a:ext cx="6070600" cy="449263"/>
            </a:xfrm>
            <a:prstGeom prst="rect">
              <a:avLst/>
            </a:prstGeom>
            <a:noFill/>
            <a:ln w="9525">
              <a:noFill/>
            </a:ln>
          </p:spPr>
        </p:pic>
        <p:sp>
          <p:nvSpPr>
            <p:cNvPr id="23" name="箭头 216"/>
            <p:cNvSpPr/>
            <p:nvPr/>
          </p:nvSpPr>
          <p:spPr>
            <a:xfrm flipV="1">
              <a:off x="-583406" y="1953419"/>
              <a:ext cx="2611438" cy="538163"/>
            </a:xfrm>
            <a:prstGeom prst="line">
              <a:avLst/>
            </a:prstGeom>
            <a:ln w="25400" cap="flat" cmpd="sng">
              <a:solidFill>
                <a:schemeClr val="tx1"/>
              </a:solidFill>
              <a:prstDash val="solid"/>
              <a:headEnd type="none" w="med" len="med"/>
              <a:tailEnd type="triangle" w="med" len="med"/>
            </a:ln>
          </p:spPr>
        </p:sp>
        <p:sp>
          <p:nvSpPr>
            <p:cNvPr id="24" name="箭头 217"/>
            <p:cNvSpPr/>
            <p:nvPr/>
          </p:nvSpPr>
          <p:spPr>
            <a:xfrm flipV="1">
              <a:off x="1578769" y="2088357"/>
              <a:ext cx="809625" cy="449262"/>
            </a:xfrm>
            <a:prstGeom prst="line">
              <a:avLst/>
            </a:prstGeom>
            <a:ln w="25400" cap="flat" cmpd="sng">
              <a:solidFill>
                <a:schemeClr val="tx1"/>
              </a:solidFill>
              <a:prstDash val="solid"/>
              <a:headEnd type="none" w="med" len="med"/>
              <a:tailEnd type="triangle" w="med" len="med"/>
            </a:ln>
          </p:spPr>
        </p:sp>
        <p:sp>
          <p:nvSpPr>
            <p:cNvPr id="25" name="箭头 218"/>
            <p:cNvSpPr/>
            <p:nvPr/>
          </p:nvSpPr>
          <p:spPr>
            <a:xfrm flipH="1" flipV="1">
              <a:off x="3423444" y="1997869"/>
              <a:ext cx="312738" cy="630238"/>
            </a:xfrm>
            <a:prstGeom prst="line">
              <a:avLst/>
            </a:prstGeom>
            <a:ln w="25400" cap="flat" cmpd="sng">
              <a:solidFill>
                <a:schemeClr val="tx1"/>
              </a:solidFill>
              <a:prstDash val="solid"/>
              <a:headEnd type="none" w="med" len="med"/>
              <a:tailEnd type="triangle" w="med" len="med"/>
            </a:ln>
          </p:spPr>
        </p:sp>
        <p:sp>
          <p:nvSpPr>
            <p:cNvPr id="26" name="箭头 219"/>
            <p:cNvSpPr/>
            <p:nvPr/>
          </p:nvSpPr>
          <p:spPr>
            <a:xfrm flipH="1" flipV="1">
              <a:off x="4187032" y="1907382"/>
              <a:ext cx="1574800" cy="765175"/>
            </a:xfrm>
            <a:prstGeom prst="line">
              <a:avLst/>
            </a:prstGeom>
            <a:ln w="25400" cap="flat" cmpd="sng">
              <a:solidFill>
                <a:schemeClr val="tx1"/>
              </a:solidFill>
              <a:prstDash val="solid"/>
              <a:headEnd type="none" w="med" len="med"/>
              <a:tailEnd type="triangle" w="med" len="med"/>
            </a:ln>
          </p:spPr>
        </p:sp>
        <p:sp>
          <p:nvSpPr>
            <p:cNvPr id="27" name="箭头 220"/>
            <p:cNvSpPr/>
            <p:nvPr/>
          </p:nvSpPr>
          <p:spPr>
            <a:xfrm flipV="1">
              <a:off x="5087144" y="3167857"/>
              <a:ext cx="585788" cy="450850"/>
            </a:xfrm>
            <a:prstGeom prst="line">
              <a:avLst/>
            </a:prstGeom>
            <a:ln w="25400" cap="flat" cmpd="sng">
              <a:solidFill>
                <a:schemeClr val="tx1"/>
              </a:solidFill>
              <a:prstDash val="solid"/>
              <a:headEnd type="none" w="med" len="med"/>
              <a:tailEnd type="triangle" w="med" len="med"/>
            </a:ln>
          </p:spPr>
        </p:sp>
        <p:sp>
          <p:nvSpPr>
            <p:cNvPr id="28" name="箭头 221"/>
            <p:cNvSpPr/>
            <p:nvPr/>
          </p:nvSpPr>
          <p:spPr>
            <a:xfrm flipH="1" flipV="1">
              <a:off x="6303169" y="3212307"/>
              <a:ext cx="269875" cy="450850"/>
            </a:xfrm>
            <a:prstGeom prst="line">
              <a:avLst/>
            </a:prstGeom>
            <a:ln w="25400" cap="flat" cmpd="sng">
              <a:solidFill>
                <a:schemeClr val="tx1"/>
              </a:solidFill>
              <a:prstDash val="solid"/>
              <a:headEnd type="none" w="med" len="med"/>
              <a:tailEnd type="triangle" w="med" len="med"/>
            </a:ln>
          </p:spPr>
        </p:sp>
        <p:sp>
          <p:nvSpPr>
            <p:cNvPr id="29" name="箭头 222"/>
            <p:cNvSpPr/>
            <p:nvPr/>
          </p:nvSpPr>
          <p:spPr>
            <a:xfrm flipH="1" flipV="1">
              <a:off x="6887369" y="3123407"/>
              <a:ext cx="2293938" cy="539750"/>
            </a:xfrm>
            <a:prstGeom prst="line">
              <a:avLst/>
            </a:prstGeom>
            <a:ln w="25400" cap="flat" cmpd="sng">
              <a:solidFill>
                <a:schemeClr val="tx1"/>
              </a:solidFill>
              <a:prstDash val="solid"/>
              <a:headEnd type="none" w="med" len="med"/>
              <a:tailEnd type="triangle" w="med" len="med"/>
            </a:ln>
          </p:spPr>
        </p:sp>
      </p:grpSp>
      <p:graphicFrame>
        <p:nvGraphicFramePr>
          <p:cNvPr id="3" name="对象 2"/>
          <p:cNvGraphicFramePr>
            <a:graphicFrameLocks noChangeAspect="1"/>
          </p:cNvGraphicFramePr>
          <p:nvPr>
            <p:extLst>
              <p:ext uri="{D42A27DB-BD31-4B8C-83A1-F6EECF244321}">
                <p14:modId xmlns:p14="http://schemas.microsoft.com/office/powerpoint/2010/main" val="846211991"/>
              </p:ext>
            </p:extLst>
          </p:nvPr>
        </p:nvGraphicFramePr>
        <p:xfrm>
          <a:off x="8127350" y="2698922"/>
          <a:ext cx="743724" cy="711200"/>
        </p:xfrm>
        <a:graphic>
          <a:graphicData uri="http://schemas.openxmlformats.org/presentationml/2006/ole">
            <mc:AlternateContent xmlns:mc="http://schemas.openxmlformats.org/markup-compatibility/2006">
              <mc:Choice xmlns:v="urn:schemas-microsoft-com:vml" Requires="v">
                <p:oleObj spid="_x0000_s397362" name="包装程序外壳对象" showAsIcon="1" r:id="rId8" imgW="712080" imgH="711360" progId="Package">
                  <p:embed/>
                </p:oleObj>
              </mc:Choice>
              <mc:Fallback>
                <p:oleObj name="包装程序外壳对象" showAsIcon="1" r:id="rId8" imgW="712080" imgH="711360" progId="Package">
                  <p:embed/>
                  <p:pic>
                    <p:nvPicPr>
                      <p:cNvPr id="0" name=""/>
                      <p:cNvPicPr/>
                      <p:nvPr/>
                    </p:nvPicPr>
                    <p:blipFill>
                      <a:blip r:embed="rId9"/>
                      <a:stretch>
                        <a:fillRect/>
                      </a:stretch>
                    </p:blipFill>
                    <p:spPr>
                      <a:xfrm>
                        <a:off x="8127350" y="2698922"/>
                        <a:ext cx="743724" cy="711200"/>
                      </a:xfrm>
                      <a:prstGeom prst="rect">
                        <a:avLst/>
                      </a:prstGeom>
                    </p:spPr>
                  </p:pic>
                </p:oleObj>
              </mc:Fallback>
            </mc:AlternateContent>
          </a:graphicData>
        </a:graphic>
      </p:graphicFrame>
    </p:spTree>
    <p:extLst>
      <p:ext uri="{BB962C8B-B14F-4D97-AF65-F5344CB8AC3E}">
        <p14:creationId xmlns:p14="http://schemas.microsoft.com/office/powerpoint/2010/main" val="129178319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sz="2800" b="1"/>
              <a:t>Java</a:t>
            </a:r>
            <a:r>
              <a:rPr lang="zh-CN" altLang="en-US" sz="2800" b="1"/>
              <a:t>设计模式</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组合模式</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186339622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学校院系展示需求</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527946" cy="1877437"/>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r>
              <a:rPr lang="zh-CN" altLang="en-US" sz="2000">
                <a:latin typeface="+mn-ea"/>
              </a:rPr>
              <a:t>看一个</a:t>
            </a:r>
            <a:r>
              <a:rPr lang="zh-CN" altLang="en-US" sz="2000" b="1"/>
              <a:t>学校院系展示需求</a:t>
            </a:r>
            <a:endParaRPr lang="en-US" altLang="zh-CN" sz="2000">
              <a:latin typeface="+mn-ea"/>
            </a:endParaRPr>
          </a:p>
          <a:p>
            <a:endParaRPr lang="en-US" altLang="zh-CN" sz="2000" b="1">
              <a:solidFill>
                <a:srgbClr val="0070C0"/>
              </a:solidFill>
              <a:latin typeface="+mn-ea"/>
            </a:endParaRPr>
          </a:p>
          <a:p>
            <a:r>
              <a:rPr lang="zh-CN" altLang="en-US"/>
              <a:t>编写程序展示一个学校院系结构：需求是这样，要在一个页面中展示出学校的院系组成，一个学校有多个学院，一个学院有多个系。如图：</a:t>
            </a:r>
          </a:p>
          <a:p>
            <a:endParaRPr lang="en-US" altLang="zh-CN" sz="2000" b="1">
              <a:solidFill>
                <a:srgbClr val="0070C0"/>
              </a:solidFill>
              <a:latin typeface="+mn-ea"/>
            </a:endParaRPr>
          </a:p>
        </p:txBody>
      </p:sp>
      <p:pic>
        <p:nvPicPr>
          <p:cNvPr id="2109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326" y="3014630"/>
            <a:ext cx="36195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对象 1"/>
          <p:cNvGraphicFramePr>
            <a:graphicFrameLocks noChangeAspect="1"/>
          </p:cNvGraphicFramePr>
          <p:nvPr>
            <p:extLst>
              <p:ext uri="{D42A27DB-BD31-4B8C-83A1-F6EECF244321}">
                <p14:modId xmlns:p14="http://schemas.microsoft.com/office/powerpoint/2010/main" val="78205213"/>
              </p:ext>
            </p:extLst>
          </p:nvPr>
        </p:nvGraphicFramePr>
        <p:xfrm>
          <a:off x="4323014" y="4320455"/>
          <a:ext cx="379629" cy="494400"/>
        </p:xfrm>
        <a:graphic>
          <a:graphicData uri="http://schemas.openxmlformats.org/presentationml/2006/ole">
            <mc:AlternateContent xmlns:mc="http://schemas.openxmlformats.org/markup-compatibility/2006">
              <mc:Choice xmlns:v="urn:schemas-microsoft-com:vml" Requires="v">
                <p:oleObj spid="_x0000_s213159" name="包装程序外壳对象" showAsIcon="1" r:id="rId5" imgW="546480" imgH="711360" progId="Package">
                  <p:embed/>
                </p:oleObj>
              </mc:Choice>
              <mc:Fallback>
                <p:oleObj name="包装程序外壳对象" showAsIcon="1" r:id="rId5" imgW="546480" imgH="711360" progId="Package">
                  <p:embed/>
                  <p:pic>
                    <p:nvPicPr>
                      <p:cNvPr id="0" name=""/>
                      <p:cNvPicPr/>
                      <p:nvPr/>
                    </p:nvPicPr>
                    <p:blipFill>
                      <a:blip r:embed="rId6"/>
                      <a:stretch>
                        <a:fillRect/>
                      </a:stretch>
                    </p:blipFill>
                    <p:spPr>
                      <a:xfrm>
                        <a:off x="4323014" y="4320455"/>
                        <a:ext cx="379629" cy="494400"/>
                      </a:xfrm>
                      <a:prstGeom prst="rect">
                        <a:avLst/>
                      </a:prstGeom>
                    </p:spPr>
                  </p:pic>
                </p:oleObj>
              </mc:Fallback>
            </mc:AlternateContent>
          </a:graphicData>
        </a:graphic>
      </p:graphicFrame>
    </p:spTree>
    <p:extLst>
      <p:ext uri="{BB962C8B-B14F-4D97-AF65-F5344CB8AC3E}">
        <p14:creationId xmlns:p14="http://schemas.microsoft.com/office/powerpoint/2010/main" val="326667140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传统方案解决学校院系展示</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1538883"/>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r>
              <a:rPr lang="zh-CN" altLang="en-US" b="1"/>
              <a:t>传统方案解决学校院系展示</a:t>
            </a:r>
            <a:r>
              <a:rPr lang="en-US" altLang="zh-CN">
                <a:latin typeface="Arial" pitchFamily="34" charset="0"/>
                <a:cs typeface="Arial" pitchFamily="34" charset="0"/>
              </a:rPr>
              <a:t>(</a:t>
            </a:r>
            <a:r>
              <a:rPr lang="zh-CN" altLang="en-US">
                <a:latin typeface="Arial" pitchFamily="34" charset="0"/>
                <a:cs typeface="Arial" pitchFamily="34" charset="0"/>
              </a:rPr>
              <a:t>类图</a:t>
            </a:r>
            <a:r>
              <a:rPr lang="en-US" altLang="zh-CN">
                <a:latin typeface="Arial" pitchFamily="34" charset="0"/>
                <a:cs typeface="Arial" pitchFamily="34" charset="0"/>
              </a:rPr>
              <a:t>) </a:t>
            </a:r>
            <a:endParaRPr lang="en-US" altLang="zh-CN" sz="2000" b="1">
              <a:solidFill>
                <a:srgbClr val="0070C0"/>
              </a:solidFill>
              <a:latin typeface="Arial" pitchFamily="34" charset="0"/>
              <a:cs typeface="Arial" pitchFamily="34" charset="0"/>
            </a:endParaRPr>
          </a:p>
          <a:p>
            <a:endParaRPr lang="en-US" altLang="zh-CN" sz="2000" b="1">
              <a:solidFill>
                <a:srgbClr val="0070C0"/>
              </a:solidFill>
              <a:latin typeface="Arial" pitchFamily="34" charset="0"/>
              <a:cs typeface="Arial" pitchFamily="34" charset="0"/>
            </a:endParaRPr>
          </a:p>
          <a:p>
            <a:endParaRPr lang="en-US" altLang="zh-CN" sz="2000" b="1">
              <a:solidFill>
                <a:srgbClr val="0070C0"/>
              </a:solidFill>
              <a:latin typeface="Arial" pitchFamily="34" charset="0"/>
              <a:cs typeface="Arial" pitchFamily="34" charset="0"/>
            </a:endParaRPr>
          </a:p>
          <a:p>
            <a:endParaRPr lang="en-US" altLang="zh-CN" sz="2000" b="1">
              <a:solidFill>
                <a:srgbClr val="0070C0"/>
              </a:solidFill>
              <a:latin typeface="+mn-ea"/>
            </a:endParaRPr>
          </a:p>
        </p:txBody>
      </p:sp>
      <p:sp>
        <p:nvSpPr>
          <p:cNvPr id="9" name="圆角矩形 8"/>
          <p:cNvSpPr/>
          <p:nvPr/>
        </p:nvSpPr>
        <p:spPr>
          <a:xfrm>
            <a:off x="809997" y="2795462"/>
            <a:ext cx="1209675" cy="571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zh-CN" altLang="en-US" sz="1100"/>
              <a:t>学校</a:t>
            </a:r>
          </a:p>
        </p:txBody>
      </p:sp>
      <p:sp>
        <p:nvSpPr>
          <p:cNvPr id="10" name="圆角矩形 9"/>
          <p:cNvSpPr/>
          <p:nvPr/>
        </p:nvSpPr>
        <p:spPr>
          <a:xfrm>
            <a:off x="790947" y="3805112"/>
            <a:ext cx="1209675" cy="571500"/>
          </a:xfrm>
          <a:prstGeom prst="roundRect">
            <a:avLst/>
          </a:prstGeom>
        </p:spPr>
        <p:style>
          <a:lnRef idx="3">
            <a:schemeClr val="lt1"/>
          </a:lnRef>
          <a:fillRef idx="1">
            <a:schemeClr val="accent3"/>
          </a:fillRef>
          <a:effectRef idx="1">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zh-CN" altLang="en-US" sz="1100"/>
              <a:t>学院</a:t>
            </a:r>
          </a:p>
        </p:txBody>
      </p:sp>
      <p:sp>
        <p:nvSpPr>
          <p:cNvPr id="11" name="圆角矩形 10"/>
          <p:cNvSpPr/>
          <p:nvPr/>
        </p:nvSpPr>
        <p:spPr>
          <a:xfrm>
            <a:off x="781422" y="4786187"/>
            <a:ext cx="1209675" cy="571500"/>
          </a:xfrm>
          <a:prstGeom prst="roundRect">
            <a:avLst/>
          </a:prstGeom>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zh-CN" altLang="en-US" sz="1100"/>
              <a:t>系</a:t>
            </a:r>
          </a:p>
        </p:txBody>
      </p:sp>
      <p:sp>
        <p:nvSpPr>
          <p:cNvPr id="12" name="右箭头 11"/>
          <p:cNvSpPr/>
          <p:nvPr/>
        </p:nvSpPr>
        <p:spPr>
          <a:xfrm rot="16200000">
            <a:off x="1176711" y="3400298"/>
            <a:ext cx="452437" cy="338139"/>
          </a:xfrm>
          <a:prstGeom prst="rightArrow">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3" name="右箭头 12"/>
          <p:cNvSpPr/>
          <p:nvPr/>
        </p:nvSpPr>
        <p:spPr>
          <a:xfrm rot="16200000">
            <a:off x="1167187" y="4381374"/>
            <a:ext cx="452437" cy="338137"/>
          </a:xfrm>
          <a:prstGeom prst="rightArrow">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Tree>
    <p:extLst>
      <p:ext uri="{BB962C8B-B14F-4D97-AF65-F5344CB8AC3E}">
        <p14:creationId xmlns:p14="http://schemas.microsoft.com/office/powerpoint/2010/main" val="339666326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传统方案解决学校院系展示问题分析</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2800767"/>
          </a:xfrm>
          <a:prstGeom prst="rect">
            <a:avLst/>
          </a:prstGeom>
        </p:spPr>
        <p:txBody>
          <a:bodyPr wrap="square">
            <a:spAutoFit/>
          </a:bodyPr>
          <a:lstStyle/>
          <a:p>
            <a:r>
              <a:rPr lang="zh-CN" altLang="en-US" sz="2000" b="1"/>
              <a:t>传统方案解决学校院系展示存在的问题分析</a:t>
            </a:r>
            <a:endParaRPr lang="en-US" altLang="zh-CN" sz="2000">
              <a:latin typeface="+mn-ea"/>
            </a:endParaRPr>
          </a:p>
          <a:p>
            <a:endParaRPr lang="en-US" altLang="zh-CN" sz="2000" b="1">
              <a:solidFill>
                <a:srgbClr val="0070C0"/>
              </a:solidFill>
              <a:latin typeface="+mn-ea"/>
            </a:endParaRPr>
          </a:p>
          <a:p>
            <a:pPr marL="342900" indent="-342900">
              <a:buAutoNum type="arabicParenR"/>
            </a:pPr>
            <a:r>
              <a:rPr lang="zh-CN" altLang="en-US">
                <a:latin typeface="Arial" pitchFamily="34" charset="0"/>
                <a:cs typeface="Arial" pitchFamily="34" charset="0"/>
              </a:rPr>
              <a:t>将学院看做是学校的子类，系是学院的子类，这样实际上是站在组织大小来进行分层次的</a:t>
            </a:r>
            <a:endParaRPr lang="en-US" altLang="zh-CN">
              <a:latin typeface="Arial" pitchFamily="34" charset="0"/>
              <a:cs typeface="Arial" pitchFamily="34" charset="0"/>
            </a:endParaRPr>
          </a:p>
          <a:p>
            <a:pPr marL="457200" indent="-457200">
              <a:buAutoNum type="arabicParenR"/>
            </a:pPr>
            <a:r>
              <a:rPr lang="zh-CN" altLang="en-US" sz="2000" b="1">
                <a:latin typeface="Arial" pitchFamily="34" charset="0"/>
                <a:cs typeface="Arial" pitchFamily="34" charset="0"/>
              </a:rPr>
              <a:t>实际上我们的要求</a:t>
            </a:r>
            <a:r>
              <a:rPr lang="zh-CN" altLang="en-US">
                <a:latin typeface="Arial" pitchFamily="34" charset="0"/>
                <a:cs typeface="Arial" pitchFamily="34" charset="0"/>
              </a:rPr>
              <a:t>是</a:t>
            </a:r>
            <a:r>
              <a:rPr lang="en-US" altLang="zh-CN">
                <a:latin typeface="Arial" pitchFamily="34" charset="0"/>
                <a:cs typeface="Arial" pitchFamily="34" charset="0"/>
              </a:rPr>
              <a:t> </a:t>
            </a:r>
            <a:r>
              <a:rPr lang="zh-CN" altLang="en-US">
                <a:latin typeface="Arial" pitchFamily="34" charset="0"/>
                <a:cs typeface="Arial" pitchFamily="34" charset="0"/>
              </a:rPr>
              <a:t>：</a:t>
            </a:r>
            <a:r>
              <a:rPr lang="zh-CN" altLang="en-US"/>
              <a:t>在一个页面中展示出学校的院系组成，一个学校有多个学院，一个学院有多个系， 因此这种方案，不能很好实现</a:t>
            </a:r>
            <a:r>
              <a:rPr lang="zh-CN" altLang="en-US" sz="2000" b="1"/>
              <a:t>的管理的</a:t>
            </a:r>
            <a:r>
              <a:rPr lang="zh-CN" altLang="en-US"/>
              <a:t>操作，比如对学院、系的添加，删除，遍历等</a:t>
            </a:r>
            <a:endParaRPr lang="en-US" altLang="zh-CN"/>
          </a:p>
          <a:p>
            <a:pPr marL="457200" indent="-457200">
              <a:buAutoNum type="arabicParenR"/>
            </a:pPr>
            <a:r>
              <a:rPr lang="zh-CN" altLang="en-US">
                <a:latin typeface="Arial" pitchFamily="34" charset="0"/>
                <a:cs typeface="Arial" pitchFamily="34" charset="0"/>
              </a:rPr>
              <a:t>解决方案：把学校、院、系</a:t>
            </a:r>
            <a:r>
              <a:rPr lang="zh-CN" altLang="en-US" sz="2000" b="1">
                <a:solidFill>
                  <a:srgbClr val="EA0000"/>
                </a:solidFill>
                <a:latin typeface="Arial" pitchFamily="34" charset="0"/>
                <a:cs typeface="Arial" pitchFamily="34" charset="0"/>
              </a:rPr>
              <a:t>都看做</a:t>
            </a:r>
            <a:r>
              <a:rPr lang="zh-CN" altLang="en-US">
                <a:latin typeface="Arial" pitchFamily="34" charset="0"/>
                <a:cs typeface="Arial" pitchFamily="34" charset="0"/>
              </a:rPr>
              <a:t>是组织结构，他们之间没有继承的关系，而是一个树形结构，可以更好的实现管理操作。 </a:t>
            </a:r>
            <a:r>
              <a:rPr lang="en-US" altLang="zh-CN">
                <a:latin typeface="Arial" pitchFamily="34" charset="0"/>
                <a:cs typeface="Arial" pitchFamily="34" charset="0"/>
              </a:rPr>
              <a:t>=&gt; </a:t>
            </a:r>
            <a:r>
              <a:rPr lang="zh-CN" altLang="en-US">
                <a:latin typeface="Arial" pitchFamily="34" charset="0"/>
                <a:cs typeface="Arial" pitchFamily="34" charset="0"/>
              </a:rPr>
              <a:t>组合模式</a:t>
            </a:r>
            <a:endParaRPr lang="en-US" altLang="zh-CN">
              <a:latin typeface="Arial" pitchFamily="34" charset="0"/>
              <a:cs typeface="Arial" pitchFamily="34" charset="0"/>
            </a:endParaRPr>
          </a:p>
        </p:txBody>
      </p:sp>
    </p:spTree>
    <p:extLst>
      <p:ext uri="{BB962C8B-B14F-4D97-AF65-F5344CB8AC3E}">
        <p14:creationId xmlns:p14="http://schemas.microsoft.com/office/powerpoint/2010/main" val="3060307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单一职责原则</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2" y="1244431"/>
            <a:ext cx="8790600" cy="2893100"/>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pPr>
              <a:defRPr/>
            </a:pPr>
            <a:r>
              <a:rPr lang="zh-CN" altLang="en-US" sz="2000" b="1">
                <a:solidFill>
                  <a:srgbClr val="0070C0"/>
                </a:solidFill>
                <a:latin typeface="Arial" pitchFamily="34" charset="0"/>
                <a:cs typeface="Arial" pitchFamily="34" charset="0"/>
              </a:rPr>
              <a:t>单一职责原则注意事项和细节</a:t>
            </a:r>
            <a:endParaRPr lang="en-US" altLang="zh-CN" sz="2000" b="1">
              <a:solidFill>
                <a:srgbClr val="0070C0"/>
              </a:solidFill>
              <a:latin typeface="Arial" pitchFamily="34" charset="0"/>
              <a:cs typeface="Arial" pitchFamily="34" charset="0"/>
            </a:endParaRPr>
          </a:p>
          <a:p>
            <a:pPr>
              <a:defRPr/>
            </a:pPr>
            <a:endParaRPr lang="en-US" altLang="zh-CN" sz="2000" b="1">
              <a:solidFill>
                <a:srgbClr val="0070C0"/>
              </a:solidFill>
              <a:latin typeface="Arial" pitchFamily="34" charset="0"/>
              <a:ea typeface="宋体" panose="02010600030101010101" pitchFamily="2" charset="-122"/>
              <a:cs typeface="Arial" pitchFamily="34" charset="0"/>
            </a:endParaRPr>
          </a:p>
          <a:p>
            <a:pPr marL="342900" indent="-342900">
              <a:buAutoNum type="arabicParenR"/>
              <a:defRPr/>
            </a:pPr>
            <a:r>
              <a:rPr lang="zh-CN" altLang="en-US"/>
              <a:t>降低类的复杂度，一个类只负责一项职责。</a:t>
            </a:r>
            <a:endParaRPr lang="en-US" altLang="zh-CN"/>
          </a:p>
          <a:p>
            <a:pPr marL="342900" indent="-342900">
              <a:buAutoNum type="arabicParenR"/>
              <a:defRPr/>
            </a:pPr>
            <a:r>
              <a:rPr lang="zh-CN" altLang="en-US"/>
              <a:t>提高类的可读性，可维护性</a:t>
            </a:r>
            <a:endParaRPr lang="en-US" altLang="zh-CN"/>
          </a:p>
          <a:p>
            <a:pPr marL="342900" indent="-342900">
              <a:buAutoNum type="arabicParenR"/>
              <a:defRPr/>
            </a:pPr>
            <a:r>
              <a:rPr lang="zh-CN" altLang="en-US"/>
              <a:t>降低变更引起的风险</a:t>
            </a:r>
            <a:endParaRPr lang="en-US" altLang="zh-CN"/>
          </a:p>
          <a:p>
            <a:pPr marL="342900" indent="-342900">
              <a:buFontTx/>
              <a:buAutoNum type="arabicParenR"/>
              <a:defRPr/>
            </a:pPr>
            <a:r>
              <a:rPr lang="zh-CN" altLang="en-US"/>
              <a:t>通常情况下，</a:t>
            </a:r>
            <a:r>
              <a:rPr lang="zh-CN" altLang="en-US" b="1"/>
              <a:t>我们应当遵守单一职责原则</a:t>
            </a:r>
            <a:r>
              <a:rPr lang="zh-CN" altLang="en-US"/>
              <a:t>，只有逻辑足够简单，才可以在代码级违反单一职责原则；只有类中方法数量足够少，可以在方法级别保持单一职责原则</a:t>
            </a:r>
            <a:endParaRPr lang="en-US" altLang="zh-CN"/>
          </a:p>
          <a:p>
            <a:pPr marL="342900" indent="-342900">
              <a:buAutoNum type="arabicParenR"/>
              <a:defRPr/>
            </a:pPr>
            <a:endParaRPr lang="en-US" altLang="zh-CN"/>
          </a:p>
          <a:p>
            <a:pPr>
              <a:defRPr/>
            </a:pPr>
            <a:endParaRPr lang="en-US" altLang="zh-CN">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73700120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组合模式基本介绍</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455937" cy="2923877"/>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r>
              <a:rPr lang="zh-CN" altLang="en-US" sz="2000">
                <a:latin typeface="+mn-ea"/>
              </a:rPr>
              <a:t>基本介绍</a:t>
            </a:r>
            <a:endParaRPr lang="en-US" altLang="zh-CN" sz="2000">
              <a:latin typeface="+mn-ea"/>
            </a:endParaRPr>
          </a:p>
          <a:p>
            <a:endParaRPr lang="en-US" altLang="zh-CN" sz="2000" b="1">
              <a:solidFill>
                <a:srgbClr val="0070C0"/>
              </a:solidFill>
              <a:latin typeface="+mn-ea"/>
            </a:endParaRPr>
          </a:p>
          <a:p>
            <a:pPr marL="342900" indent="-342900">
              <a:buAutoNum type="arabicParenR"/>
            </a:pPr>
            <a:r>
              <a:rPr lang="zh-CN" altLang="en-US"/>
              <a:t>组合模式（</a:t>
            </a:r>
            <a:r>
              <a:rPr lang="en-US" altLang="zh-CN"/>
              <a:t>Composite Pattern</a:t>
            </a:r>
            <a:r>
              <a:rPr lang="zh-CN" altLang="en-US"/>
              <a:t>），又叫部分整体模式，它创建了对象组的树形结构，将对象组合成树状结构以表示“整体</a:t>
            </a:r>
            <a:r>
              <a:rPr lang="en-US" altLang="zh-CN"/>
              <a:t>-</a:t>
            </a:r>
            <a:r>
              <a:rPr lang="zh-CN" altLang="en-US"/>
              <a:t>部分”的层次关系。</a:t>
            </a:r>
            <a:endParaRPr lang="en-US" altLang="zh-CN"/>
          </a:p>
          <a:p>
            <a:pPr marL="342900" indent="-342900">
              <a:buAutoNum type="arabicParenR"/>
            </a:pPr>
            <a:endParaRPr lang="en-US" altLang="zh-CN"/>
          </a:p>
          <a:p>
            <a:pPr marL="342900" indent="-342900">
              <a:buAutoNum type="arabicParenR"/>
            </a:pPr>
            <a:r>
              <a:rPr lang="zh-CN" altLang="en-US"/>
              <a:t>组合模式依据树形结构来组合对象，用来表示部分以及整体层次。</a:t>
            </a:r>
            <a:endParaRPr lang="en-US" altLang="zh-CN"/>
          </a:p>
          <a:p>
            <a:pPr marL="342900" indent="-342900">
              <a:buAutoNum type="arabicParenR"/>
            </a:pPr>
            <a:r>
              <a:rPr lang="zh-CN" altLang="en-US"/>
              <a:t>这种类型的设计模式属于结构型模式。</a:t>
            </a:r>
            <a:endParaRPr lang="en-US" altLang="zh-CN"/>
          </a:p>
          <a:p>
            <a:pPr marL="342900" indent="-342900">
              <a:buAutoNum type="arabicParenR"/>
            </a:pPr>
            <a:r>
              <a:rPr lang="zh-CN" altLang="en-US"/>
              <a:t>组合模式使得用户对单个对象和组合对象的访问具有一致性，</a:t>
            </a:r>
            <a:r>
              <a:rPr lang="zh-CN" altLang="en-US" sz="2000" b="1"/>
              <a:t>即</a:t>
            </a:r>
            <a:r>
              <a:rPr lang="zh-CN" altLang="en-US"/>
              <a:t>：组合能让客户以一致的方式处理个别对象以及组合对象</a:t>
            </a:r>
            <a:endParaRPr lang="en-US" altLang="zh-CN">
              <a:latin typeface="Arial" pitchFamily="34" charset="0"/>
              <a:cs typeface="Arial" pitchFamily="34" charset="0"/>
            </a:endParaRPr>
          </a:p>
        </p:txBody>
      </p:sp>
    </p:spTree>
    <p:extLst>
      <p:ext uri="{BB962C8B-B14F-4D97-AF65-F5344CB8AC3E}">
        <p14:creationId xmlns:p14="http://schemas.microsoft.com/office/powerpoint/2010/main" val="376439895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组合模式原理类图</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455937" cy="5047536"/>
          </a:xfrm>
          <a:prstGeom prst="rect">
            <a:avLst/>
          </a:prstGeom>
          <a:solidFill>
            <a:schemeClr val="bg1">
              <a:lumMod val="95000"/>
            </a:schemeClr>
          </a:solidFill>
        </p:spPr>
        <p:txBody>
          <a:bodyPr wrap="square">
            <a:spAutoFit/>
          </a:bodyPr>
          <a:lstStyle/>
          <a:p>
            <a:r>
              <a:rPr lang="zh-CN" altLang="en-US" sz="2000" b="1">
                <a:solidFill>
                  <a:srgbClr val="0070C0"/>
                </a:solidFill>
                <a:latin typeface="+mn-ea"/>
              </a:rPr>
              <a:t>组合模式的原理类图</a:t>
            </a:r>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b="1">
              <a:latin typeface="+mn-ea"/>
            </a:endParaRPr>
          </a:p>
          <a:p>
            <a:r>
              <a:rPr lang="zh-CN" altLang="en-US" b="1">
                <a:latin typeface="+mn-ea"/>
              </a:rPr>
              <a:t>对原理结构图的说明</a:t>
            </a:r>
            <a:r>
              <a:rPr lang="en-US" altLang="zh-CN" b="1">
                <a:latin typeface="+mn-ea"/>
              </a:rPr>
              <a:t>-</a:t>
            </a:r>
            <a:r>
              <a:rPr lang="zh-CN" altLang="en-US" b="1">
                <a:latin typeface="+mn-ea"/>
              </a:rPr>
              <a:t>即</a:t>
            </a:r>
            <a:r>
              <a:rPr lang="en-US" altLang="zh-CN" b="1">
                <a:latin typeface="+mn-ea"/>
              </a:rPr>
              <a:t>(</a:t>
            </a:r>
            <a:r>
              <a:rPr lang="zh-CN" altLang="en-US" b="1"/>
              <a:t>组合模式的角色及职责</a:t>
            </a:r>
            <a:r>
              <a:rPr lang="en-US" altLang="zh-CN" b="1"/>
              <a:t>)</a:t>
            </a:r>
            <a:endParaRPr lang="en-US" altLang="zh-CN" b="1">
              <a:latin typeface="+mn-ea"/>
            </a:endParaRPr>
          </a:p>
          <a:p>
            <a:pPr marL="228600" indent="-228600">
              <a:buAutoNum type="arabicParenR"/>
            </a:pPr>
            <a:r>
              <a:rPr lang="en-US" altLang="zh-CN" sz="1200" b="1">
                <a:latin typeface="+mn-ea"/>
              </a:rPr>
              <a:t>Component :</a:t>
            </a:r>
            <a:r>
              <a:rPr lang="zh-CN" altLang="en-US" sz="1200" b="1">
                <a:latin typeface="+mn-ea"/>
              </a:rPr>
              <a:t>这是组合中对象声明接口，在适当情况下，实现所有类共有的接口默认行为</a:t>
            </a:r>
            <a:r>
              <a:rPr lang="en-US" altLang="zh-CN" sz="1200" b="1">
                <a:latin typeface="+mn-ea"/>
              </a:rPr>
              <a:t>,</a:t>
            </a:r>
            <a:r>
              <a:rPr lang="zh-CN" altLang="en-US" sz="1200" b="1">
                <a:latin typeface="+mn-ea"/>
              </a:rPr>
              <a:t>用于访问和管理</a:t>
            </a:r>
            <a:r>
              <a:rPr lang="en-US" altLang="zh-CN" sz="1200" b="1">
                <a:latin typeface="+mn-ea"/>
              </a:rPr>
              <a:t>Component </a:t>
            </a:r>
            <a:r>
              <a:rPr lang="zh-CN" altLang="en-US" sz="1200" b="1">
                <a:latin typeface="+mn-ea"/>
              </a:rPr>
              <a:t>子部件</a:t>
            </a:r>
            <a:r>
              <a:rPr lang="en-US" altLang="zh-CN" sz="1200" b="1">
                <a:latin typeface="+mn-ea"/>
              </a:rPr>
              <a:t>, Component </a:t>
            </a:r>
            <a:r>
              <a:rPr lang="zh-CN" altLang="en-US" sz="1200" b="1">
                <a:latin typeface="+mn-ea"/>
              </a:rPr>
              <a:t>可以是抽象类或者接口</a:t>
            </a:r>
            <a:endParaRPr lang="en-US" altLang="zh-CN" sz="1200" b="1">
              <a:latin typeface="+mn-ea"/>
            </a:endParaRPr>
          </a:p>
          <a:p>
            <a:pPr marL="228600" indent="-228600">
              <a:buAutoNum type="arabicParenR"/>
            </a:pPr>
            <a:r>
              <a:rPr lang="en-US" altLang="zh-CN" sz="1200" b="1">
                <a:latin typeface="+mn-ea"/>
              </a:rPr>
              <a:t>Leaf : </a:t>
            </a:r>
            <a:r>
              <a:rPr lang="zh-CN" altLang="en-US" sz="1200" b="1">
                <a:latin typeface="+mn-ea"/>
              </a:rPr>
              <a:t>在组合中表示叶子节点，叶子节点没有子节点</a:t>
            </a:r>
            <a:endParaRPr lang="en-US" altLang="zh-CN" sz="1200" b="1">
              <a:latin typeface="+mn-ea"/>
            </a:endParaRPr>
          </a:p>
          <a:p>
            <a:pPr marL="228600" indent="-228600">
              <a:buAutoNum type="arabicParenR"/>
            </a:pPr>
            <a:r>
              <a:rPr lang="en-US" altLang="zh-CN" sz="1200" b="1">
                <a:latin typeface="+mn-ea"/>
              </a:rPr>
              <a:t>Composite :</a:t>
            </a:r>
            <a:r>
              <a:rPr lang="zh-CN" altLang="en-US" sz="1200" b="1">
                <a:latin typeface="+mn-ea"/>
              </a:rPr>
              <a:t>非叶子节点， 用于存储子部件， 在</a:t>
            </a:r>
            <a:r>
              <a:rPr lang="en-US" altLang="zh-CN" sz="1200" b="1">
                <a:latin typeface="+mn-ea"/>
              </a:rPr>
              <a:t>Component  </a:t>
            </a:r>
            <a:r>
              <a:rPr lang="zh-CN" altLang="en-US" sz="1200" b="1">
                <a:latin typeface="+mn-ea"/>
              </a:rPr>
              <a:t>接口中实现 子部件的相关操作，比如增加</a:t>
            </a:r>
            <a:r>
              <a:rPr lang="en-US" altLang="zh-CN" sz="1200" b="1">
                <a:latin typeface="+mn-ea"/>
              </a:rPr>
              <a:t>(add), </a:t>
            </a:r>
            <a:r>
              <a:rPr lang="zh-CN" altLang="en-US" sz="1200" b="1">
                <a:latin typeface="+mn-ea"/>
              </a:rPr>
              <a:t>删除。。</a:t>
            </a:r>
            <a:endParaRPr lang="en-US" altLang="zh-CN" sz="1200" b="1">
              <a:latin typeface="+mn-ea"/>
            </a:endParaRPr>
          </a:p>
          <a:p>
            <a:endParaRPr lang="en-US" altLang="zh-CN">
              <a:latin typeface="Arial" pitchFamily="34" charset="0"/>
              <a:cs typeface="Arial" pitchFamily="34" charset="0"/>
            </a:endParaRPr>
          </a:p>
        </p:txBody>
      </p:sp>
      <p:pic>
        <p:nvPicPr>
          <p:cNvPr id="29798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971" y="1872183"/>
            <a:ext cx="5952661" cy="259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对象 1"/>
          <p:cNvGraphicFramePr>
            <a:graphicFrameLocks noChangeAspect="1"/>
          </p:cNvGraphicFramePr>
          <p:nvPr>
            <p:extLst>
              <p:ext uri="{D42A27DB-BD31-4B8C-83A1-F6EECF244321}">
                <p14:modId xmlns:p14="http://schemas.microsoft.com/office/powerpoint/2010/main" val="2512127931"/>
              </p:ext>
            </p:extLst>
          </p:nvPr>
        </p:nvGraphicFramePr>
        <p:xfrm>
          <a:off x="7805550" y="4100450"/>
          <a:ext cx="291015" cy="397484"/>
        </p:xfrm>
        <a:graphic>
          <a:graphicData uri="http://schemas.openxmlformats.org/presentationml/2006/ole">
            <mc:AlternateContent xmlns:mc="http://schemas.openxmlformats.org/markup-compatibility/2006">
              <mc:Choice xmlns:v="urn:schemas-microsoft-com:vml" Requires="v">
                <p:oleObj spid="_x0000_s298253" name="包装程序外壳对象" showAsIcon="1" r:id="rId5" imgW="521280" imgH="711360" progId="Package">
                  <p:embed/>
                </p:oleObj>
              </mc:Choice>
              <mc:Fallback>
                <p:oleObj name="包装程序外壳对象" showAsIcon="1" r:id="rId5" imgW="521280" imgH="711360" progId="Package">
                  <p:embed/>
                  <p:pic>
                    <p:nvPicPr>
                      <p:cNvPr id="0" name=""/>
                      <p:cNvPicPr/>
                      <p:nvPr/>
                    </p:nvPicPr>
                    <p:blipFill>
                      <a:blip r:embed="rId6"/>
                      <a:stretch>
                        <a:fillRect/>
                      </a:stretch>
                    </p:blipFill>
                    <p:spPr>
                      <a:xfrm>
                        <a:off x="7805550" y="4100450"/>
                        <a:ext cx="291015" cy="397484"/>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850414107"/>
              </p:ext>
            </p:extLst>
          </p:nvPr>
        </p:nvGraphicFramePr>
        <p:xfrm>
          <a:off x="6930677" y="4087601"/>
          <a:ext cx="471929" cy="376870"/>
        </p:xfrm>
        <a:graphic>
          <a:graphicData uri="http://schemas.openxmlformats.org/presentationml/2006/ole">
            <mc:AlternateContent xmlns:mc="http://schemas.openxmlformats.org/markup-compatibility/2006">
              <mc:Choice xmlns:v="urn:schemas-microsoft-com:vml" Requires="v">
                <p:oleObj spid="_x0000_s298254" name="包装程序外壳对象" showAsIcon="1" r:id="rId7" imgW="889920" imgH="711360" progId="Package">
                  <p:embed/>
                </p:oleObj>
              </mc:Choice>
              <mc:Fallback>
                <p:oleObj name="包装程序外壳对象" showAsIcon="1" r:id="rId7" imgW="889920" imgH="711360" progId="Package">
                  <p:embed/>
                  <p:pic>
                    <p:nvPicPr>
                      <p:cNvPr id="0" name=""/>
                      <p:cNvPicPr/>
                      <p:nvPr/>
                    </p:nvPicPr>
                    <p:blipFill>
                      <a:blip r:embed="rId8"/>
                      <a:stretch>
                        <a:fillRect/>
                      </a:stretch>
                    </p:blipFill>
                    <p:spPr>
                      <a:xfrm>
                        <a:off x="6930677" y="4087601"/>
                        <a:ext cx="471929" cy="376870"/>
                      </a:xfrm>
                      <a:prstGeom prst="rect">
                        <a:avLst/>
                      </a:prstGeom>
                    </p:spPr>
                  </p:pic>
                </p:oleObj>
              </mc:Fallback>
            </mc:AlternateContent>
          </a:graphicData>
        </a:graphic>
      </p:graphicFrame>
    </p:spTree>
    <p:extLst>
      <p:ext uri="{BB962C8B-B14F-4D97-AF65-F5344CB8AC3E}">
        <p14:creationId xmlns:p14="http://schemas.microsoft.com/office/powerpoint/2010/main" val="17707202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组合模式解决的问题</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455937" cy="1815882"/>
          </a:xfrm>
          <a:prstGeom prst="rect">
            <a:avLst/>
          </a:prstGeom>
        </p:spPr>
        <p:txBody>
          <a:bodyPr wrap="square">
            <a:spAutoFit/>
          </a:bodyPr>
          <a:lstStyle/>
          <a:p>
            <a:r>
              <a:rPr lang="zh-CN" altLang="en-US" sz="2000">
                <a:latin typeface="+mn-ea"/>
              </a:rPr>
              <a:t>解决的问题</a:t>
            </a:r>
            <a:endParaRPr lang="en-US" altLang="zh-CN" sz="2000">
              <a:latin typeface="+mn-ea"/>
            </a:endParaRPr>
          </a:p>
          <a:p>
            <a:endParaRPr lang="en-US" altLang="zh-CN" sz="2000" b="1">
              <a:solidFill>
                <a:srgbClr val="0070C0"/>
              </a:solidFill>
              <a:latin typeface="+mn-ea"/>
            </a:endParaRPr>
          </a:p>
          <a:p>
            <a:pPr marL="342900" indent="-342900">
              <a:buAutoNum type="arabicParenR"/>
            </a:pPr>
            <a:r>
              <a:rPr lang="zh-CN" altLang="en-US"/>
              <a:t>组合模式解决这样的问题，当我们的要处理的对象可以生成一颗树形结构，而我们要对树上的节点和叶子进行操作时，它能够提供一致的方式，而不用考虑它是节点还是叶子</a:t>
            </a:r>
            <a:endParaRPr lang="en-US" altLang="zh-CN"/>
          </a:p>
          <a:p>
            <a:pPr marL="342900" indent="-342900">
              <a:buAutoNum type="arabicParenR"/>
            </a:pPr>
            <a:r>
              <a:rPr lang="zh-CN" altLang="en-US">
                <a:latin typeface="Arial" pitchFamily="34" charset="0"/>
                <a:cs typeface="Arial" pitchFamily="34" charset="0"/>
              </a:rPr>
              <a:t>对应的示意图</a:t>
            </a:r>
            <a:endParaRPr lang="en-US" altLang="zh-CN">
              <a:latin typeface="Arial" pitchFamily="34" charset="0"/>
              <a:cs typeface="Arial" pitchFamily="34" charset="0"/>
            </a:endParaRPr>
          </a:p>
        </p:txBody>
      </p:sp>
      <p:pic>
        <p:nvPicPr>
          <p:cNvPr id="2088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6021" y="3043674"/>
            <a:ext cx="4771907" cy="2428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对象 1"/>
          <p:cNvGraphicFramePr>
            <a:graphicFrameLocks noChangeAspect="1"/>
          </p:cNvGraphicFramePr>
          <p:nvPr>
            <p:extLst>
              <p:ext uri="{D42A27DB-BD31-4B8C-83A1-F6EECF244321}">
                <p14:modId xmlns:p14="http://schemas.microsoft.com/office/powerpoint/2010/main" val="232102734"/>
              </p:ext>
            </p:extLst>
          </p:nvPr>
        </p:nvGraphicFramePr>
        <p:xfrm>
          <a:off x="5922565" y="4680495"/>
          <a:ext cx="508000" cy="711200"/>
        </p:xfrm>
        <a:graphic>
          <a:graphicData uri="http://schemas.openxmlformats.org/presentationml/2006/ole">
            <mc:AlternateContent xmlns:mc="http://schemas.openxmlformats.org/markup-compatibility/2006">
              <mc:Choice xmlns:v="urn:schemas-microsoft-com:vml" Requires="v">
                <p:oleObj spid="_x0000_s209064" name="包装程序外壳对象" showAsIcon="1" r:id="rId5" imgW="508680" imgH="711360" progId="Package">
                  <p:embed/>
                </p:oleObj>
              </mc:Choice>
              <mc:Fallback>
                <p:oleObj name="包装程序外壳对象" showAsIcon="1" r:id="rId5" imgW="508680" imgH="711360" progId="Package">
                  <p:embed/>
                  <p:pic>
                    <p:nvPicPr>
                      <p:cNvPr id="0" name=""/>
                      <p:cNvPicPr/>
                      <p:nvPr/>
                    </p:nvPicPr>
                    <p:blipFill>
                      <a:blip r:embed="rId6"/>
                      <a:stretch>
                        <a:fillRect/>
                      </a:stretch>
                    </p:blipFill>
                    <p:spPr>
                      <a:xfrm>
                        <a:off x="5922565" y="4680495"/>
                        <a:ext cx="508000" cy="711200"/>
                      </a:xfrm>
                      <a:prstGeom prst="rect">
                        <a:avLst/>
                      </a:prstGeom>
                    </p:spPr>
                  </p:pic>
                </p:oleObj>
              </mc:Fallback>
            </mc:AlternateContent>
          </a:graphicData>
        </a:graphic>
      </p:graphicFrame>
    </p:spTree>
    <p:extLst>
      <p:ext uri="{BB962C8B-B14F-4D97-AF65-F5344CB8AC3E}">
        <p14:creationId xmlns:p14="http://schemas.microsoft.com/office/powerpoint/2010/main" val="422141424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组合模式解决学校院系展示</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3447098"/>
          </a:xfrm>
          <a:prstGeom prst="rect">
            <a:avLst/>
          </a:prstGeom>
        </p:spPr>
        <p:txBody>
          <a:bodyPr wrap="square">
            <a:spAutoFit/>
          </a:bodyPr>
          <a:lstStyle/>
          <a:p>
            <a:r>
              <a:rPr lang="zh-CN" altLang="en-US" sz="2000" b="1"/>
              <a:t>组合模式解决学校院系展示的 </a:t>
            </a:r>
            <a:r>
              <a:rPr lang="zh-CN" altLang="en-US" sz="2000">
                <a:latin typeface="+mn-ea"/>
              </a:rPr>
              <a:t>应用实例</a:t>
            </a:r>
            <a:endParaRPr lang="en-US" altLang="zh-CN" sz="2000">
              <a:latin typeface="+mn-ea"/>
            </a:endParaRPr>
          </a:p>
          <a:p>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应用实例要求</a:t>
            </a:r>
            <a:endParaRPr lang="en-US" altLang="zh-CN">
              <a:latin typeface="Arial" pitchFamily="34" charset="0"/>
              <a:cs typeface="Arial" pitchFamily="34" charset="0"/>
            </a:endParaRPr>
          </a:p>
          <a:p>
            <a:r>
              <a:rPr lang="zh-CN" altLang="en-US">
                <a:latin typeface="Arial" pitchFamily="34" charset="0"/>
                <a:cs typeface="Arial" pitchFamily="34" charset="0"/>
              </a:rPr>
              <a:t>编写程序展示一个学校院系结构：需求是这样，要在一个页面中展示出学校的院系组成，一个学校有多个学院，一个学院有多个系。</a:t>
            </a:r>
            <a:endParaRPr lang="en-US" altLang="zh-CN">
              <a:latin typeface="Arial" pitchFamily="34" charset="0"/>
              <a:cs typeface="Arial" pitchFamily="34" charset="0"/>
            </a:endParaRPr>
          </a:p>
          <a:p>
            <a:endParaRPr lang="en-US" altLang="zh-CN">
              <a:latin typeface="Arial" pitchFamily="34" charset="0"/>
              <a:cs typeface="Arial" pitchFamily="34" charset="0"/>
            </a:endParaRPr>
          </a:p>
          <a:p>
            <a:pPr marL="342900" indent="-342900">
              <a:buAutoNum type="arabicParenR" startAt="2"/>
            </a:pPr>
            <a:r>
              <a:rPr lang="zh-CN" altLang="en-US">
                <a:latin typeface="Arial" pitchFamily="34" charset="0"/>
                <a:cs typeface="Arial" pitchFamily="34" charset="0"/>
              </a:rPr>
              <a:t>思路分析和图解</a:t>
            </a:r>
            <a:r>
              <a:rPr lang="en-US" altLang="zh-CN">
                <a:latin typeface="Arial" pitchFamily="34" charset="0"/>
                <a:cs typeface="Arial" pitchFamily="34" charset="0"/>
              </a:rPr>
              <a:t>(</a:t>
            </a:r>
            <a:r>
              <a:rPr lang="zh-CN" altLang="en-US">
                <a:latin typeface="Arial" pitchFamily="34" charset="0"/>
                <a:cs typeface="Arial" pitchFamily="34" charset="0"/>
              </a:rPr>
              <a:t>类图</a:t>
            </a:r>
            <a:r>
              <a:rPr lang="en-US" altLang="zh-CN">
                <a:latin typeface="Arial" pitchFamily="34" charset="0"/>
                <a:cs typeface="Arial" pitchFamily="34" charset="0"/>
              </a:rPr>
              <a:t>)</a:t>
            </a:r>
          </a:p>
          <a:p>
            <a:endParaRPr lang="en-US" altLang="zh-CN">
              <a:latin typeface="Arial" pitchFamily="34" charset="0"/>
              <a:cs typeface="Arial" pitchFamily="34" charset="0"/>
            </a:endParaRPr>
          </a:p>
          <a:p>
            <a:endParaRPr lang="en-US" altLang="zh-CN">
              <a:latin typeface="Arial" pitchFamily="34" charset="0"/>
              <a:cs typeface="Arial" pitchFamily="34" charset="0"/>
            </a:endParaRPr>
          </a:p>
          <a:p>
            <a:pPr marL="342900" indent="-342900">
              <a:buAutoNum type="arabicParenR" startAt="3"/>
            </a:pPr>
            <a:r>
              <a:rPr lang="zh-CN" altLang="en-US">
                <a:latin typeface="Arial" pitchFamily="34" charset="0"/>
                <a:cs typeface="Arial" pitchFamily="34" charset="0"/>
              </a:rPr>
              <a:t>代码实现</a:t>
            </a:r>
            <a:endParaRPr lang="en-US" altLang="zh-CN">
              <a:latin typeface="Arial" pitchFamily="34" charset="0"/>
              <a:cs typeface="Arial" pitchFamily="34" charset="0"/>
            </a:endParaRPr>
          </a:p>
          <a:p>
            <a:endParaRPr lang="en-US" altLang="zh-CN"/>
          </a:p>
          <a:p>
            <a:endParaRPr lang="en-US" altLang="zh-CN"/>
          </a:p>
        </p:txBody>
      </p:sp>
      <p:graphicFrame>
        <p:nvGraphicFramePr>
          <p:cNvPr id="8" name="对象 7"/>
          <p:cNvGraphicFramePr>
            <a:graphicFrameLocks noChangeAspect="1"/>
          </p:cNvGraphicFramePr>
          <p:nvPr>
            <p:extLst>
              <p:ext uri="{D42A27DB-BD31-4B8C-83A1-F6EECF244321}">
                <p14:modId xmlns:p14="http://schemas.microsoft.com/office/powerpoint/2010/main" val="31576075"/>
              </p:ext>
            </p:extLst>
          </p:nvPr>
        </p:nvGraphicFramePr>
        <p:xfrm>
          <a:off x="954013" y="4839827"/>
          <a:ext cx="1728192" cy="623876"/>
        </p:xfrm>
        <a:graphic>
          <a:graphicData uri="http://schemas.openxmlformats.org/presentationml/2006/ole">
            <mc:AlternateContent xmlns:mc="http://schemas.openxmlformats.org/markup-compatibility/2006">
              <mc:Choice xmlns:v="urn:schemas-microsoft-com:vml" Requires="v">
                <p:oleObj spid="_x0000_s208045" name="包装程序外壳对象" showAsIcon="1" r:id="rId4" imgW="1970280" imgH="711360" progId="Package">
                  <p:embed/>
                </p:oleObj>
              </mc:Choice>
              <mc:Fallback>
                <p:oleObj name="包装程序外壳对象" showAsIcon="1" r:id="rId4" imgW="1970280" imgH="711360" progId="Package">
                  <p:embed/>
                  <p:pic>
                    <p:nvPicPr>
                      <p:cNvPr id="0" name=""/>
                      <p:cNvPicPr/>
                      <p:nvPr/>
                    </p:nvPicPr>
                    <p:blipFill>
                      <a:blip r:embed="rId5"/>
                      <a:stretch>
                        <a:fillRect/>
                      </a:stretch>
                    </p:blipFill>
                    <p:spPr>
                      <a:xfrm>
                        <a:off x="954013" y="4839827"/>
                        <a:ext cx="1728192" cy="623876"/>
                      </a:xfrm>
                      <a:prstGeom prst="rect">
                        <a:avLst/>
                      </a:prstGeom>
                    </p:spPr>
                  </p:pic>
                </p:oleObj>
              </mc:Fallback>
            </mc:AlternateContent>
          </a:graphicData>
        </a:graphic>
      </p:graphicFrame>
    </p:spTree>
    <p:extLst>
      <p:ext uri="{BB962C8B-B14F-4D97-AF65-F5344CB8AC3E}">
        <p14:creationId xmlns:p14="http://schemas.microsoft.com/office/powerpoint/2010/main" val="7141618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组合模式在</a:t>
            </a:r>
            <a:r>
              <a:rPr lang="en-US" altLang="zh-CN" sz="2400" b="1"/>
              <a:t>JDK</a:t>
            </a:r>
            <a:r>
              <a:rPr lang="zh-CN" altLang="en-US" sz="2400" b="1"/>
              <a:t>集合的源码分析</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1538883"/>
          </a:xfrm>
          <a:prstGeom prst="rect">
            <a:avLst/>
          </a:prstGeom>
        </p:spPr>
        <p:txBody>
          <a:bodyPr wrap="square">
            <a:spAutoFit/>
          </a:bodyPr>
          <a:lstStyle/>
          <a:p>
            <a:r>
              <a:rPr lang="zh-CN" altLang="en-US" sz="2000">
                <a:latin typeface="+mn-ea"/>
              </a:rPr>
              <a:t>组合模式在</a:t>
            </a:r>
            <a:r>
              <a:rPr lang="en-US" altLang="zh-CN" sz="2000">
                <a:latin typeface="+mn-ea"/>
              </a:rPr>
              <a:t>JDK</a:t>
            </a:r>
            <a:r>
              <a:rPr lang="zh-CN" altLang="en-US" sz="2000">
                <a:latin typeface="+mn-ea"/>
              </a:rPr>
              <a:t>集合的源码分析</a:t>
            </a:r>
            <a:endParaRPr lang="en-US" altLang="zh-CN" sz="2000">
              <a:latin typeface="+mn-ea"/>
            </a:endParaRPr>
          </a:p>
          <a:p>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Java</a:t>
            </a:r>
            <a:r>
              <a:rPr lang="zh-CN" altLang="en-US">
                <a:latin typeface="Arial" pitchFamily="34" charset="0"/>
                <a:cs typeface="Arial" pitchFamily="34" charset="0"/>
              </a:rPr>
              <a:t>的集合类</a:t>
            </a:r>
            <a:r>
              <a:rPr lang="en-US" altLang="zh-CN">
                <a:latin typeface="Arial" pitchFamily="34" charset="0"/>
                <a:cs typeface="Arial" pitchFamily="34" charset="0"/>
              </a:rPr>
              <a:t>-HashMap</a:t>
            </a:r>
            <a:r>
              <a:rPr lang="zh-CN" altLang="en-US">
                <a:latin typeface="Arial" pitchFamily="34" charset="0"/>
                <a:cs typeface="Arial" pitchFamily="34" charset="0"/>
              </a:rPr>
              <a:t>就使用了组合模式</a:t>
            </a:r>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 </a:t>
            </a:r>
            <a:r>
              <a:rPr lang="zh-CN" altLang="en-US">
                <a:latin typeface="Arial" pitchFamily="34" charset="0"/>
                <a:cs typeface="Arial" pitchFamily="34" charset="0"/>
              </a:rPr>
              <a:t>代码分析</a:t>
            </a:r>
            <a:r>
              <a:rPr lang="en-US" altLang="zh-CN">
                <a:latin typeface="Arial" pitchFamily="34" charset="0"/>
                <a:cs typeface="Arial" pitchFamily="34" charset="0"/>
              </a:rPr>
              <a:t>+Debug </a:t>
            </a:r>
            <a:r>
              <a:rPr lang="zh-CN" altLang="en-US">
                <a:latin typeface="Arial" pitchFamily="34" charset="0"/>
                <a:cs typeface="Arial" pitchFamily="34" charset="0"/>
              </a:rPr>
              <a:t>源码</a:t>
            </a:r>
            <a:endParaRPr lang="en-US" altLang="zh-CN" sz="2000" b="1">
              <a:solidFill>
                <a:srgbClr val="0070C0"/>
              </a:solidFill>
              <a:latin typeface="+mn-ea"/>
            </a:endParaRPr>
          </a:p>
          <a:p>
            <a:endParaRPr lang="en-US" altLang="zh-CN" sz="2000" b="1">
              <a:solidFill>
                <a:srgbClr val="0070C0"/>
              </a:solidFill>
              <a:latin typeface="+mn-ea"/>
            </a:endParaRPr>
          </a:p>
        </p:txBody>
      </p:sp>
      <p:sp>
        <p:nvSpPr>
          <p:cNvPr id="2" name="TextBox 1"/>
          <p:cNvSpPr txBox="1"/>
          <p:nvPr/>
        </p:nvSpPr>
        <p:spPr>
          <a:xfrm>
            <a:off x="305941" y="2783314"/>
            <a:ext cx="4691412" cy="2123658"/>
          </a:xfrm>
          <a:prstGeom prst="rect">
            <a:avLst/>
          </a:prstGeom>
          <a:noFill/>
        </p:spPr>
        <p:txBody>
          <a:bodyPr wrap="none" rtlCol="0">
            <a:spAutoFit/>
          </a:bodyPr>
          <a:lstStyle/>
          <a:p>
            <a:r>
              <a:rPr lang="en-US" altLang="zh-CN" sz="1200" b="1">
                <a:latin typeface="Arial" pitchFamily="34" charset="0"/>
                <a:cs typeface="Arial" pitchFamily="34" charset="0"/>
              </a:rPr>
              <a:t>public class HashMapComp {</a:t>
            </a:r>
            <a:endParaRPr lang="zh-CN" altLang="en-US" sz="1200">
              <a:latin typeface="Arial" pitchFamily="34" charset="0"/>
              <a:cs typeface="Arial" pitchFamily="34" charset="0"/>
            </a:endParaRPr>
          </a:p>
          <a:p>
            <a:r>
              <a:rPr lang="en-US" altLang="zh-CN" sz="1200" b="1">
                <a:latin typeface="Arial" pitchFamily="34" charset="0"/>
                <a:cs typeface="Arial" pitchFamily="34" charset="0"/>
              </a:rPr>
              <a:t>public static void main(String[] args) {</a:t>
            </a:r>
          </a:p>
          <a:p>
            <a:r>
              <a:rPr lang="en-US" altLang="zh-CN" sz="1200">
                <a:latin typeface="Arial" pitchFamily="34" charset="0"/>
                <a:cs typeface="Arial" pitchFamily="34" charset="0"/>
              </a:rPr>
              <a:t>// </a:t>
            </a:r>
            <a:r>
              <a:rPr lang="en-US" altLang="zh-CN" sz="1200" b="1">
                <a:latin typeface="Arial" pitchFamily="34" charset="0"/>
                <a:cs typeface="Arial" pitchFamily="34" charset="0"/>
              </a:rPr>
              <a:t>TODO Auto-generated method stub</a:t>
            </a:r>
          </a:p>
          <a:p>
            <a:r>
              <a:rPr lang="en-US" altLang="zh-CN" sz="1200">
                <a:latin typeface="Arial" pitchFamily="34" charset="0"/>
                <a:cs typeface="Arial" pitchFamily="34" charset="0"/>
              </a:rPr>
              <a:t>Map&lt;Integer,String&gt; hashMap=</a:t>
            </a:r>
            <a:r>
              <a:rPr lang="en-US" altLang="zh-CN" sz="1200" b="1">
                <a:latin typeface="Arial" pitchFamily="34" charset="0"/>
                <a:cs typeface="Arial" pitchFamily="34" charset="0"/>
              </a:rPr>
              <a:t>new HashMap&lt;Integer,String&gt;();</a:t>
            </a:r>
          </a:p>
          <a:p>
            <a:r>
              <a:rPr lang="en-US" altLang="zh-CN" sz="1200">
                <a:latin typeface="Arial" pitchFamily="34" charset="0"/>
                <a:cs typeface="Arial" pitchFamily="34" charset="0"/>
              </a:rPr>
              <a:t>hashMap.put(0, "</a:t>
            </a:r>
            <a:r>
              <a:rPr lang="zh-CN" altLang="en-US" sz="1200">
                <a:latin typeface="Arial" pitchFamily="34" charset="0"/>
                <a:cs typeface="Arial" pitchFamily="34" charset="0"/>
              </a:rPr>
              <a:t>东游记</a:t>
            </a:r>
            <a:r>
              <a:rPr lang="en-US" altLang="zh-CN" sz="1200">
                <a:latin typeface="Arial" pitchFamily="34" charset="0"/>
                <a:cs typeface="Arial" pitchFamily="34" charset="0"/>
              </a:rPr>
              <a:t>");//</a:t>
            </a:r>
            <a:r>
              <a:rPr lang="zh-CN" altLang="en-US" sz="1200">
                <a:latin typeface="Arial" pitchFamily="34" charset="0"/>
                <a:cs typeface="Arial" pitchFamily="34" charset="0"/>
              </a:rPr>
              <a:t>直接存放叶子节点</a:t>
            </a:r>
          </a:p>
          <a:p>
            <a:r>
              <a:rPr lang="en-US" altLang="zh-CN" sz="1200">
                <a:latin typeface="Arial" pitchFamily="34" charset="0"/>
                <a:cs typeface="Arial" pitchFamily="34" charset="0"/>
              </a:rPr>
              <a:t>Map&lt;Integer,String&gt; map=</a:t>
            </a:r>
            <a:r>
              <a:rPr lang="en-US" altLang="zh-CN" sz="1200" b="1">
                <a:latin typeface="Arial" pitchFamily="34" charset="0"/>
                <a:cs typeface="Arial" pitchFamily="34" charset="0"/>
              </a:rPr>
              <a:t>new HashMap&lt;Integer,String&gt;();</a:t>
            </a:r>
          </a:p>
          <a:p>
            <a:r>
              <a:rPr lang="en-US" altLang="zh-CN" sz="1200">
                <a:latin typeface="Arial" pitchFamily="34" charset="0"/>
                <a:cs typeface="Arial" pitchFamily="34" charset="0"/>
              </a:rPr>
              <a:t>map.put(1, "</a:t>
            </a:r>
            <a:r>
              <a:rPr lang="zh-CN" altLang="en-US" sz="1200">
                <a:latin typeface="Arial" pitchFamily="34" charset="0"/>
                <a:cs typeface="Arial" pitchFamily="34" charset="0"/>
              </a:rPr>
              <a:t>西游记</a:t>
            </a:r>
            <a:r>
              <a:rPr lang="en-US" altLang="zh-CN" sz="1200">
                <a:latin typeface="Arial" pitchFamily="34" charset="0"/>
                <a:cs typeface="Arial" pitchFamily="34" charset="0"/>
              </a:rPr>
              <a:t>");</a:t>
            </a:r>
          </a:p>
          <a:p>
            <a:r>
              <a:rPr lang="en-US" altLang="zh-CN" sz="1200">
                <a:latin typeface="Arial" pitchFamily="34" charset="0"/>
                <a:cs typeface="Arial" pitchFamily="34" charset="0"/>
              </a:rPr>
              <a:t>map.put(2, "</a:t>
            </a:r>
            <a:r>
              <a:rPr lang="zh-CN" altLang="en-US" sz="1200">
                <a:latin typeface="Arial" pitchFamily="34" charset="0"/>
                <a:cs typeface="Arial" pitchFamily="34" charset="0"/>
              </a:rPr>
              <a:t>红楼梦</a:t>
            </a:r>
            <a:r>
              <a:rPr lang="en-US" altLang="zh-CN" sz="1200">
                <a:latin typeface="Arial" pitchFamily="34" charset="0"/>
                <a:cs typeface="Arial" pitchFamily="34" charset="0"/>
              </a:rPr>
              <a:t>"); //..</a:t>
            </a:r>
          </a:p>
          <a:p>
            <a:r>
              <a:rPr lang="en-US" altLang="zh-CN" sz="1200">
                <a:latin typeface="Arial" pitchFamily="34" charset="0"/>
                <a:cs typeface="Arial" pitchFamily="34" charset="0"/>
              </a:rPr>
              <a:t>hashMap.putAll(map);</a:t>
            </a:r>
          </a:p>
          <a:p>
            <a:r>
              <a:rPr lang="en-US" altLang="zh-CN" sz="1200">
                <a:latin typeface="Arial" pitchFamily="34" charset="0"/>
                <a:cs typeface="Arial" pitchFamily="34" charset="0"/>
              </a:rPr>
              <a:t>System.</a:t>
            </a:r>
            <a:r>
              <a:rPr lang="en-US" altLang="zh-CN" sz="1200" b="1" i="1">
                <a:latin typeface="Arial" pitchFamily="34" charset="0"/>
                <a:cs typeface="Arial" pitchFamily="34" charset="0"/>
              </a:rPr>
              <a:t>out.println(hashMap);</a:t>
            </a:r>
            <a:endParaRPr lang="zh-CN" altLang="en-US" sz="1200">
              <a:latin typeface="Arial" pitchFamily="34" charset="0"/>
              <a:cs typeface="Arial" pitchFamily="34" charset="0"/>
            </a:endParaRPr>
          </a:p>
          <a:p>
            <a:r>
              <a:rPr lang="en-US" altLang="zh-CN" sz="1200">
                <a:latin typeface="Arial" pitchFamily="34" charset="0"/>
                <a:cs typeface="Arial" pitchFamily="34" charset="0"/>
              </a:rPr>
              <a:t>}}</a:t>
            </a:r>
          </a:p>
        </p:txBody>
      </p:sp>
      <p:sp>
        <p:nvSpPr>
          <p:cNvPr id="3" name="TextBox 2"/>
          <p:cNvSpPr txBox="1"/>
          <p:nvPr/>
        </p:nvSpPr>
        <p:spPr>
          <a:xfrm>
            <a:off x="6169799" y="4464471"/>
            <a:ext cx="3198162" cy="1015663"/>
          </a:xfrm>
          <a:prstGeom prst="rect">
            <a:avLst/>
          </a:prstGeom>
          <a:solidFill>
            <a:schemeClr val="bg1">
              <a:lumMod val="95000"/>
            </a:schemeClr>
          </a:solidFill>
        </p:spPr>
        <p:txBody>
          <a:bodyPr wrap="square" rtlCol="0">
            <a:spAutoFit/>
          </a:bodyPr>
          <a:lstStyle/>
          <a:p>
            <a:r>
              <a:rPr lang="en-US" altLang="zh-CN" sz="1200" b="1"/>
              <a:t>public class HashMap&lt;K,V&gt; extends AbstractMap&lt;K,V&gt;</a:t>
            </a:r>
          </a:p>
          <a:p>
            <a:r>
              <a:rPr lang="en-US" altLang="zh-CN" sz="1200"/>
              <a:t>    </a:t>
            </a:r>
            <a:r>
              <a:rPr lang="en-US" altLang="zh-CN" sz="1200" b="1"/>
              <a:t>implements Map&lt;K,V&gt;, Cloneable, Serializable {</a:t>
            </a:r>
          </a:p>
          <a:p>
            <a:r>
              <a:rPr lang="en-US" altLang="zh-CN" sz="1200" b="1"/>
              <a:t>}</a:t>
            </a:r>
            <a:endParaRPr lang="zh-CN" altLang="en-US" sz="1200"/>
          </a:p>
        </p:txBody>
      </p:sp>
      <p:sp>
        <p:nvSpPr>
          <p:cNvPr id="5" name="TextBox 4"/>
          <p:cNvSpPr txBox="1"/>
          <p:nvPr/>
        </p:nvSpPr>
        <p:spPr>
          <a:xfrm>
            <a:off x="4410397" y="2637907"/>
            <a:ext cx="1955472" cy="646331"/>
          </a:xfrm>
          <a:prstGeom prst="rect">
            <a:avLst/>
          </a:prstGeom>
          <a:solidFill>
            <a:schemeClr val="tx2">
              <a:lumMod val="20000"/>
              <a:lumOff val="80000"/>
            </a:schemeClr>
          </a:solidFill>
        </p:spPr>
        <p:txBody>
          <a:bodyPr wrap="none" rtlCol="0">
            <a:spAutoFit/>
          </a:bodyPr>
          <a:lstStyle/>
          <a:p>
            <a:r>
              <a:rPr lang="en-US" altLang="zh-CN" sz="1200" b="1"/>
              <a:t>public interface Map&lt;K,V&gt; {</a:t>
            </a:r>
          </a:p>
          <a:p>
            <a:r>
              <a:rPr lang="en-US" altLang="zh-CN" sz="1200" b="1"/>
              <a:t> //add, remover..</a:t>
            </a:r>
          </a:p>
          <a:p>
            <a:r>
              <a:rPr lang="en-US" altLang="zh-CN" sz="1200" b="1"/>
              <a:t>}</a:t>
            </a:r>
            <a:endParaRPr lang="zh-CN" altLang="en-US" sz="1200"/>
          </a:p>
        </p:txBody>
      </p:sp>
      <p:sp>
        <p:nvSpPr>
          <p:cNvPr id="8" name="TextBox 7"/>
          <p:cNvSpPr txBox="1"/>
          <p:nvPr/>
        </p:nvSpPr>
        <p:spPr>
          <a:xfrm>
            <a:off x="3201541" y="4145087"/>
            <a:ext cx="2937048" cy="1384995"/>
          </a:xfrm>
          <a:prstGeom prst="rect">
            <a:avLst/>
          </a:prstGeom>
          <a:solidFill>
            <a:schemeClr val="accent4">
              <a:lumMod val="20000"/>
              <a:lumOff val="80000"/>
            </a:schemeClr>
          </a:solidFill>
        </p:spPr>
        <p:txBody>
          <a:bodyPr wrap="square" rtlCol="0">
            <a:spAutoFit/>
          </a:bodyPr>
          <a:lstStyle/>
          <a:p>
            <a:r>
              <a:rPr lang="en-US" altLang="zh-CN" sz="1200"/>
              <a:t> </a:t>
            </a:r>
            <a:r>
              <a:rPr lang="en-US" altLang="zh-CN" sz="1200" b="1"/>
              <a:t>static class Node&lt;K,V&gt; implements Map.Entry&lt;K,V&gt; {</a:t>
            </a:r>
          </a:p>
          <a:p>
            <a:r>
              <a:rPr lang="en-US" altLang="zh-CN" sz="1200"/>
              <a:t>        </a:t>
            </a:r>
            <a:r>
              <a:rPr lang="en-US" altLang="zh-CN" sz="1200" b="1"/>
              <a:t>final int hash;</a:t>
            </a:r>
          </a:p>
          <a:p>
            <a:r>
              <a:rPr lang="en-US" altLang="zh-CN" sz="1200"/>
              <a:t>        </a:t>
            </a:r>
            <a:r>
              <a:rPr lang="en-US" altLang="zh-CN" sz="1200" b="1"/>
              <a:t>final K key;</a:t>
            </a:r>
          </a:p>
          <a:p>
            <a:r>
              <a:rPr lang="en-US" altLang="zh-CN" sz="1200"/>
              <a:t>        V value;</a:t>
            </a:r>
          </a:p>
          <a:p>
            <a:r>
              <a:rPr lang="en-US" altLang="zh-CN" sz="1200"/>
              <a:t>        Node&lt;K,V&gt; next;</a:t>
            </a:r>
          </a:p>
          <a:p>
            <a:r>
              <a:rPr lang="en-US" altLang="zh-CN" sz="1200"/>
              <a:t>}</a:t>
            </a:r>
            <a:endParaRPr lang="zh-CN" altLang="en-US" sz="1200"/>
          </a:p>
        </p:txBody>
      </p:sp>
      <p:sp>
        <p:nvSpPr>
          <p:cNvPr id="10" name="椭圆 9"/>
          <p:cNvSpPr/>
          <p:nvPr/>
        </p:nvSpPr>
        <p:spPr>
          <a:xfrm>
            <a:off x="298534" y="2391235"/>
            <a:ext cx="378605" cy="35254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1200">
                <a:latin typeface="Arial" pitchFamily="34" charset="0"/>
                <a:cs typeface="Arial" pitchFamily="34" charset="0"/>
              </a:rPr>
              <a:t>1</a:t>
            </a:r>
            <a:endParaRPr lang="zh-CN" altLang="en-US" sz="1200">
              <a:latin typeface="Arial" pitchFamily="34" charset="0"/>
              <a:cs typeface="Arial" pitchFamily="34" charset="0"/>
            </a:endParaRPr>
          </a:p>
        </p:txBody>
      </p:sp>
      <p:sp>
        <p:nvSpPr>
          <p:cNvPr id="11" name="椭圆 10"/>
          <p:cNvSpPr/>
          <p:nvPr/>
        </p:nvSpPr>
        <p:spPr>
          <a:xfrm>
            <a:off x="4031792" y="2467845"/>
            <a:ext cx="378605" cy="35254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1200">
                <a:latin typeface="Arial" pitchFamily="34" charset="0"/>
                <a:cs typeface="Arial" pitchFamily="34" charset="0"/>
              </a:rPr>
              <a:t>2</a:t>
            </a:r>
            <a:endParaRPr lang="zh-CN" altLang="en-US" sz="1200">
              <a:latin typeface="Arial" pitchFamily="34" charset="0"/>
              <a:cs typeface="Arial" pitchFamily="34" charset="0"/>
            </a:endParaRPr>
          </a:p>
        </p:txBody>
      </p:sp>
      <p:sp>
        <p:nvSpPr>
          <p:cNvPr id="12" name="椭圆 11"/>
          <p:cNvSpPr/>
          <p:nvPr/>
        </p:nvSpPr>
        <p:spPr>
          <a:xfrm>
            <a:off x="8730877" y="4485042"/>
            <a:ext cx="378605" cy="35254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1200">
                <a:latin typeface="Arial" pitchFamily="34" charset="0"/>
                <a:cs typeface="Arial" pitchFamily="34" charset="0"/>
              </a:rPr>
              <a:t>3</a:t>
            </a:r>
            <a:endParaRPr lang="zh-CN" altLang="en-US" sz="1200">
              <a:latin typeface="Arial" pitchFamily="34" charset="0"/>
              <a:cs typeface="Arial" pitchFamily="34" charset="0"/>
            </a:endParaRPr>
          </a:p>
        </p:txBody>
      </p:sp>
      <p:sp>
        <p:nvSpPr>
          <p:cNvPr id="13" name="椭圆 12"/>
          <p:cNvSpPr/>
          <p:nvPr/>
        </p:nvSpPr>
        <p:spPr>
          <a:xfrm>
            <a:off x="5029182" y="4409211"/>
            <a:ext cx="378605" cy="35254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1200">
                <a:latin typeface="Arial" pitchFamily="34" charset="0"/>
                <a:cs typeface="Arial" pitchFamily="34" charset="0"/>
              </a:rPr>
              <a:t>4</a:t>
            </a:r>
            <a:endParaRPr lang="zh-CN" altLang="en-US" sz="1200">
              <a:latin typeface="Arial" pitchFamily="34" charset="0"/>
              <a:cs typeface="Arial" pitchFamily="34" charset="0"/>
            </a:endParaRPr>
          </a:p>
        </p:txBody>
      </p:sp>
    </p:spTree>
    <p:extLst>
      <p:ext uri="{BB962C8B-B14F-4D97-AF65-F5344CB8AC3E}">
        <p14:creationId xmlns:p14="http://schemas.microsoft.com/office/powerpoint/2010/main" val="16218218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组合模式的注意事项和细节</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3785652"/>
          </a:xfrm>
          <a:prstGeom prst="rect">
            <a:avLst/>
          </a:prstGeom>
        </p:spPr>
        <p:txBody>
          <a:bodyPr wrap="square">
            <a:spAutoFit/>
          </a:bodyPr>
          <a:lstStyle/>
          <a:p>
            <a:r>
              <a:rPr lang="zh-CN" altLang="en-US" sz="2000">
                <a:latin typeface="+mn-ea"/>
              </a:rPr>
              <a:t>组合模式的注意事项和细节</a:t>
            </a:r>
            <a:endParaRPr lang="en-US" altLang="zh-CN" sz="2000">
              <a:latin typeface="+mn-ea"/>
            </a:endParaRPr>
          </a:p>
          <a:p>
            <a:endParaRPr lang="en-US" altLang="zh-CN">
              <a:latin typeface="Arial" pitchFamily="34" charset="0"/>
              <a:cs typeface="Arial" pitchFamily="34" charset="0"/>
            </a:endParaRPr>
          </a:p>
          <a:p>
            <a:pPr marL="342900" indent="-342900">
              <a:buAutoNum type="arabicParenR"/>
            </a:pPr>
            <a:r>
              <a:rPr lang="zh-CN" altLang="en-US"/>
              <a:t>简化客户端操作。客户端只需要面对一致的对象而不用考虑整体部分或者节点叶子的问题。</a:t>
            </a:r>
            <a:endParaRPr lang="en-US" altLang="zh-CN"/>
          </a:p>
          <a:p>
            <a:pPr marL="342900" indent="-342900">
              <a:buAutoNum type="arabicParenR"/>
            </a:pPr>
            <a:r>
              <a:rPr lang="zh-CN" altLang="en-US"/>
              <a:t>具有较强的扩展性。当我们要更改组合对象时，我们只需要调整内部的层次关系，客户端不用做出任何改动</a:t>
            </a:r>
            <a:r>
              <a:rPr lang="en-US" altLang="zh-CN"/>
              <a:t>.</a:t>
            </a:r>
          </a:p>
          <a:p>
            <a:pPr marL="342900" indent="-342900">
              <a:buAutoNum type="arabicParenR"/>
            </a:pPr>
            <a:r>
              <a:rPr lang="zh-CN" altLang="en-US"/>
              <a:t>方便创建出复杂的层次结构。客户端不用理会组合里面的组成细节，容易添加节点或者叶子从而创建出复杂的树形结构</a:t>
            </a:r>
            <a:endParaRPr lang="en-US" altLang="zh-CN"/>
          </a:p>
          <a:p>
            <a:pPr marL="342900" indent="-342900">
              <a:buAutoNum type="arabicParenR"/>
            </a:pPr>
            <a:r>
              <a:rPr lang="zh-CN" altLang="en-US"/>
              <a:t>需要遍历组织机构，或者处理的对象具有树形结构时</a:t>
            </a:r>
            <a:r>
              <a:rPr lang="en-US" altLang="zh-CN"/>
              <a:t>, </a:t>
            </a:r>
            <a:r>
              <a:rPr lang="zh-CN" altLang="en-US"/>
              <a:t>非常适合使用组合模式</a:t>
            </a:r>
            <a:r>
              <a:rPr lang="en-US" altLang="zh-CN"/>
              <a:t>.</a:t>
            </a:r>
          </a:p>
          <a:p>
            <a:pPr marL="342900" indent="-342900">
              <a:buAutoNum type="arabicParenR"/>
            </a:pPr>
            <a:r>
              <a:rPr lang="zh-CN" altLang="en-US"/>
              <a:t>要求较高的抽象性，</a:t>
            </a:r>
            <a:r>
              <a:rPr lang="zh-CN" altLang="en-US" sz="2000" b="1"/>
              <a:t>如果节点和叶子有很多差异性的话</a:t>
            </a:r>
            <a:r>
              <a:rPr lang="zh-CN" altLang="en-US"/>
              <a:t>，比如很多方法和属性都不一样，不适合使用组合模式</a:t>
            </a:r>
            <a:endParaRPr lang="en-US" altLang="zh-CN"/>
          </a:p>
          <a:p>
            <a:pPr marL="342900" indent="-342900">
              <a:buAutoNum type="arabicParenR"/>
            </a:pPr>
            <a:endParaRPr lang="en-US" altLang="zh-CN">
              <a:latin typeface="+mn-ea"/>
            </a:endParaRPr>
          </a:p>
          <a:p>
            <a:endParaRPr lang="en-US" altLang="zh-CN" sz="2000" b="1">
              <a:solidFill>
                <a:srgbClr val="0070C0"/>
              </a:solidFill>
              <a:latin typeface="+mn-ea"/>
            </a:endParaRPr>
          </a:p>
        </p:txBody>
      </p:sp>
    </p:spTree>
    <p:extLst>
      <p:ext uri="{BB962C8B-B14F-4D97-AF65-F5344CB8AC3E}">
        <p14:creationId xmlns:p14="http://schemas.microsoft.com/office/powerpoint/2010/main" val="42688299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sz="2800" b="1"/>
              <a:t>Java</a:t>
            </a:r>
            <a:r>
              <a:rPr lang="zh-CN" altLang="en-US" sz="2800" b="1"/>
              <a:t>设计模式</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外观模式</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58374591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影院管理项目</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527946" cy="3841052"/>
          </a:xfrm>
          <a:prstGeom prst="rect">
            <a:avLst/>
          </a:prstGeom>
        </p:spPr>
        <p:txBody>
          <a:bodyPr wrap="square">
            <a:spAutoFit/>
          </a:bodyPr>
          <a:lstStyle/>
          <a:p>
            <a:pPr defTabSz="635000">
              <a:lnSpc>
                <a:spcPct val="140000"/>
              </a:lnSpc>
              <a:spcBef>
                <a:spcPct val="0"/>
              </a:spcBef>
              <a:buSzPct val="75000"/>
            </a:pPr>
            <a:r>
              <a:rPr lang="zh-CN" altLang="en-US">
                <a:solidFill>
                  <a:srgbClr val="666666"/>
                </a:solidFill>
                <a:latin typeface="Arial" pitchFamily="34" charset="0"/>
                <a:cs typeface="Arial" pitchFamily="34" charset="0"/>
                <a:sym typeface="Noto Sans CJK SC Regular" charset="-122"/>
              </a:rPr>
              <a:t>组建一个家庭影院：</a:t>
            </a:r>
          </a:p>
          <a:p>
            <a:pPr defTabSz="635000">
              <a:lnSpc>
                <a:spcPct val="140000"/>
              </a:lnSpc>
              <a:spcBef>
                <a:spcPct val="0"/>
              </a:spcBef>
              <a:buSzPct val="75000"/>
            </a:pPr>
            <a:r>
              <a:rPr lang="zh-CN" altLang="en-US">
                <a:solidFill>
                  <a:srgbClr val="666666"/>
                </a:solidFill>
                <a:latin typeface="Arial" pitchFamily="34" charset="0"/>
                <a:cs typeface="Arial" pitchFamily="34" charset="0"/>
                <a:sym typeface="Noto Sans CJK SC Regular" charset="-122"/>
              </a:rPr>
              <a:t>DVD播放器、投影仪、自动屏幕、环绕立体声、爆米花机</a:t>
            </a:r>
            <a:r>
              <a:rPr lang="en-US" altLang="zh-CN">
                <a:solidFill>
                  <a:srgbClr val="666666"/>
                </a:solidFill>
                <a:latin typeface="Arial" pitchFamily="34" charset="0"/>
                <a:cs typeface="Arial" pitchFamily="34" charset="0"/>
                <a:sym typeface="Noto Sans CJK SC Regular" charset="-122"/>
              </a:rPr>
              <a:t>,</a:t>
            </a:r>
            <a:r>
              <a:rPr lang="zh-CN" altLang="en-US">
                <a:solidFill>
                  <a:srgbClr val="666666"/>
                </a:solidFill>
                <a:latin typeface="Arial" pitchFamily="34" charset="0"/>
                <a:cs typeface="Arial" pitchFamily="34" charset="0"/>
                <a:sym typeface="Noto Sans CJK SC Regular" charset="-122"/>
              </a:rPr>
              <a:t>要求完成使用家庭影院的功能，其过程为：</a:t>
            </a:r>
            <a:endParaRPr lang="en-US" altLang="zh-CN">
              <a:solidFill>
                <a:srgbClr val="666666"/>
              </a:solidFill>
              <a:latin typeface="Arial" pitchFamily="34" charset="0"/>
              <a:cs typeface="Arial" pitchFamily="34" charset="0"/>
              <a:sym typeface="Noto Sans CJK SC Regular" charset="-122"/>
            </a:endParaRPr>
          </a:p>
          <a:p>
            <a:pPr marL="171450" lvl="0" indent="-171450">
              <a:lnSpc>
                <a:spcPct val="140000"/>
              </a:lnSpc>
              <a:spcBef>
                <a:spcPct val="0"/>
              </a:spcBef>
              <a:buFont typeface="Arial" pitchFamily="34" charset="0"/>
              <a:buChar char="•"/>
            </a:pPr>
            <a:r>
              <a:rPr lang="zh-CN" altLang="en-US" sz="1200">
                <a:solidFill>
                  <a:srgbClr val="666666"/>
                </a:solidFill>
                <a:latin typeface="Arial" pitchFamily="34" charset="0"/>
                <a:cs typeface="Arial" pitchFamily="34" charset="0"/>
                <a:sym typeface="Noto Sans CJK SC Regular" charset="-122"/>
              </a:rPr>
              <a:t>直接用遥控器：统筹各设备开关</a:t>
            </a:r>
          </a:p>
          <a:p>
            <a:pPr marL="171450" lvl="0" indent="-171450">
              <a:lnSpc>
                <a:spcPct val="140000"/>
              </a:lnSpc>
              <a:spcBef>
                <a:spcPct val="0"/>
              </a:spcBef>
              <a:buFont typeface="Arial" pitchFamily="34" charset="0"/>
              <a:buChar char="•"/>
            </a:pPr>
            <a:r>
              <a:rPr lang="zh-CN" altLang="en-US" sz="1200">
                <a:solidFill>
                  <a:srgbClr val="666666"/>
                </a:solidFill>
                <a:latin typeface="Arial" pitchFamily="34" charset="0"/>
                <a:cs typeface="Arial" pitchFamily="34" charset="0"/>
                <a:sym typeface="Noto Sans CJK SC Regular" charset="-122"/>
              </a:rPr>
              <a:t>开爆米花机</a:t>
            </a:r>
          </a:p>
          <a:p>
            <a:pPr marL="171450" lvl="0" indent="-171450">
              <a:lnSpc>
                <a:spcPct val="140000"/>
              </a:lnSpc>
              <a:spcBef>
                <a:spcPct val="0"/>
              </a:spcBef>
              <a:buFont typeface="Arial" pitchFamily="34" charset="0"/>
              <a:buChar char="•"/>
            </a:pPr>
            <a:r>
              <a:rPr lang="zh-CN" altLang="en-US" sz="1200">
                <a:solidFill>
                  <a:srgbClr val="666666"/>
                </a:solidFill>
                <a:latin typeface="Arial" pitchFamily="34" charset="0"/>
                <a:cs typeface="Arial" pitchFamily="34" charset="0"/>
                <a:sym typeface="Noto Sans CJK SC Regular" charset="-122"/>
              </a:rPr>
              <a:t>放下屏幕</a:t>
            </a:r>
          </a:p>
          <a:p>
            <a:pPr marL="171450" lvl="0" indent="-171450">
              <a:lnSpc>
                <a:spcPct val="140000"/>
              </a:lnSpc>
              <a:spcBef>
                <a:spcPct val="0"/>
              </a:spcBef>
              <a:buFont typeface="Arial" pitchFamily="34" charset="0"/>
              <a:buChar char="•"/>
            </a:pPr>
            <a:r>
              <a:rPr lang="zh-CN" altLang="en-US" sz="1200">
                <a:solidFill>
                  <a:srgbClr val="666666"/>
                </a:solidFill>
                <a:latin typeface="Arial" pitchFamily="34" charset="0"/>
                <a:cs typeface="Arial" pitchFamily="34" charset="0"/>
                <a:sym typeface="Noto Sans CJK SC Regular" charset="-122"/>
              </a:rPr>
              <a:t>开投影仪</a:t>
            </a:r>
          </a:p>
          <a:p>
            <a:pPr marL="171450" lvl="0" indent="-171450">
              <a:lnSpc>
                <a:spcPct val="140000"/>
              </a:lnSpc>
              <a:spcBef>
                <a:spcPct val="0"/>
              </a:spcBef>
              <a:buFont typeface="Arial" pitchFamily="34" charset="0"/>
              <a:buChar char="•"/>
            </a:pPr>
            <a:r>
              <a:rPr lang="zh-CN" altLang="en-US" sz="1200">
                <a:solidFill>
                  <a:srgbClr val="666666"/>
                </a:solidFill>
                <a:latin typeface="Arial" pitchFamily="34" charset="0"/>
                <a:cs typeface="Arial" pitchFamily="34" charset="0"/>
                <a:sym typeface="Noto Sans CJK SC Regular" charset="-122"/>
              </a:rPr>
              <a:t>开音响</a:t>
            </a:r>
          </a:p>
          <a:p>
            <a:pPr marL="171450" lvl="0" indent="-171450">
              <a:lnSpc>
                <a:spcPct val="140000"/>
              </a:lnSpc>
              <a:spcBef>
                <a:spcPct val="0"/>
              </a:spcBef>
              <a:buFont typeface="Arial" pitchFamily="34" charset="0"/>
              <a:buChar char="•"/>
            </a:pPr>
            <a:r>
              <a:rPr lang="zh-CN" altLang="en-US" sz="1200">
                <a:solidFill>
                  <a:srgbClr val="666666"/>
                </a:solidFill>
                <a:latin typeface="Arial" pitchFamily="34" charset="0"/>
                <a:cs typeface="Arial" pitchFamily="34" charset="0"/>
                <a:sym typeface="Noto Sans CJK SC Regular" charset="-122"/>
              </a:rPr>
              <a:t>开DVD，选dvd</a:t>
            </a:r>
          </a:p>
          <a:p>
            <a:pPr marL="171450" lvl="0" indent="-171450">
              <a:lnSpc>
                <a:spcPct val="140000"/>
              </a:lnSpc>
              <a:spcBef>
                <a:spcPct val="0"/>
              </a:spcBef>
              <a:buFont typeface="Arial" pitchFamily="34" charset="0"/>
              <a:buChar char="•"/>
            </a:pPr>
            <a:r>
              <a:rPr lang="zh-CN" altLang="en-US" sz="1200">
                <a:solidFill>
                  <a:srgbClr val="666666"/>
                </a:solidFill>
                <a:latin typeface="Arial" pitchFamily="34" charset="0"/>
                <a:cs typeface="Arial" pitchFamily="34" charset="0"/>
                <a:sym typeface="Noto Sans CJK SC Regular" charset="-122"/>
              </a:rPr>
              <a:t>去拿爆米花</a:t>
            </a:r>
          </a:p>
          <a:p>
            <a:pPr marL="171450" lvl="0" indent="-171450">
              <a:lnSpc>
                <a:spcPct val="140000"/>
              </a:lnSpc>
              <a:spcBef>
                <a:spcPct val="0"/>
              </a:spcBef>
              <a:buFont typeface="Arial" pitchFamily="34" charset="0"/>
              <a:buChar char="•"/>
            </a:pPr>
            <a:r>
              <a:rPr lang="zh-CN" altLang="en-US" sz="1200">
                <a:solidFill>
                  <a:srgbClr val="666666"/>
                </a:solidFill>
                <a:latin typeface="Arial" pitchFamily="34" charset="0"/>
                <a:cs typeface="Arial" pitchFamily="34" charset="0"/>
                <a:sym typeface="Noto Sans CJK SC Regular" charset="-122"/>
              </a:rPr>
              <a:t>调暗灯光</a:t>
            </a:r>
          </a:p>
          <a:p>
            <a:pPr marL="171450" lvl="0" indent="-171450">
              <a:lnSpc>
                <a:spcPct val="140000"/>
              </a:lnSpc>
              <a:spcBef>
                <a:spcPct val="0"/>
              </a:spcBef>
              <a:buFont typeface="Arial" pitchFamily="34" charset="0"/>
              <a:buChar char="•"/>
            </a:pPr>
            <a:r>
              <a:rPr lang="zh-CN" altLang="en-US" sz="1200">
                <a:solidFill>
                  <a:srgbClr val="666666"/>
                </a:solidFill>
                <a:latin typeface="Arial" pitchFamily="34" charset="0"/>
                <a:cs typeface="Arial" pitchFamily="34" charset="0"/>
                <a:sym typeface="Noto Sans CJK SC Regular" charset="-122"/>
              </a:rPr>
              <a:t>播放</a:t>
            </a:r>
          </a:p>
          <a:p>
            <a:pPr marL="171450" lvl="0" indent="-171450">
              <a:lnSpc>
                <a:spcPct val="140000"/>
              </a:lnSpc>
              <a:spcBef>
                <a:spcPct val="0"/>
              </a:spcBef>
              <a:buFont typeface="Arial" pitchFamily="34" charset="0"/>
              <a:buChar char="•"/>
            </a:pPr>
            <a:r>
              <a:rPr lang="zh-CN" altLang="en-US" sz="1200">
                <a:solidFill>
                  <a:srgbClr val="666666"/>
                </a:solidFill>
                <a:latin typeface="Arial" pitchFamily="34" charset="0"/>
                <a:cs typeface="Arial" pitchFamily="34" charset="0"/>
                <a:sym typeface="Noto Sans CJK SC Regular" charset="-122"/>
              </a:rPr>
              <a:t>观影结束后，关闭各种设备</a:t>
            </a:r>
            <a:endParaRPr lang="en-US" altLang="zh-CN" sz="1200">
              <a:solidFill>
                <a:srgbClr val="666666"/>
              </a:solidFill>
              <a:latin typeface="Arial" pitchFamily="34" charset="0"/>
              <a:cs typeface="Arial" pitchFamily="34" charset="0"/>
              <a:sym typeface="Noto Sans CJK SC Regular" charset="-122"/>
            </a:endParaRPr>
          </a:p>
        </p:txBody>
      </p:sp>
    </p:spTree>
    <p:extLst>
      <p:ext uri="{BB962C8B-B14F-4D97-AF65-F5344CB8AC3E}">
        <p14:creationId xmlns:p14="http://schemas.microsoft.com/office/powerpoint/2010/main" val="189514947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传统方式解决影院管理</a:t>
            </a:r>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707886"/>
          </a:xfrm>
          <a:prstGeom prst="rect">
            <a:avLst/>
          </a:prstGeom>
        </p:spPr>
        <p:txBody>
          <a:bodyPr wrap="square">
            <a:spAutoFit/>
          </a:bodyPr>
          <a:lstStyle/>
          <a:p>
            <a:r>
              <a:rPr lang="zh-CN" altLang="en-US" sz="2000" b="1"/>
              <a:t>传统方式解决影院管理</a:t>
            </a:r>
            <a:endParaRPr lang="en-US" altLang="zh-CN" sz="2000">
              <a:latin typeface="+mn-ea"/>
            </a:endParaRPr>
          </a:p>
          <a:p>
            <a:endParaRPr lang="en-US" altLang="zh-CN" sz="2000" b="1">
              <a:solidFill>
                <a:srgbClr val="0070C0"/>
              </a:solidFill>
              <a:latin typeface="+mn-ea"/>
            </a:endParaRPr>
          </a:p>
        </p:txBody>
      </p:sp>
      <p:pic>
        <p:nvPicPr>
          <p:cNvPr id="2181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989" y="1800175"/>
            <a:ext cx="7915275"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809997" y="3672383"/>
            <a:ext cx="5904656" cy="1815882"/>
          </a:xfrm>
          <a:prstGeom prst="rect">
            <a:avLst/>
          </a:prstGeom>
          <a:noFill/>
        </p:spPr>
        <p:txBody>
          <a:bodyPr wrap="square" rtlCol="0">
            <a:spAutoFit/>
          </a:bodyPr>
          <a:lstStyle/>
          <a:p>
            <a:r>
              <a:rPr lang="en-US" altLang="zh-CN" sz="1600">
                <a:latin typeface="Arial" pitchFamily="34" charset="0"/>
                <a:cs typeface="Arial" pitchFamily="34" charset="0"/>
              </a:rPr>
              <a:t>ClientTest {</a:t>
            </a:r>
          </a:p>
          <a:p>
            <a:r>
              <a:rPr lang="en-US" altLang="zh-CN" sz="1600">
                <a:latin typeface="Arial" pitchFamily="34" charset="0"/>
                <a:cs typeface="Arial" pitchFamily="34" charset="0"/>
              </a:rPr>
              <a:t>  public  static void main() {</a:t>
            </a:r>
          </a:p>
          <a:p>
            <a:r>
              <a:rPr lang="en-US" altLang="zh-CN" sz="1600">
                <a:latin typeface="Arial" pitchFamily="34" charset="0"/>
                <a:cs typeface="Arial" pitchFamily="34" charset="0"/>
              </a:rPr>
              <a:t>      //1. </a:t>
            </a:r>
            <a:r>
              <a:rPr lang="zh-CN" altLang="en-US" sz="1600">
                <a:latin typeface="Arial" pitchFamily="34" charset="0"/>
                <a:cs typeface="Arial" pitchFamily="34" charset="0"/>
              </a:rPr>
              <a:t>创建相关的对象</a:t>
            </a:r>
            <a:endParaRPr lang="en-US" altLang="zh-CN" sz="1600">
              <a:latin typeface="Arial" pitchFamily="34" charset="0"/>
              <a:cs typeface="Arial" pitchFamily="34" charset="0"/>
            </a:endParaRPr>
          </a:p>
          <a:p>
            <a:r>
              <a:rPr lang="en-US" altLang="zh-CN" sz="1600">
                <a:latin typeface="Arial" pitchFamily="34" charset="0"/>
                <a:cs typeface="Arial" pitchFamily="34" charset="0"/>
              </a:rPr>
              <a:t>      //2. </a:t>
            </a:r>
            <a:r>
              <a:rPr lang="zh-CN" altLang="en-US" sz="1600">
                <a:latin typeface="Arial" pitchFamily="34" charset="0"/>
                <a:cs typeface="Arial" pitchFamily="34" charset="0"/>
              </a:rPr>
              <a:t>调用创建的各个对象的一系列方法</a:t>
            </a:r>
            <a:endParaRPr lang="en-US" altLang="zh-CN" sz="1600">
              <a:latin typeface="Arial" pitchFamily="34" charset="0"/>
              <a:cs typeface="Arial" pitchFamily="34" charset="0"/>
            </a:endParaRPr>
          </a:p>
          <a:p>
            <a:r>
              <a:rPr lang="en-US" altLang="zh-CN" sz="1600">
                <a:latin typeface="Arial" pitchFamily="34" charset="0"/>
                <a:cs typeface="Arial" pitchFamily="34" charset="0"/>
              </a:rPr>
              <a:t>     // 3. </a:t>
            </a:r>
            <a:r>
              <a:rPr lang="zh-CN" altLang="en-US" sz="1600">
                <a:latin typeface="Arial" pitchFamily="34" charset="0"/>
                <a:cs typeface="Arial" pitchFamily="34" charset="0"/>
              </a:rPr>
              <a:t>调用</a:t>
            </a:r>
            <a:r>
              <a:rPr lang="en-US" altLang="zh-CN" sz="1600">
                <a:latin typeface="Arial" pitchFamily="34" charset="0"/>
                <a:cs typeface="Arial" pitchFamily="34" charset="0"/>
              </a:rPr>
              <a:t>DVDPlayer  </a:t>
            </a:r>
            <a:r>
              <a:rPr lang="zh-CN" altLang="en-US" sz="1600">
                <a:latin typeface="Arial" pitchFamily="34" charset="0"/>
                <a:cs typeface="Arial" pitchFamily="34" charset="0"/>
              </a:rPr>
              <a:t>对象的</a:t>
            </a:r>
            <a:r>
              <a:rPr lang="en-US" altLang="zh-CN" sz="1600">
                <a:latin typeface="Arial" pitchFamily="34" charset="0"/>
                <a:cs typeface="Arial" pitchFamily="34" charset="0"/>
              </a:rPr>
              <a:t>play</a:t>
            </a:r>
            <a:r>
              <a:rPr lang="zh-CN" altLang="en-US" sz="1600">
                <a:latin typeface="Arial" pitchFamily="34" charset="0"/>
                <a:cs typeface="Arial" pitchFamily="34" charset="0"/>
              </a:rPr>
              <a:t>方法</a:t>
            </a:r>
            <a:endParaRPr lang="en-US" altLang="zh-CN" sz="1600">
              <a:latin typeface="Arial" pitchFamily="34" charset="0"/>
              <a:cs typeface="Arial" pitchFamily="34" charset="0"/>
            </a:endParaRPr>
          </a:p>
          <a:p>
            <a:r>
              <a:rPr lang="en-US" altLang="zh-CN" sz="1600">
                <a:latin typeface="Arial" pitchFamily="34" charset="0"/>
                <a:cs typeface="Arial" pitchFamily="34" charset="0"/>
              </a:rPr>
              <a:t>   }</a:t>
            </a:r>
          </a:p>
          <a:p>
            <a:r>
              <a:rPr lang="en-US" altLang="zh-CN" sz="1600">
                <a:latin typeface="Arial" pitchFamily="34" charset="0"/>
                <a:cs typeface="Arial" pitchFamily="34" charset="0"/>
              </a:rPr>
              <a:t>} </a:t>
            </a:r>
          </a:p>
        </p:txBody>
      </p:sp>
      <p:sp>
        <p:nvSpPr>
          <p:cNvPr id="9" name="圆角矩形 8"/>
          <p:cNvSpPr/>
          <p:nvPr/>
        </p:nvSpPr>
        <p:spPr>
          <a:xfrm>
            <a:off x="5850557" y="4248447"/>
            <a:ext cx="2376264" cy="10943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ClientTest</a:t>
            </a:r>
            <a:r>
              <a:rPr lang="zh-CN" altLang="en-US"/>
              <a:t>类</a:t>
            </a:r>
            <a:endParaRPr lang="en-US" altLang="zh-CN"/>
          </a:p>
          <a:p>
            <a:pPr algn="ctr"/>
            <a:r>
              <a:rPr lang="zh-CN" altLang="en-US" sz="1400"/>
              <a:t>直接使用各个子系统</a:t>
            </a:r>
            <a:endParaRPr lang="en-US" altLang="zh-CN" sz="1400"/>
          </a:p>
          <a:p>
            <a:pPr algn="ctr"/>
            <a:r>
              <a:rPr lang="zh-CN" altLang="en-US" sz="1400"/>
              <a:t>示意代码</a:t>
            </a:r>
            <a:r>
              <a:rPr lang="en-US" altLang="zh-CN" sz="1400"/>
              <a:t>(</a:t>
            </a:r>
            <a:r>
              <a:rPr lang="zh-CN" altLang="en-US" sz="1400"/>
              <a:t>如左图</a:t>
            </a:r>
            <a:r>
              <a:rPr lang="en-US" altLang="zh-CN" sz="1400"/>
              <a:t>)</a:t>
            </a:r>
            <a:endParaRPr lang="zh-CN" altLang="en-US" sz="1400"/>
          </a:p>
        </p:txBody>
      </p:sp>
      <p:cxnSp>
        <p:nvCxnSpPr>
          <p:cNvPr id="11" name="直接箭头连接符 10"/>
          <p:cNvCxnSpPr/>
          <p:nvPr/>
        </p:nvCxnSpPr>
        <p:spPr>
          <a:xfrm flipH="1" flipV="1">
            <a:off x="2178149" y="3384351"/>
            <a:ext cx="4248472" cy="8640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9" idx="0"/>
          </p:cNvCxnSpPr>
          <p:nvPr/>
        </p:nvCxnSpPr>
        <p:spPr>
          <a:xfrm flipH="1" flipV="1">
            <a:off x="3330277" y="3240335"/>
            <a:ext cx="3708412" cy="10081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flipV="1">
            <a:off x="4554413" y="3096319"/>
            <a:ext cx="2880320" cy="11521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flipV="1">
            <a:off x="5778549" y="3096319"/>
            <a:ext cx="1800200" cy="10801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flipV="1">
            <a:off x="6858669" y="2728862"/>
            <a:ext cx="864096" cy="14475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7794773" y="3096319"/>
            <a:ext cx="144016" cy="11521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23" name="对象 22"/>
          <p:cNvGraphicFramePr>
            <a:graphicFrameLocks noChangeAspect="1"/>
          </p:cNvGraphicFramePr>
          <p:nvPr>
            <p:extLst>
              <p:ext uri="{D42A27DB-BD31-4B8C-83A1-F6EECF244321}">
                <p14:modId xmlns:p14="http://schemas.microsoft.com/office/powerpoint/2010/main" val="1857224621"/>
              </p:ext>
            </p:extLst>
          </p:nvPr>
        </p:nvGraphicFramePr>
        <p:xfrm>
          <a:off x="8674327" y="2922716"/>
          <a:ext cx="508000" cy="711200"/>
        </p:xfrm>
        <a:graphic>
          <a:graphicData uri="http://schemas.openxmlformats.org/presentationml/2006/ole">
            <mc:AlternateContent xmlns:mc="http://schemas.openxmlformats.org/markup-compatibility/2006">
              <mc:Choice xmlns:v="urn:schemas-microsoft-com:vml" Requires="v">
                <p:oleObj spid="_x0000_s218279" name="包装程序外壳对象" showAsIcon="1" r:id="rId5" imgW="508680" imgH="711360" progId="Package">
                  <p:embed/>
                </p:oleObj>
              </mc:Choice>
              <mc:Fallback>
                <p:oleObj name="包装程序外壳对象" showAsIcon="1" r:id="rId5" imgW="508680" imgH="711360" progId="Package">
                  <p:embed/>
                  <p:pic>
                    <p:nvPicPr>
                      <p:cNvPr id="0" name=""/>
                      <p:cNvPicPr/>
                      <p:nvPr/>
                    </p:nvPicPr>
                    <p:blipFill>
                      <a:blip r:embed="rId6"/>
                      <a:stretch>
                        <a:fillRect/>
                      </a:stretch>
                    </p:blipFill>
                    <p:spPr>
                      <a:xfrm>
                        <a:off x="8674327" y="2922716"/>
                        <a:ext cx="508000" cy="711200"/>
                      </a:xfrm>
                      <a:prstGeom prst="rect">
                        <a:avLst/>
                      </a:prstGeom>
                    </p:spPr>
                  </p:pic>
                </p:oleObj>
              </mc:Fallback>
            </mc:AlternateContent>
          </a:graphicData>
        </a:graphic>
      </p:graphicFrame>
    </p:spTree>
    <p:extLst>
      <p:ext uri="{BB962C8B-B14F-4D97-AF65-F5344CB8AC3E}">
        <p14:creationId xmlns:p14="http://schemas.microsoft.com/office/powerpoint/2010/main" val="45427951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传统方式解决影院管理问题分析</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3323987"/>
          </a:xfrm>
          <a:prstGeom prst="rect">
            <a:avLst/>
          </a:prstGeom>
        </p:spPr>
        <p:txBody>
          <a:bodyPr wrap="square">
            <a:spAutoFit/>
          </a:bodyPr>
          <a:lstStyle/>
          <a:p>
            <a:r>
              <a:rPr lang="zh-CN" altLang="en-US" sz="2000"/>
              <a:t>传统方式解决影院管理问题分析</a:t>
            </a:r>
            <a:endParaRPr lang="en-US" altLang="zh-CN" sz="2000">
              <a:latin typeface="+mn-ea"/>
            </a:endParaRPr>
          </a:p>
          <a:p>
            <a:endParaRPr lang="en-US" altLang="zh-CN" sz="2000" b="1">
              <a:solidFill>
                <a:srgbClr val="0070C0"/>
              </a:solidFill>
              <a:latin typeface="+mn-ea"/>
            </a:endParaRPr>
          </a:p>
          <a:p>
            <a:pPr marL="457200" indent="-457200">
              <a:buAutoNum type="arabicParenR"/>
            </a:pPr>
            <a:r>
              <a:rPr lang="zh-CN" altLang="en-US">
                <a:latin typeface="Arial" pitchFamily="34" charset="0"/>
                <a:cs typeface="Arial" pitchFamily="34" charset="0"/>
              </a:rPr>
              <a:t>在</a:t>
            </a:r>
            <a:r>
              <a:rPr lang="en-US" altLang="zh-CN">
                <a:latin typeface="Arial" pitchFamily="34" charset="0"/>
                <a:cs typeface="Arial" pitchFamily="34" charset="0"/>
              </a:rPr>
              <a:t>ClientTest </a:t>
            </a:r>
            <a:r>
              <a:rPr lang="zh-CN" altLang="en-US">
                <a:latin typeface="Arial" pitchFamily="34" charset="0"/>
                <a:cs typeface="Arial" pitchFamily="34" charset="0"/>
              </a:rPr>
              <a:t>的</a:t>
            </a:r>
            <a:r>
              <a:rPr lang="en-US" altLang="zh-CN">
                <a:latin typeface="Arial" pitchFamily="34" charset="0"/>
                <a:cs typeface="Arial" pitchFamily="34" charset="0"/>
              </a:rPr>
              <a:t>main</a:t>
            </a:r>
            <a:r>
              <a:rPr lang="zh-CN" altLang="en-US">
                <a:latin typeface="Arial" pitchFamily="34" charset="0"/>
                <a:cs typeface="Arial" pitchFamily="34" charset="0"/>
              </a:rPr>
              <a:t>方法中，创建各个子系统的对象，并直接去调用子系统</a:t>
            </a:r>
            <a:r>
              <a:rPr lang="en-US" altLang="zh-CN">
                <a:latin typeface="Arial" pitchFamily="34" charset="0"/>
                <a:cs typeface="Arial" pitchFamily="34" charset="0"/>
              </a:rPr>
              <a:t>(</a:t>
            </a:r>
            <a:r>
              <a:rPr lang="zh-CN" altLang="en-US">
                <a:latin typeface="Arial" pitchFamily="34" charset="0"/>
                <a:cs typeface="Arial" pitchFamily="34" charset="0"/>
              </a:rPr>
              <a:t>对象</a:t>
            </a:r>
            <a:r>
              <a:rPr lang="en-US" altLang="zh-CN">
                <a:latin typeface="Arial" pitchFamily="34" charset="0"/>
                <a:cs typeface="Arial" pitchFamily="34" charset="0"/>
              </a:rPr>
              <a:t>)</a:t>
            </a:r>
            <a:r>
              <a:rPr lang="zh-CN" altLang="en-US">
                <a:latin typeface="Arial" pitchFamily="34" charset="0"/>
                <a:cs typeface="Arial" pitchFamily="34" charset="0"/>
              </a:rPr>
              <a:t>相关方法，会造成调用过程混乱，没有清晰的过程</a:t>
            </a:r>
            <a:endParaRPr lang="en-US" altLang="zh-CN">
              <a:latin typeface="Arial" pitchFamily="34" charset="0"/>
              <a:cs typeface="Arial" pitchFamily="34" charset="0"/>
            </a:endParaRPr>
          </a:p>
          <a:p>
            <a:pPr marL="457200" indent="-457200">
              <a:buAutoNum type="arabicParenR"/>
            </a:pPr>
            <a:r>
              <a:rPr lang="zh-CN" altLang="en-US">
                <a:latin typeface="Arial" pitchFamily="34" charset="0"/>
                <a:cs typeface="Arial" pitchFamily="34" charset="0"/>
              </a:rPr>
              <a:t>不利于在</a:t>
            </a:r>
            <a:r>
              <a:rPr lang="en-US" altLang="zh-CN">
                <a:latin typeface="Arial" pitchFamily="34" charset="0"/>
                <a:cs typeface="Arial" pitchFamily="34" charset="0"/>
              </a:rPr>
              <a:t>ClientTest </a:t>
            </a:r>
            <a:r>
              <a:rPr lang="zh-CN" altLang="en-US">
                <a:latin typeface="Arial" pitchFamily="34" charset="0"/>
                <a:cs typeface="Arial" pitchFamily="34" charset="0"/>
              </a:rPr>
              <a:t>中，去维护对子系统的操作</a:t>
            </a:r>
            <a:endParaRPr lang="en-US" altLang="zh-CN">
              <a:latin typeface="Arial" pitchFamily="34" charset="0"/>
              <a:cs typeface="Arial" pitchFamily="34" charset="0"/>
            </a:endParaRPr>
          </a:p>
          <a:p>
            <a:pPr marL="457200" indent="-457200">
              <a:buAutoNum type="arabicParenR"/>
            </a:pPr>
            <a:r>
              <a:rPr lang="zh-CN" altLang="en-US">
                <a:latin typeface="Arial" pitchFamily="34" charset="0"/>
                <a:cs typeface="Arial" pitchFamily="34" charset="0"/>
              </a:rPr>
              <a:t>解决思路：</a:t>
            </a:r>
            <a:r>
              <a:rPr lang="zh-CN" altLang="en-US"/>
              <a:t>定义一个高层接口，给子系统中的一组接口提供一个</a:t>
            </a:r>
            <a:r>
              <a:rPr lang="zh-CN" altLang="en-US" sz="2000" b="1">
                <a:solidFill>
                  <a:srgbClr val="DA0000"/>
                </a:solidFill>
              </a:rPr>
              <a:t>一致的界面</a:t>
            </a:r>
            <a:r>
              <a:rPr lang="en-US" altLang="zh-CN" sz="2000" b="1">
                <a:solidFill>
                  <a:srgbClr val="DA0000"/>
                </a:solidFill>
              </a:rPr>
              <a:t>(</a:t>
            </a:r>
            <a:r>
              <a:rPr lang="zh-CN" altLang="en-US" sz="2000" b="1">
                <a:solidFill>
                  <a:srgbClr val="DA0000"/>
                </a:solidFill>
              </a:rPr>
              <a:t>比如在高层接口提供四个方法 </a:t>
            </a:r>
            <a:r>
              <a:rPr lang="en-US" altLang="zh-CN" sz="2000" b="1">
                <a:solidFill>
                  <a:srgbClr val="DA0000"/>
                </a:solidFill>
              </a:rPr>
              <a:t>ready, play, pause, end</a:t>
            </a:r>
            <a:r>
              <a:rPr lang="zh-CN" altLang="en-US" sz="2000" b="1">
                <a:solidFill>
                  <a:srgbClr val="DA0000"/>
                </a:solidFill>
              </a:rPr>
              <a:t> </a:t>
            </a:r>
            <a:r>
              <a:rPr lang="en-US" altLang="zh-CN" sz="2000" b="1">
                <a:solidFill>
                  <a:srgbClr val="DA0000"/>
                </a:solidFill>
              </a:rPr>
              <a:t>)</a:t>
            </a:r>
            <a:r>
              <a:rPr lang="zh-CN" altLang="en-US"/>
              <a:t>，用来访问子系统中的一群接口</a:t>
            </a:r>
            <a:endParaRPr lang="en-US" altLang="zh-CN"/>
          </a:p>
          <a:p>
            <a:pPr marL="457200" indent="-457200">
              <a:buAutoNum type="arabicParenR"/>
            </a:pPr>
            <a:r>
              <a:rPr lang="zh-CN" altLang="en-US" b="1">
                <a:solidFill>
                  <a:srgbClr val="DA0000"/>
                </a:solidFill>
              </a:rPr>
              <a:t>也就是说</a:t>
            </a:r>
            <a:r>
              <a:rPr lang="zh-CN" altLang="en-US"/>
              <a:t> 就是通过定义一个一致的接口</a:t>
            </a:r>
            <a:r>
              <a:rPr lang="en-US" altLang="zh-CN"/>
              <a:t>(</a:t>
            </a:r>
            <a:r>
              <a:rPr lang="zh-CN" altLang="en-US"/>
              <a:t>界面类</a:t>
            </a:r>
            <a:r>
              <a:rPr lang="en-US" altLang="zh-CN"/>
              <a:t>)</a:t>
            </a:r>
            <a:r>
              <a:rPr lang="zh-CN" altLang="en-US"/>
              <a:t>，用以屏蔽内部子系统的细节，使得调用端只需跟这个接口发生调用，而无需关心这个子系统的内部细节 </a:t>
            </a:r>
            <a:r>
              <a:rPr lang="en-US" altLang="zh-CN"/>
              <a:t>=&gt; </a:t>
            </a:r>
            <a:r>
              <a:rPr lang="zh-CN" altLang="en-US"/>
              <a:t>外观模式</a:t>
            </a:r>
            <a:endParaRPr lang="en-US" altLang="zh-CN">
              <a:latin typeface="Arial" pitchFamily="34" charset="0"/>
              <a:cs typeface="Arial" pitchFamily="34" charset="0"/>
            </a:endParaRPr>
          </a:p>
        </p:txBody>
      </p:sp>
    </p:spTree>
    <p:extLst>
      <p:ext uri="{BB962C8B-B14F-4D97-AF65-F5344CB8AC3E}">
        <p14:creationId xmlns:p14="http://schemas.microsoft.com/office/powerpoint/2010/main" val="765197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接口隔离原则</a:t>
            </a:r>
            <a:r>
              <a:rPr lang="en-US" altLang="zh-CN" sz="2400" b="1"/>
              <a:t>(Interface Segregation Principle)</a:t>
            </a:r>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2" y="1244431"/>
            <a:ext cx="3847425" cy="4278094"/>
          </a:xfrm>
          <a:prstGeom prst="rect">
            <a:avLst/>
          </a:prstGeom>
        </p:spPr>
        <p:txBody>
          <a:bodyPr wrap="square">
            <a:spAutoFit/>
          </a:bodyPr>
          <a:lstStyle/>
          <a:p>
            <a:pPr>
              <a:defRPr/>
            </a:pPr>
            <a:r>
              <a:rPr lang="zh-CN" altLang="en-US" sz="2000" b="1">
                <a:solidFill>
                  <a:srgbClr val="0070C0"/>
                </a:solidFill>
                <a:latin typeface="Arial" pitchFamily="34" charset="0"/>
                <a:cs typeface="Arial" pitchFamily="34" charset="0"/>
              </a:rPr>
              <a:t>基本介绍</a:t>
            </a:r>
            <a:endParaRPr lang="en-US" altLang="zh-CN" sz="2000" b="1">
              <a:solidFill>
                <a:srgbClr val="0070C0"/>
              </a:solidFill>
              <a:latin typeface="Arial" pitchFamily="34" charset="0"/>
              <a:ea typeface="宋体" panose="02010600030101010101" pitchFamily="2" charset="-122"/>
              <a:cs typeface="Arial" pitchFamily="34" charset="0"/>
            </a:endParaRPr>
          </a:p>
          <a:p>
            <a:pPr marL="342900" indent="-342900">
              <a:buAutoNum type="arabicParenR"/>
              <a:defRPr/>
            </a:pPr>
            <a:r>
              <a:rPr lang="zh-CN" altLang="en-US"/>
              <a:t>客户端不应该依赖它不需要的接口，即一个类对另一个类的依赖应该建立在最小的接口上</a:t>
            </a:r>
            <a:endParaRPr lang="en-US" altLang="zh-CN"/>
          </a:p>
          <a:p>
            <a:pPr marL="342900" indent="-342900">
              <a:buAutoNum type="arabicParenR"/>
              <a:defRPr/>
            </a:pPr>
            <a:endParaRPr lang="en-US" altLang="zh-CN"/>
          </a:p>
          <a:p>
            <a:pPr marL="342900" indent="-342900">
              <a:buAutoNum type="arabicParenR"/>
              <a:defRPr/>
            </a:pPr>
            <a:r>
              <a:rPr lang="zh-CN" altLang="en-US"/>
              <a:t>先看一张图</a:t>
            </a:r>
            <a:r>
              <a:rPr lang="en-US" altLang="zh-CN"/>
              <a:t>:</a:t>
            </a:r>
          </a:p>
          <a:p>
            <a:pPr marL="342900" indent="-342900">
              <a:buAutoNum type="arabicParenR"/>
              <a:defRPr/>
            </a:pPr>
            <a:endParaRPr lang="en-US" altLang="zh-CN"/>
          </a:p>
          <a:p>
            <a:pPr marL="342900" indent="-342900">
              <a:buAutoNum type="arabicParenR"/>
              <a:defRPr/>
            </a:pPr>
            <a:r>
              <a:rPr lang="zh-CN" altLang="en-US" sz="1400"/>
              <a:t>类</a:t>
            </a:r>
            <a:r>
              <a:rPr lang="en-US" altLang="zh-CN" sz="1400"/>
              <a:t>A</a:t>
            </a:r>
            <a:r>
              <a:rPr lang="zh-CN" altLang="en-US" sz="1400"/>
              <a:t>通过接口</a:t>
            </a:r>
            <a:r>
              <a:rPr lang="en-US" altLang="zh-CN" sz="1400"/>
              <a:t>Interface1</a:t>
            </a:r>
            <a:r>
              <a:rPr lang="zh-CN" altLang="en-US" sz="1400"/>
              <a:t>依赖类</a:t>
            </a:r>
            <a:r>
              <a:rPr lang="en-US" altLang="zh-CN" sz="1400"/>
              <a:t>B</a:t>
            </a:r>
            <a:r>
              <a:rPr lang="zh-CN" altLang="en-US" sz="1400"/>
              <a:t>，类</a:t>
            </a:r>
            <a:r>
              <a:rPr lang="en-US" altLang="zh-CN" sz="1400"/>
              <a:t>C</a:t>
            </a:r>
            <a:r>
              <a:rPr lang="zh-CN" altLang="en-US" sz="1400"/>
              <a:t>通过接口</a:t>
            </a:r>
            <a:r>
              <a:rPr lang="en-US" altLang="zh-CN" sz="1400"/>
              <a:t>Interface1</a:t>
            </a:r>
            <a:r>
              <a:rPr lang="zh-CN" altLang="en-US" sz="1400"/>
              <a:t>依赖类</a:t>
            </a:r>
            <a:r>
              <a:rPr lang="en-US" altLang="zh-CN" sz="1400"/>
              <a:t>D</a:t>
            </a:r>
            <a:r>
              <a:rPr lang="zh-CN" altLang="en-US" sz="1400"/>
              <a:t>，如果接口</a:t>
            </a:r>
            <a:r>
              <a:rPr lang="en-US" altLang="zh-CN" sz="1400"/>
              <a:t>Interface1</a:t>
            </a:r>
            <a:r>
              <a:rPr lang="zh-CN" altLang="en-US" sz="1400"/>
              <a:t>对于类</a:t>
            </a:r>
            <a:r>
              <a:rPr lang="en-US" altLang="zh-CN" sz="1400"/>
              <a:t>A</a:t>
            </a:r>
            <a:r>
              <a:rPr lang="zh-CN" altLang="en-US" sz="1400"/>
              <a:t>和类</a:t>
            </a:r>
            <a:r>
              <a:rPr lang="en-US" altLang="zh-CN" sz="1400"/>
              <a:t>C</a:t>
            </a:r>
            <a:r>
              <a:rPr lang="zh-CN" altLang="en-US" sz="1400"/>
              <a:t>来说不是最小接口，那么类</a:t>
            </a:r>
            <a:r>
              <a:rPr lang="en-US" altLang="zh-CN" sz="1400"/>
              <a:t>B</a:t>
            </a:r>
            <a:r>
              <a:rPr lang="zh-CN" altLang="en-US" sz="1400"/>
              <a:t>和类</a:t>
            </a:r>
            <a:r>
              <a:rPr lang="en-US" altLang="zh-CN" sz="1400"/>
              <a:t>D</a:t>
            </a:r>
            <a:r>
              <a:rPr lang="zh-CN" altLang="en-US" sz="1400"/>
              <a:t>必须去实现他们不需要的方法。</a:t>
            </a:r>
            <a:endParaRPr lang="en-US" altLang="zh-CN" sz="1400"/>
          </a:p>
          <a:p>
            <a:pPr marL="342900" indent="-342900">
              <a:buAutoNum type="arabicParenR"/>
              <a:defRPr/>
            </a:pPr>
            <a:r>
              <a:rPr lang="zh-CN" altLang="en-US" sz="1400"/>
              <a:t>按隔离原则应当这样处理：</a:t>
            </a:r>
            <a:br>
              <a:rPr lang="en-US" altLang="zh-CN" sz="1400"/>
            </a:br>
            <a:r>
              <a:rPr lang="zh-CN" altLang="en-US" sz="1400"/>
              <a:t>将接口</a:t>
            </a:r>
            <a:r>
              <a:rPr lang="en-US" altLang="zh-CN" sz="1400"/>
              <a:t>Interface1</a:t>
            </a:r>
            <a:r>
              <a:rPr lang="zh-CN" altLang="en-US" sz="1400"/>
              <a:t>拆分为独立的几个接口，类</a:t>
            </a:r>
            <a:r>
              <a:rPr lang="en-US" altLang="zh-CN" sz="1400"/>
              <a:t>A</a:t>
            </a:r>
            <a:r>
              <a:rPr lang="zh-CN" altLang="en-US" sz="1400"/>
              <a:t>和类</a:t>
            </a:r>
            <a:r>
              <a:rPr lang="en-US" altLang="zh-CN" sz="1400"/>
              <a:t>C</a:t>
            </a:r>
            <a:r>
              <a:rPr lang="zh-CN" altLang="en-US" sz="1400"/>
              <a:t>分别与他们需要的接口建立依赖关系。也就是采用接口隔离原则</a:t>
            </a:r>
            <a:endParaRPr lang="en-US" altLang="zh-CN" sz="1400" b="1">
              <a:solidFill>
                <a:srgbClr val="0070C0"/>
              </a:solidFill>
              <a:ea typeface="宋体" panose="02010600030101010101" pitchFamily="2" charset="-122"/>
              <a:cs typeface="Times New Roman" panose="02020603050405020304" pitchFamily="18" charset="0"/>
            </a:endParaRPr>
          </a:p>
          <a:p>
            <a:pPr>
              <a:defRPr/>
            </a:pPr>
            <a:endParaRPr lang="en-US" altLang="zh-CN"/>
          </a:p>
        </p:txBody>
      </p:sp>
      <p:pic>
        <p:nvPicPr>
          <p:cNvPr id="3164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1826" y="1179803"/>
            <a:ext cx="4733925" cy="417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对象 1"/>
          <p:cNvGraphicFramePr>
            <a:graphicFrameLocks noChangeAspect="1"/>
          </p:cNvGraphicFramePr>
          <p:nvPr>
            <p:extLst>
              <p:ext uri="{D42A27DB-BD31-4B8C-83A1-F6EECF244321}">
                <p14:modId xmlns:p14="http://schemas.microsoft.com/office/powerpoint/2010/main" val="2221710091"/>
              </p:ext>
            </p:extLst>
          </p:nvPr>
        </p:nvGraphicFramePr>
        <p:xfrm>
          <a:off x="8370837" y="4824511"/>
          <a:ext cx="412749" cy="355599"/>
        </p:xfrm>
        <a:graphic>
          <a:graphicData uri="http://schemas.openxmlformats.org/presentationml/2006/ole">
            <mc:AlternateContent xmlns:mc="http://schemas.openxmlformats.org/markup-compatibility/2006">
              <mc:Choice xmlns:v="urn:schemas-microsoft-com:vml" Requires="v">
                <p:oleObj spid="_x0000_s348243"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8370837" y="4824511"/>
                        <a:ext cx="412749" cy="355599"/>
                      </a:xfrm>
                      <a:prstGeom prst="rect">
                        <a:avLst/>
                      </a:prstGeom>
                    </p:spPr>
                  </p:pic>
                </p:oleObj>
              </mc:Fallback>
            </mc:AlternateContent>
          </a:graphicData>
        </a:graphic>
      </p:graphicFrame>
    </p:spTree>
    <p:extLst>
      <p:ext uri="{BB962C8B-B14F-4D97-AF65-F5344CB8AC3E}">
        <p14:creationId xmlns:p14="http://schemas.microsoft.com/office/powerpoint/2010/main" val="261266618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外观模式基本介绍</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455937" cy="2339102"/>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r>
              <a:rPr lang="zh-CN" altLang="en-US" sz="2000">
                <a:latin typeface="+mn-ea"/>
              </a:rPr>
              <a:t>基本介绍</a:t>
            </a:r>
            <a:endParaRPr lang="en-US" altLang="zh-CN" sz="2000">
              <a:latin typeface="+mn-ea"/>
            </a:endParaRPr>
          </a:p>
          <a:p>
            <a:endParaRPr lang="en-US" altLang="zh-CN" sz="2000" b="1">
              <a:solidFill>
                <a:srgbClr val="0070C0"/>
              </a:solidFill>
              <a:latin typeface="+mn-ea"/>
            </a:endParaRPr>
          </a:p>
          <a:p>
            <a:pPr marL="342900" indent="-342900">
              <a:buAutoNum type="arabicParenR"/>
            </a:pPr>
            <a:r>
              <a:rPr lang="zh-CN" altLang="en-US"/>
              <a:t>外观模式（</a:t>
            </a:r>
            <a:r>
              <a:rPr lang="en-US" altLang="zh-CN"/>
              <a:t>Facade</a:t>
            </a:r>
            <a:r>
              <a:rPr lang="zh-CN" altLang="en-US"/>
              <a:t>），也叫“过程模式：外观模式为子系统中的一组接口提供一个一致的界面，此模式定义了一个高层接口，这个接口使得这一子系统更加容易使用</a:t>
            </a:r>
            <a:endParaRPr lang="en-US" altLang="zh-CN">
              <a:latin typeface="Arial" pitchFamily="34" charset="0"/>
              <a:cs typeface="Arial" pitchFamily="34" charset="0"/>
            </a:endParaRPr>
          </a:p>
          <a:p>
            <a:pPr marL="342900" indent="-342900">
              <a:buAutoNum type="arabicParenR"/>
            </a:pPr>
            <a:r>
              <a:rPr lang="zh-CN" altLang="en-US"/>
              <a:t>外观模式通过定义一个一致的接口，用以屏蔽内部子系统的细节，使得调用端只需跟这个接口发生调用，而无需关心这个子系统的内部细节</a:t>
            </a:r>
            <a:endParaRPr lang="en-US" altLang="zh-CN">
              <a:latin typeface="Arial" pitchFamily="34" charset="0"/>
              <a:cs typeface="Arial" pitchFamily="34" charset="0"/>
            </a:endParaRPr>
          </a:p>
        </p:txBody>
      </p:sp>
    </p:spTree>
    <p:extLst>
      <p:ext uri="{BB962C8B-B14F-4D97-AF65-F5344CB8AC3E}">
        <p14:creationId xmlns:p14="http://schemas.microsoft.com/office/powerpoint/2010/main" val="43527298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外观模式原理类图</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455937" cy="4647426"/>
          </a:xfrm>
          <a:prstGeom prst="rect">
            <a:avLst/>
          </a:prstGeom>
          <a:solidFill>
            <a:schemeClr val="bg1">
              <a:lumMod val="95000"/>
            </a:schemeClr>
          </a:solidFill>
        </p:spPr>
        <p:txBody>
          <a:bodyPr wrap="square">
            <a:spAutoFit/>
          </a:bodyPr>
          <a:lstStyle/>
          <a:p>
            <a:r>
              <a:rPr lang="zh-CN" altLang="en-US" sz="2000" b="1">
                <a:solidFill>
                  <a:srgbClr val="0070C0"/>
                </a:solidFill>
                <a:latin typeface="+mn-ea"/>
              </a:rPr>
              <a:t>外观模式的原理类图</a:t>
            </a:r>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b="1">
              <a:latin typeface="+mn-ea"/>
            </a:endParaRPr>
          </a:p>
          <a:p>
            <a:endParaRPr lang="en-US" altLang="zh-CN" b="1">
              <a:latin typeface="+mn-ea"/>
            </a:endParaRPr>
          </a:p>
          <a:p>
            <a:endParaRPr lang="en-US" altLang="zh-CN" b="1">
              <a:latin typeface="+mn-ea"/>
            </a:endParaRPr>
          </a:p>
          <a:p>
            <a:endParaRPr lang="en-US" altLang="zh-CN" b="1">
              <a:latin typeface="+mn-ea"/>
            </a:endParaRPr>
          </a:p>
          <a:p>
            <a:r>
              <a:rPr lang="zh-CN" altLang="en-US" b="1">
                <a:latin typeface="+mn-ea"/>
              </a:rPr>
              <a:t>原理类图的说明</a:t>
            </a:r>
            <a:r>
              <a:rPr lang="en-US" altLang="zh-CN" b="1">
                <a:latin typeface="+mn-ea"/>
              </a:rPr>
              <a:t>(</a:t>
            </a:r>
            <a:r>
              <a:rPr lang="zh-CN" altLang="en-US" b="1">
                <a:latin typeface="+mn-ea"/>
              </a:rPr>
              <a:t>外观模式的角色</a:t>
            </a:r>
            <a:r>
              <a:rPr lang="en-US" altLang="zh-CN" b="1">
                <a:latin typeface="+mn-ea"/>
              </a:rPr>
              <a:t>)</a:t>
            </a:r>
          </a:p>
          <a:p>
            <a:pPr marL="228600" indent="-228600">
              <a:buAutoNum type="arabicParenR"/>
            </a:pPr>
            <a:r>
              <a:rPr lang="zh-CN" altLang="en-US" sz="1200">
                <a:latin typeface="+mn-ea"/>
              </a:rPr>
              <a:t>外观类</a:t>
            </a:r>
            <a:r>
              <a:rPr lang="en-US" altLang="zh-CN" sz="1200">
                <a:latin typeface="+mn-ea"/>
              </a:rPr>
              <a:t>(Facade): </a:t>
            </a:r>
            <a:r>
              <a:rPr lang="zh-CN" altLang="en-US" sz="1200">
                <a:latin typeface="+mn-ea"/>
              </a:rPr>
              <a:t>为调用端提供统一的调用接口</a:t>
            </a:r>
            <a:r>
              <a:rPr lang="en-US" altLang="zh-CN" sz="1200">
                <a:latin typeface="+mn-ea"/>
              </a:rPr>
              <a:t>, </a:t>
            </a:r>
            <a:r>
              <a:rPr lang="zh-CN" altLang="en-US" sz="1200">
                <a:latin typeface="+mn-ea"/>
              </a:rPr>
              <a:t>外观类知道哪些子系统负责处理请求</a:t>
            </a:r>
            <a:r>
              <a:rPr lang="en-US" altLang="zh-CN" sz="1200">
                <a:latin typeface="+mn-ea"/>
              </a:rPr>
              <a:t>,</a:t>
            </a:r>
            <a:r>
              <a:rPr lang="zh-CN" altLang="en-US" sz="1200">
                <a:latin typeface="+mn-ea"/>
              </a:rPr>
              <a:t>从而将调用端的请求代理给适当子系统对象</a:t>
            </a:r>
            <a:endParaRPr lang="en-US" altLang="zh-CN" sz="1200">
              <a:latin typeface="+mn-ea"/>
            </a:endParaRPr>
          </a:p>
          <a:p>
            <a:pPr marL="228600" indent="-228600">
              <a:buAutoNum type="arabicParenR"/>
            </a:pPr>
            <a:r>
              <a:rPr lang="zh-CN" altLang="en-US" sz="1200">
                <a:latin typeface="+mn-ea"/>
              </a:rPr>
              <a:t>调用者</a:t>
            </a:r>
            <a:r>
              <a:rPr lang="en-US" altLang="zh-CN" sz="1200">
                <a:latin typeface="+mn-ea"/>
              </a:rPr>
              <a:t>(Client): </a:t>
            </a:r>
            <a:r>
              <a:rPr lang="zh-CN" altLang="en-US" sz="1200">
                <a:latin typeface="+mn-ea"/>
              </a:rPr>
              <a:t>外观接口的调用者</a:t>
            </a:r>
            <a:endParaRPr lang="en-US" altLang="zh-CN" sz="1200">
              <a:latin typeface="+mn-ea"/>
            </a:endParaRPr>
          </a:p>
          <a:p>
            <a:pPr marL="228600" indent="-228600">
              <a:buAutoNum type="arabicParenR"/>
            </a:pPr>
            <a:r>
              <a:rPr lang="zh-CN" altLang="en-US" sz="1200">
                <a:latin typeface="+mn-ea"/>
              </a:rPr>
              <a:t>子系统的集合：指模块或者子系统，处理</a:t>
            </a:r>
            <a:r>
              <a:rPr lang="en-US" altLang="zh-CN" sz="1200">
                <a:latin typeface="+mn-ea"/>
              </a:rPr>
              <a:t>Facade </a:t>
            </a:r>
            <a:r>
              <a:rPr lang="zh-CN" altLang="en-US" sz="1200">
                <a:latin typeface="+mn-ea"/>
              </a:rPr>
              <a:t>对象指派的任务，他是功能的实际提供者</a:t>
            </a:r>
            <a:endParaRPr lang="en-US" altLang="zh-CN" sz="1200">
              <a:latin typeface="+mn-ea"/>
            </a:endParaRPr>
          </a:p>
          <a:p>
            <a:endParaRPr lang="en-US" altLang="zh-CN">
              <a:latin typeface="Arial" pitchFamily="34" charset="0"/>
              <a:cs typeface="Arial" pitchFamily="34"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353451850"/>
              </p:ext>
            </p:extLst>
          </p:nvPr>
        </p:nvGraphicFramePr>
        <p:xfrm>
          <a:off x="809997" y="3816399"/>
          <a:ext cx="448348" cy="386269"/>
        </p:xfrm>
        <a:graphic>
          <a:graphicData uri="http://schemas.openxmlformats.org/presentationml/2006/ole">
            <mc:AlternateContent xmlns:mc="http://schemas.openxmlformats.org/markup-compatibility/2006">
              <mc:Choice xmlns:v="urn:schemas-microsoft-com:vml" Requires="v">
                <p:oleObj spid="_x0000_s219305"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809997" y="3816399"/>
                        <a:ext cx="448348" cy="386269"/>
                      </a:xfrm>
                      <a:prstGeom prst="rect">
                        <a:avLst/>
                      </a:prstGeom>
                    </p:spPr>
                  </p:pic>
                </p:oleObj>
              </mc:Fallback>
            </mc:AlternateContent>
          </a:graphicData>
        </a:graphic>
      </p:graphicFrame>
      <p:pic>
        <p:nvPicPr>
          <p:cNvPr id="219277" name="Picture 1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1373" y="1822836"/>
            <a:ext cx="4676108" cy="1745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972642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外观模式解决影院管理</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2" y="1244431"/>
            <a:ext cx="5071562" cy="3447098"/>
          </a:xfrm>
          <a:prstGeom prst="rect">
            <a:avLst/>
          </a:prstGeom>
        </p:spPr>
        <p:txBody>
          <a:bodyPr wrap="square">
            <a:spAutoFit/>
          </a:bodyPr>
          <a:lstStyle/>
          <a:p>
            <a:r>
              <a:rPr lang="zh-CN" altLang="en-US" sz="2000" b="1">
                <a:solidFill>
                  <a:srgbClr val="0070C0"/>
                </a:solidFill>
                <a:latin typeface="+mn-ea"/>
              </a:rPr>
              <a:t>传统方式解决影院管理说明</a:t>
            </a:r>
            <a:endParaRPr lang="en-US" altLang="zh-CN" sz="2000" b="1">
              <a:solidFill>
                <a:srgbClr val="0070C0"/>
              </a:solidFill>
              <a:latin typeface="+mn-ea"/>
            </a:endParaRPr>
          </a:p>
          <a:p>
            <a:endParaRPr lang="en-US" altLang="zh-CN" b="1">
              <a:latin typeface="+mn-ea"/>
            </a:endParaRPr>
          </a:p>
          <a:p>
            <a:pPr marL="342900" indent="-342900">
              <a:buAutoNum type="arabicParenR"/>
            </a:pPr>
            <a:r>
              <a:rPr lang="zh-CN" altLang="en-US"/>
              <a:t>外观模式可以理解为转换一群接口，客户只要调用一个接口，而不用调用多个接口才能达到目的。比如：在</a:t>
            </a:r>
            <a:r>
              <a:rPr lang="en-US" altLang="zh-CN"/>
              <a:t>pc</a:t>
            </a:r>
            <a:r>
              <a:rPr lang="zh-CN" altLang="en-US"/>
              <a:t>上安装软件的时候经常有一键安装选项（省去选择安装目录、安装的组件等等），还有就是手机的重启功能（把关机和启动合为一个操作）。</a:t>
            </a:r>
            <a:endParaRPr lang="en-US" altLang="zh-CN" b="1"/>
          </a:p>
          <a:p>
            <a:pPr marL="342900" indent="-342900">
              <a:buAutoNum type="arabicParenR"/>
            </a:pPr>
            <a:r>
              <a:rPr lang="zh-CN" altLang="en-US" b="1"/>
              <a:t>外观模式就是解决多个复杂接口带来的使用困难，起到简化用户操作的作用</a:t>
            </a:r>
            <a:endParaRPr lang="en-US" altLang="zh-CN" b="1"/>
          </a:p>
          <a:p>
            <a:pPr marL="342900" indent="-342900">
              <a:buAutoNum type="arabicParenR"/>
            </a:pPr>
            <a:r>
              <a:rPr lang="zh-CN" altLang="en-US" b="1">
                <a:latin typeface="+mn-ea"/>
              </a:rPr>
              <a:t>示意图说明</a:t>
            </a:r>
            <a:endParaRPr lang="en-US" altLang="zh-CN" b="1">
              <a:latin typeface="+mn-ea"/>
            </a:endParaRPr>
          </a:p>
          <a:p>
            <a:endParaRPr lang="en-US" altLang="zh-CN">
              <a:latin typeface="Arial" pitchFamily="34" charset="0"/>
              <a:cs typeface="Arial" pitchFamily="34" charset="0"/>
            </a:endParaRPr>
          </a:p>
        </p:txBody>
      </p:sp>
      <p:pic>
        <p:nvPicPr>
          <p:cNvPr id="2201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2673" y="1584151"/>
            <a:ext cx="4038202" cy="298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对象 1"/>
          <p:cNvGraphicFramePr>
            <a:graphicFrameLocks noChangeAspect="1"/>
          </p:cNvGraphicFramePr>
          <p:nvPr>
            <p:extLst>
              <p:ext uri="{D42A27DB-BD31-4B8C-83A1-F6EECF244321}">
                <p14:modId xmlns:p14="http://schemas.microsoft.com/office/powerpoint/2010/main" val="1484626871"/>
              </p:ext>
            </p:extLst>
          </p:nvPr>
        </p:nvGraphicFramePr>
        <p:xfrm>
          <a:off x="8730877" y="4691528"/>
          <a:ext cx="420828" cy="589159"/>
        </p:xfrm>
        <a:graphic>
          <a:graphicData uri="http://schemas.openxmlformats.org/presentationml/2006/ole">
            <mc:AlternateContent xmlns:mc="http://schemas.openxmlformats.org/markup-compatibility/2006">
              <mc:Choice xmlns:v="urn:schemas-microsoft-com:vml" Requires="v">
                <p:oleObj spid="_x0000_s220327" name="包装程序外壳对象" showAsIcon="1" r:id="rId5" imgW="508680" imgH="711360" progId="Package">
                  <p:embed/>
                </p:oleObj>
              </mc:Choice>
              <mc:Fallback>
                <p:oleObj name="包装程序外壳对象" showAsIcon="1" r:id="rId5" imgW="508680" imgH="711360" progId="Package">
                  <p:embed/>
                  <p:pic>
                    <p:nvPicPr>
                      <p:cNvPr id="0" name=""/>
                      <p:cNvPicPr/>
                      <p:nvPr/>
                    </p:nvPicPr>
                    <p:blipFill>
                      <a:blip r:embed="rId6"/>
                      <a:stretch>
                        <a:fillRect/>
                      </a:stretch>
                    </p:blipFill>
                    <p:spPr>
                      <a:xfrm>
                        <a:off x="8730877" y="4691528"/>
                        <a:ext cx="420828" cy="589159"/>
                      </a:xfrm>
                      <a:prstGeom prst="rect">
                        <a:avLst/>
                      </a:prstGeom>
                    </p:spPr>
                  </p:pic>
                </p:oleObj>
              </mc:Fallback>
            </mc:AlternateContent>
          </a:graphicData>
        </a:graphic>
      </p:graphicFrame>
    </p:spTree>
    <p:extLst>
      <p:ext uri="{BB962C8B-B14F-4D97-AF65-F5344CB8AC3E}">
        <p14:creationId xmlns:p14="http://schemas.microsoft.com/office/powerpoint/2010/main" val="35926484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外观模式解决影院管理</a:t>
            </a:r>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2616101"/>
          </a:xfrm>
          <a:prstGeom prst="rect">
            <a:avLst/>
          </a:prstGeom>
        </p:spPr>
        <p:txBody>
          <a:bodyPr wrap="square">
            <a:spAutoFit/>
          </a:bodyPr>
          <a:lstStyle/>
          <a:p>
            <a:r>
              <a:rPr lang="zh-CN" altLang="en-US" sz="2000" b="1">
                <a:solidFill>
                  <a:srgbClr val="0070C0"/>
                </a:solidFill>
                <a:latin typeface="+mn-ea"/>
              </a:rPr>
              <a:t>外观模式应用实例</a:t>
            </a:r>
            <a:endParaRPr lang="en-US" altLang="zh-CN" sz="2000" b="1">
              <a:solidFill>
                <a:srgbClr val="0070C0"/>
              </a:solidFill>
              <a:latin typeface="+mn-ea"/>
            </a:endParaRPr>
          </a:p>
          <a:p>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应用实例要求</a:t>
            </a:r>
            <a:endParaRPr lang="en-US" altLang="zh-CN">
              <a:latin typeface="Arial" pitchFamily="34" charset="0"/>
              <a:cs typeface="Arial" pitchFamily="34" charset="0"/>
            </a:endParaRPr>
          </a:p>
          <a:p>
            <a:r>
              <a:rPr lang="zh-CN" altLang="en-US">
                <a:latin typeface="Arial" pitchFamily="34" charset="0"/>
                <a:cs typeface="Arial" pitchFamily="34" charset="0"/>
              </a:rPr>
              <a:t>使用外观模式来完成家庭影院项目</a:t>
            </a:r>
            <a:endParaRPr lang="en-US" altLang="zh-CN">
              <a:latin typeface="Arial" pitchFamily="34" charset="0"/>
              <a:cs typeface="Arial" pitchFamily="34" charset="0"/>
            </a:endParaRPr>
          </a:p>
          <a:p>
            <a:pPr marL="342900" indent="-342900">
              <a:buAutoNum type="arabicParenR" startAt="2"/>
            </a:pPr>
            <a:r>
              <a:rPr lang="zh-CN" altLang="en-US">
                <a:latin typeface="Arial" pitchFamily="34" charset="0"/>
                <a:cs typeface="Arial" pitchFamily="34" charset="0"/>
              </a:rPr>
              <a:t>思路分析和图解</a:t>
            </a:r>
            <a:r>
              <a:rPr lang="en-US" altLang="zh-CN">
                <a:latin typeface="Arial" pitchFamily="34" charset="0"/>
                <a:cs typeface="Arial" pitchFamily="34" charset="0"/>
              </a:rPr>
              <a:t>(</a:t>
            </a:r>
            <a:r>
              <a:rPr lang="zh-CN" altLang="en-US">
                <a:latin typeface="Arial" pitchFamily="34" charset="0"/>
                <a:cs typeface="Arial" pitchFamily="34" charset="0"/>
              </a:rPr>
              <a:t>类图</a:t>
            </a:r>
            <a:r>
              <a:rPr lang="en-US" altLang="zh-CN">
                <a:latin typeface="Arial" pitchFamily="34" charset="0"/>
                <a:cs typeface="Arial" pitchFamily="34" charset="0"/>
              </a:rPr>
              <a:t>)</a:t>
            </a:r>
          </a:p>
          <a:p>
            <a:endParaRPr lang="en-US" altLang="zh-CN">
              <a:latin typeface="Arial" pitchFamily="34" charset="0"/>
              <a:cs typeface="Arial" pitchFamily="34" charset="0"/>
            </a:endParaRPr>
          </a:p>
          <a:p>
            <a:pPr marL="342900" indent="-342900">
              <a:buAutoNum type="arabicParenR" startAt="3"/>
            </a:pPr>
            <a:r>
              <a:rPr lang="zh-CN" altLang="en-US">
                <a:latin typeface="Arial" pitchFamily="34" charset="0"/>
                <a:cs typeface="Arial" pitchFamily="34" charset="0"/>
              </a:rPr>
              <a:t>代码实现</a:t>
            </a:r>
            <a:endParaRPr lang="en-US" altLang="zh-CN">
              <a:latin typeface="Arial" pitchFamily="34" charset="0"/>
              <a:cs typeface="Arial" pitchFamily="34" charset="0"/>
            </a:endParaRPr>
          </a:p>
          <a:p>
            <a:endParaRPr lang="en-US" altLang="zh-CN"/>
          </a:p>
          <a:p>
            <a:endParaRPr lang="en-US" altLang="zh-CN"/>
          </a:p>
        </p:txBody>
      </p:sp>
      <p:pic>
        <p:nvPicPr>
          <p:cNvPr id="22118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1826" y="1214218"/>
            <a:ext cx="5010150"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对象 1"/>
          <p:cNvGraphicFramePr>
            <a:graphicFrameLocks noChangeAspect="1"/>
          </p:cNvGraphicFramePr>
          <p:nvPr>
            <p:extLst>
              <p:ext uri="{D42A27DB-BD31-4B8C-83A1-F6EECF244321}">
                <p14:modId xmlns:p14="http://schemas.microsoft.com/office/powerpoint/2010/main" val="4208949718"/>
              </p:ext>
            </p:extLst>
          </p:nvPr>
        </p:nvGraphicFramePr>
        <p:xfrm>
          <a:off x="954013" y="3565356"/>
          <a:ext cx="952500" cy="711200"/>
        </p:xfrm>
        <a:graphic>
          <a:graphicData uri="http://schemas.openxmlformats.org/presentationml/2006/ole">
            <mc:AlternateContent xmlns:mc="http://schemas.openxmlformats.org/markup-compatibility/2006">
              <mc:Choice xmlns:v="urn:schemas-microsoft-com:vml" Requires="v">
                <p:oleObj spid="_x0000_s221515" name="包装程序外壳对象" showAsIcon="1" r:id="rId5" imgW="953280" imgH="711360" progId="Package">
                  <p:embed/>
                </p:oleObj>
              </mc:Choice>
              <mc:Fallback>
                <p:oleObj name="包装程序外壳对象" showAsIcon="1" r:id="rId5" imgW="953280" imgH="711360" progId="Package">
                  <p:embed/>
                  <p:pic>
                    <p:nvPicPr>
                      <p:cNvPr id="0" name=""/>
                      <p:cNvPicPr/>
                      <p:nvPr/>
                    </p:nvPicPr>
                    <p:blipFill>
                      <a:blip r:embed="rId6"/>
                      <a:stretch>
                        <a:fillRect/>
                      </a:stretch>
                    </p:blipFill>
                    <p:spPr>
                      <a:xfrm>
                        <a:off x="954013" y="3565356"/>
                        <a:ext cx="952500" cy="7112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003032077"/>
              </p:ext>
            </p:extLst>
          </p:nvPr>
        </p:nvGraphicFramePr>
        <p:xfrm>
          <a:off x="8442845" y="4032423"/>
          <a:ext cx="508000" cy="711200"/>
        </p:xfrm>
        <a:graphic>
          <a:graphicData uri="http://schemas.openxmlformats.org/presentationml/2006/ole">
            <mc:AlternateContent xmlns:mc="http://schemas.openxmlformats.org/markup-compatibility/2006">
              <mc:Choice xmlns:v="urn:schemas-microsoft-com:vml" Requires="v">
                <p:oleObj spid="_x0000_s221516" name="包装程序外壳对象" showAsIcon="1" r:id="rId7" imgW="508680" imgH="711360" progId="Package">
                  <p:embed/>
                </p:oleObj>
              </mc:Choice>
              <mc:Fallback>
                <p:oleObj name="包装程序外壳对象" showAsIcon="1" r:id="rId7" imgW="508680" imgH="711360" progId="Package">
                  <p:embed/>
                  <p:pic>
                    <p:nvPicPr>
                      <p:cNvPr id="0" name=""/>
                      <p:cNvPicPr/>
                      <p:nvPr/>
                    </p:nvPicPr>
                    <p:blipFill>
                      <a:blip r:embed="rId8"/>
                      <a:stretch>
                        <a:fillRect/>
                      </a:stretch>
                    </p:blipFill>
                    <p:spPr>
                      <a:xfrm>
                        <a:off x="8442845" y="4032423"/>
                        <a:ext cx="508000" cy="711200"/>
                      </a:xfrm>
                      <a:prstGeom prst="rect">
                        <a:avLst/>
                      </a:prstGeom>
                    </p:spPr>
                  </p:pic>
                </p:oleObj>
              </mc:Fallback>
            </mc:AlternateContent>
          </a:graphicData>
        </a:graphic>
      </p:graphicFrame>
    </p:spTree>
    <p:extLst>
      <p:ext uri="{BB962C8B-B14F-4D97-AF65-F5344CB8AC3E}">
        <p14:creationId xmlns:p14="http://schemas.microsoft.com/office/powerpoint/2010/main" val="196009569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外观模式在</a:t>
            </a:r>
            <a:r>
              <a:rPr lang="en-US" altLang="zh-CN" sz="2400" b="1"/>
              <a:t>MyBatis</a:t>
            </a:r>
            <a:r>
              <a:rPr lang="zh-CN" altLang="en-US" sz="2400" b="1"/>
              <a:t>框架应用的源码分析</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1846659"/>
          </a:xfrm>
          <a:prstGeom prst="rect">
            <a:avLst/>
          </a:prstGeom>
        </p:spPr>
        <p:txBody>
          <a:bodyPr wrap="square">
            <a:spAutoFit/>
          </a:bodyPr>
          <a:lstStyle/>
          <a:p>
            <a:r>
              <a:rPr lang="zh-CN" altLang="en-US" sz="2000">
                <a:latin typeface="+mn-ea"/>
              </a:rPr>
              <a:t>外观模式在</a:t>
            </a:r>
            <a:r>
              <a:rPr lang="en-US" altLang="zh-CN" sz="2000">
                <a:latin typeface="+mn-ea"/>
              </a:rPr>
              <a:t>MyBatis</a:t>
            </a:r>
            <a:r>
              <a:rPr lang="zh-CN" altLang="en-US" sz="2000">
                <a:latin typeface="+mn-ea"/>
              </a:rPr>
              <a:t>框架应用的源码分析</a:t>
            </a:r>
            <a:endParaRPr lang="en-US" altLang="zh-CN" sz="2000">
              <a:latin typeface="+mn-ea"/>
            </a:endParaRPr>
          </a:p>
          <a:p>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MyBatis </a:t>
            </a:r>
            <a:r>
              <a:rPr lang="zh-CN" altLang="en-US">
                <a:latin typeface="Arial" pitchFamily="34" charset="0"/>
                <a:cs typeface="Arial" pitchFamily="34" charset="0"/>
              </a:rPr>
              <a:t>中的</a:t>
            </a:r>
            <a:r>
              <a:rPr lang="en-US" altLang="zh-CN"/>
              <a:t>Configuration </a:t>
            </a:r>
            <a:r>
              <a:rPr lang="zh-CN" altLang="en-US"/>
              <a:t>去创建</a:t>
            </a:r>
            <a:r>
              <a:rPr lang="en-US" altLang="zh-CN"/>
              <a:t>MetaObject  </a:t>
            </a:r>
            <a:r>
              <a:rPr lang="zh-CN" altLang="en-US"/>
              <a:t>对象使用到外观模式</a:t>
            </a:r>
            <a:endParaRPr lang="en-US" altLang="zh-CN"/>
          </a:p>
          <a:p>
            <a:pPr marL="342900" indent="-342900">
              <a:buAutoNum type="arabicParenR"/>
            </a:pPr>
            <a:r>
              <a:rPr lang="zh-CN" altLang="en-US">
                <a:latin typeface="Arial" pitchFamily="34" charset="0"/>
                <a:cs typeface="Arial" pitchFamily="34" charset="0"/>
              </a:rPr>
              <a:t>代码分析</a:t>
            </a:r>
            <a:r>
              <a:rPr lang="en-US" altLang="zh-CN">
                <a:latin typeface="Arial" pitchFamily="34" charset="0"/>
                <a:cs typeface="Arial" pitchFamily="34" charset="0"/>
              </a:rPr>
              <a:t>+Debug</a:t>
            </a:r>
            <a:r>
              <a:rPr lang="zh-CN" altLang="en-US">
                <a:latin typeface="Arial" pitchFamily="34" charset="0"/>
                <a:cs typeface="Arial" pitchFamily="34" charset="0"/>
              </a:rPr>
              <a:t>源码</a:t>
            </a:r>
            <a:r>
              <a:rPr lang="en-US" altLang="zh-CN">
                <a:latin typeface="Arial" pitchFamily="34" charset="0"/>
                <a:cs typeface="Arial" pitchFamily="34" charset="0"/>
              </a:rPr>
              <a:t>+</a:t>
            </a:r>
            <a:r>
              <a:rPr lang="zh-CN" altLang="en-US">
                <a:latin typeface="Arial" pitchFamily="34" charset="0"/>
                <a:cs typeface="Arial" pitchFamily="34" charset="0"/>
              </a:rPr>
              <a:t>示意图</a:t>
            </a:r>
            <a:endParaRPr lang="en-US" altLang="zh-CN">
              <a:latin typeface="Arial" pitchFamily="34" charset="0"/>
              <a:cs typeface="Arial" pitchFamily="34" charset="0"/>
            </a:endParaRPr>
          </a:p>
          <a:p>
            <a:pPr marL="457200" indent="-457200">
              <a:buAutoNum type="arabicParenR"/>
            </a:pPr>
            <a:endParaRPr lang="en-US" altLang="zh-CN" sz="2000" b="1">
              <a:solidFill>
                <a:srgbClr val="0070C0"/>
              </a:solidFill>
              <a:latin typeface="+mn-ea"/>
            </a:endParaRPr>
          </a:p>
          <a:p>
            <a:endParaRPr lang="en-US" altLang="zh-CN" sz="2000" b="1">
              <a:solidFill>
                <a:srgbClr val="0070C0"/>
              </a:solidFill>
              <a:latin typeface="+mn-ea"/>
            </a:endParaRPr>
          </a:p>
        </p:txBody>
      </p:sp>
      <p:sp>
        <p:nvSpPr>
          <p:cNvPr id="2" name="TextBox 1"/>
          <p:cNvSpPr txBox="1"/>
          <p:nvPr/>
        </p:nvSpPr>
        <p:spPr>
          <a:xfrm>
            <a:off x="305941" y="2664271"/>
            <a:ext cx="4475521" cy="2308324"/>
          </a:xfrm>
          <a:prstGeom prst="rect">
            <a:avLst/>
          </a:prstGeom>
          <a:solidFill>
            <a:schemeClr val="bg1">
              <a:lumMod val="95000"/>
            </a:schemeClr>
          </a:solidFill>
        </p:spPr>
        <p:txBody>
          <a:bodyPr wrap="none" rtlCol="0">
            <a:spAutoFit/>
          </a:bodyPr>
          <a:lstStyle/>
          <a:p>
            <a:r>
              <a:rPr lang="en-US" altLang="zh-CN" sz="1200">
                <a:latin typeface="Arial" pitchFamily="34" charset="0"/>
                <a:cs typeface="Arial" pitchFamily="34" charset="0"/>
              </a:rPr>
              <a:t>public class Configuration {</a:t>
            </a:r>
          </a:p>
          <a:p>
            <a:r>
              <a:rPr lang="en-US" altLang="zh-CN" sz="1200">
                <a:latin typeface="Arial" pitchFamily="34" charset="0"/>
                <a:cs typeface="Arial" pitchFamily="34" charset="0"/>
              </a:rPr>
              <a:t>protected ReflectorFactory </a:t>
            </a:r>
            <a:r>
              <a:rPr lang="en-US" altLang="zh-CN" sz="1200">
                <a:solidFill>
                  <a:srgbClr val="FF0000"/>
                </a:solidFill>
                <a:latin typeface="Arial" pitchFamily="34" charset="0"/>
                <a:cs typeface="Arial" pitchFamily="34" charset="0"/>
              </a:rPr>
              <a:t>reflectorFactory</a:t>
            </a:r>
            <a:r>
              <a:rPr lang="en-US" altLang="zh-CN" sz="1200">
                <a:latin typeface="Arial" pitchFamily="34" charset="0"/>
                <a:cs typeface="Arial" pitchFamily="34" charset="0"/>
              </a:rPr>
              <a:t> = </a:t>
            </a:r>
          </a:p>
          <a:p>
            <a:r>
              <a:rPr lang="en-US" altLang="zh-CN" sz="1200">
                <a:latin typeface="Arial" pitchFamily="34" charset="0"/>
                <a:cs typeface="Arial" pitchFamily="34" charset="0"/>
              </a:rPr>
              <a:t>new DefaultReflectorFactory();</a:t>
            </a:r>
          </a:p>
          <a:p>
            <a:r>
              <a:rPr lang="en-US" altLang="zh-CN" sz="1200">
                <a:latin typeface="Arial" pitchFamily="34" charset="0"/>
                <a:cs typeface="Arial" pitchFamily="34" charset="0"/>
              </a:rPr>
              <a:t>  protected ObjectFactory </a:t>
            </a:r>
            <a:r>
              <a:rPr lang="en-US" altLang="zh-CN" sz="1200">
                <a:solidFill>
                  <a:srgbClr val="FF0000"/>
                </a:solidFill>
                <a:latin typeface="Arial" pitchFamily="34" charset="0"/>
                <a:cs typeface="Arial" pitchFamily="34" charset="0"/>
              </a:rPr>
              <a:t>objectFactory</a:t>
            </a:r>
            <a:r>
              <a:rPr lang="en-US" altLang="zh-CN" sz="1200">
                <a:latin typeface="Arial" pitchFamily="34" charset="0"/>
                <a:cs typeface="Arial" pitchFamily="34" charset="0"/>
              </a:rPr>
              <a:t> = </a:t>
            </a:r>
          </a:p>
          <a:p>
            <a:r>
              <a:rPr lang="en-US" altLang="zh-CN" sz="1200">
                <a:latin typeface="Arial" pitchFamily="34" charset="0"/>
                <a:cs typeface="Arial" pitchFamily="34" charset="0"/>
              </a:rPr>
              <a:t>new DefaultObjectFactory();</a:t>
            </a:r>
          </a:p>
          <a:p>
            <a:r>
              <a:rPr lang="en-US" altLang="zh-CN" sz="1200">
                <a:latin typeface="Arial" pitchFamily="34" charset="0"/>
                <a:cs typeface="Arial" pitchFamily="34" charset="0"/>
              </a:rPr>
              <a:t>  protected ObjectWrapperFactory </a:t>
            </a:r>
            <a:r>
              <a:rPr lang="en-US" altLang="zh-CN" sz="1200">
                <a:solidFill>
                  <a:srgbClr val="FF0000"/>
                </a:solidFill>
                <a:latin typeface="Arial" pitchFamily="34" charset="0"/>
                <a:cs typeface="Arial" pitchFamily="34" charset="0"/>
              </a:rPr>
              <a:t>objectWrapperFactory</a:t>
            </a:r>
            <a:r>
              <a:rPr lang="en-US" altLang="zh-CN" sz="1200">
                <a:latin typeface="Arial" pitchFamily="34" charset="0"/>
                <a:cs typeface="Arial" pitchFamily="34" charset="0"/>
              </a:rPr>
              <a:t> = </a:t>
            </a:r>
          </a:p>
          <a:p>
            <a:r>
              <a:rPr lang="en-US" altLang="zh-CN" sz="1200">
                <a:latin typeface="Arial" pitchFamily="34" charset="0"/>
                <a:cs typeface="Arial" pitchFamily="34" charset="0"/>
              </a:rPr>
              <a:t>new DefaultObjectWrapperFactory();</a:t>
            </a:r>
          </a:p>
          <a:p>
            <a:r>
              <a:rPr lang="en-US" altLang="zh-CN" sz="1200">
                <a:latin typeface="Arial" pitchFamily="34" charset="0"/>
                <a:cs typeface="Arial" pitchFamily="34" charset="0"/>
              </a:rPr>
              <a:t> public MetaObject newMetaObject(Object object) {</a:t>
            </a:r>
          </a:p>
          <a:p>
            <a:r>
              <a:rPr lang="en-US" altLang="zh-CN" sz="1200">
                <a:latin typeface="Arial" pitchFamily="34" charset="0"/>
                <a:cs typeface="Arial" pitchFamily="34" charset="0"/>
              </a:rPr>
              <a:t>    return MetaObject.</a:t>
            </a:r>
            <a:r>
              <a:rPr lang="en-US" altLang="zh-CN" sz="1200" i="1">
                <a:latin typeface="Arial" pitchFamily="34" charset="0"/>
                <a:cs typeface="Arial" pitchFamily="34" charset="0"/>
              </a:rPr>
              <a:t>forObject</a:t>
            </a:r>
          </a:p>
          <a:p>
            <a:r>
              <a:rPr lang="en-US" altLang="zh-CN" sz="1200" i="1">
                <a:latin typeface="Arial" pitchFamily="34" charset="0"/>
                <a:cs typeface="Arial" pitchFamily="34" charset="0"/>
              </a:rPr>
              <a:t>(object, </a:t>
            </a:r>
            <a:r>
              <a:rPr lang="en-US" altLang="zh-CN" sz="1200" i="1">
                <a:solidFill>
                  <a:srgbClr val="FF0000"/>
                </a:solidFill>
                <a:latin typeface="Arial" pitchFamily="34" charset="0"/>
                <a:cs typeface="Arial" pitchFamily="34" charset="0"/>
              </a:rPr>
              <a:t>objectFactory,</a:t>
            </a:r>
            <a:r>
              <a:rPr lang="en-US" altLang="zh-CN" sz="1200" i="1">
                <a:latin typeface="Arial" pitchFamily="34" charset="0"/>
                <a:cs typeface="Arial" pitchFamily="34" charset="0"/>
              </a:rPr>
              <a:t> </a:t>
            </a:r>
            <a:r>
              <a:rPr lang="en-US" altLang="zh-CN" sz="1200" i="1">
                <a:solidFill>
                  <a:srgbClr val="FF0000"/>
                </a:solidFill>
                <a:latin typeface="Arial" pitchFamily="34" charset="0"/>
                <a:cs typeface="Arial" pitchFamily="34" charset="0"/>
              </a:rPr>
              <a:t>objectWrapperFactory</a:t>
            </a:r>
            <a:r>
              <a:rPr lang="en-US" altLang="zh-CN" sz="1200" i="1">
                <a:latin typeface="Arial" pitchFamily="34" charset="0"/>
                <a:cs typeface="Arial" pitchFamily="34" charset="0"/>
              </a:rPr>
              <a:t>, </a:t>
            </a:r>
            <a:r>
              <a:rPr lang="en-US" altLang="zh-CN" sz="1200" i="1">
                <a:solidFill>
                  <a:srgbClr val="FF0000"/>
                </a:solidFill>
                <a:latin typeface="Arial" pitchFamily="34" charset="0"/>
                <a:cs typeface="Arial" pitchFamily="34" charset="0"/>
              </a:rPr>
              <a:t>reflectorFactory</a:t>
            </a:r>
            <a:r>
              <a:rPr lang="en-US" altLang="zh-CN" sz="1200" i="1">
                <a:latin typeface="Arial" pitchFamily="34" charset="0"/>
                <a:cs typeface="Arial" pitchFamily="34" charset="0"/>
              </a:rPr>
              <a:t>);</a:t>
            </a:r>
          </a:p>
          <a:p>
            <a:r>
              <a:rPr lang="zh-CN" altLang="en-US" sz="1200">
                <a:latin typeface="Arial" pitchFamily="34" charset="0"/>
                <a:cs typeface="Arial" pitchFamily="34" charset="0"/>
              </a:rPr>
              <a:t>  </a:t>
            </a:r>
            <a:r>
              <a:rPr lang="en-US" altLang="zh-CN" sz="1200">
                <a:latin typeface="Arial" pitchFamily="34" charset="0"/>
                <a:cs typeface="Arial" pitchFamily="34" charset="0"/>
              </a:rPr>
              <a:t>}</a:t>
            </a:r>
          </a:p>
          <a:p>
            <a:r>
              <a:rPr lang="en-US" altLang="zh-CN" sz="1200">
                <a:latin typeface="Arial" pitchFamily="34" charset="0"/>
                <a:cs typeface="Arial" pitchFamily="34" charset="0"/>
              </a:rPr>
              <a:t>}</a:t>
            </a:r>
            <a:endParaRPr lang="zh-CN" altLang="en-US" sz="1200">
              <a:latin typeface="Arial" pitchFamily="34" charset="0"/>
              <a:cs typeface="Arial" pitchFamily="34" charset="0"/>
            </a:endParaRPr>
          </a:p>
        </p:txBody>
      </p:sp>
      <p:sp>
        <p:nvSpPr>
          <p:cNvPr id="3" name="TextBox 2"/>
          <p:cNvSpPr txBox="1"/>
          <p:nvPr/>
        </p:nvSpPr>
        <p:spPr>
          <a:xfrm>
            <a:off x="4986461" y="2304231"/>
            <a:ext cx="11108041" cy="4339650"/>
          </a:xfrm>
          <a:prstGeom prst="rect">
            <a:avLst/>
          </a:prstGeom>
          <a:solidFill>
            <a:schemeClr val="accent3">
              <a:lumMod val="20000"/>
              <a:lumOff val="80000"/>
            </a:schemeClr>
          </a:solidFill>
        </p:spPr>
        <p:txBody>
          <a:bodyPr wrap="none" rtlCol="0">
            <a:spAutoFit/>
          </a:bodyPr>
          <a:lstStyle/>
          <a:p>
            <a:r>
              <a:rPr lang="en-US" altLang="zh-CN" sz="1200">
                <a:latin typeface="Arial" pitchFamily="34" charset="0"/>
                <a:cs typeface="Arial" pitchFamily="34" charset="0"/>
              </a:rPr>
              <a:t>public class MetaObject{</a:t>
            </a:r>
          </a:p>
          <a:p>
            <a:r>
              <a:rPr lang="en-US" altLang="zh-CN" sz="1200">
                <a:latin typeface="Arial" pitchFamily="34" charset="0"/>
                <a:cs typeface="Arial" pitchFamily="34" charset="0"/>
              </a:rPr>
              <a:t>private </a:t>
            </a:r>
            <a:r>
              <a:rPr lang="en-US" altLang="zh-CN" sz="1200" b="1">
                <a:solidFill>
                  <a:srgbClr val="7030A0"/>
                </a:solidFill>
                <a:latin typeface="Arial" pitchFamily="34" charset="0"/>
                <a:cs typeface="Arial" pitchFamily="34" charset="0"/>
              </a:rPr>
              <a:t>MetaObject</a:t>
            </a:r>
            <a:r>
              <a:rPr lang="en-US" altLang="zh-CN" sz="1200">
                <a:latin typeface="Arial" pitchFamily="34" charset="0"/>
                <a:cs typeface="Arial" pitchFamily="34" charset="0"/>
              </a:rPr>
              <a:t>(Object object, ObjectFactory objectFactory, ObjectWrapperFactory objectWrapperFactory, ReflectorFactory reflectorFactory) {</a:t>
            </a:r>
          </a:p>
          <a:p>
            <a:r>
              <a:rPr lang="en-US" altLang="zh-CN" sz="1200">
                <a:latin typeface="Arial" pitchFamily="34" charset="0"/>
                <a:cs typeface="Arial" pitchFamily="34" charset="0"/>
              </a:rPr>
              <a:t>    this.originalObject = object;</a:t>
            </a:r>
          </a:p>
          <a:p>
            <a:r>
              <a:rPr lang="en-US" altLang="zh-CN" sz="1200">
                <a:latin typeface="Arial" pitchFamily="34" charset="0"/>
                <a:cs typeface="Arial" pitchFamily="34" charset="0"/>
              </a:rPr>
              <a:t>    this.objectFactory = objectFactory;</a:t>
            </a:r>
          </a:p>
          <a:p>
            <a:r>
              <a:rPr lang="en-US" altLang="zh-CN" sz="1200">
                <a:latin typeface="Arial" pitchFamily="34" charset="0"/>
                <a:cs typeface="Arial" pitchFamily="34" charset="0"/>
              </a:rPr>
              <a:t>    this.objectWrapperFactory = objectWrapperFactory;</a:t>
            </a:r>
          </a:p>
          <a:p>
            <a:r>
              <a:rPr lang="en-US" altLang="zh-CN" sz="1200">
                <a:latin typeface="Arial" pitchFamily="34" charset="0"/>
                <a:cs typeface="Arial" pitchFamily="34" charset="0"/>
              </a:rPr>
              <a:t>    this.reflectorFactory = reflectorFactory;</a:t>
            </a:r>
            <a:endParaRPr lang="zh-CN" altLang="en-US" sz="1200">
              <a:latin typeface="Arial" pitchFamily="34" charset="0"/>
              <a:cs typeface="Arial" pitchFamily="34" charset="0"/>
            </a:endParaRPr>
          </a:p>
          <a:p>
            <a:r>
              <a:rPr lang="en-US" altLang="zh-CN" sz="1200">
                <a:latin typeface="Arial" pitchFamily="34" charset="0"/>
                <a:cs typeface="Arial" pitchFamily="34" charset="0"/>
              </a:rPr>
              <a:t>    if (object instanceof ObjectWrapper) {</a:t>
            </a:r>
          </a:p>
          <a:p>
            <a:r>
              <a:rPr lang="en-US" altLang="zh-CN" sz="1200">
                <a:latin typeface="Arial" pitchFamily="34" charset="0"/>
                <a:cs typeface="Arial" pitchFamily="34" charset="0"/>
              </a:rPr>
              <a:t>      this.objectWrapper = (ObjectWrapper) object;</a:t>
            </a:r>
          </a:p>
          <a:p>
            <a:r>
              <a:rPr lang="en-US" altLang="zh-CN" sz="1200">
                <a:latin typeface="Arial" pitchFamily="34" charset="0"/>
                <a:cs typeface="Arial" pitchFamily="34" charset="0"/>
              </a:rPr>
              <a:t>    } else if (objectWrapperFactory.hasWrapperFor(object)) {</a:t>
            </a:r>
          </a:p>
          <a:p>
            <a:r>
              <a:rPr lang="en-US" altLang="zh-CN" sz="1200">
                <a:latin typeface="Arial" pitchFamily="34" charset="0"/>
                <a:cs typeface="Arial" pitchFamily="34" charset="0"/>
              </a:rPr>
              <a:t>      this.objectWrapper = objectWrapperFactory.getWrapperFor(this, object);</a:t>
            </a:r>
          </a:p>
          <a:p>
            <a:r>
              <a:rPr lang="en-US" altLang="zh-CN" sz="1200">
                <a:latin typeface="Arial" pitchFamily="34" charset="0"/>
                <a:cs typeface="Arial" pitchFamily="34" charset="0"/>
              </a:rPr>
              <a:t>    } else if (object instanceof Map) {</a:t>
            </a:r>
          </a:p>
          <a:p>
            <a:r>
              <a:rPr lang="en-US" altLang="zh-CN" sz="1200">
                <a:latin typeface="Arial" pitchFamily="34" charset="0"/>
                <a:cs typeface="Arial" pitchFamily="34" charset="0"/>
              </a:rPr>
              <a:t>      this.objectWrapper = new MapWrapper(this, (Map) object);</a:t>
            </a:r>
          </a:p>
          <a:p>
            <a:r>
              <a:rPr lang="en-US" altLang="zh-CN" sz="1200">
                <a:latin typeface="Arial" pitchFamily="34" charset="0"/>
                <a:cs typeface="Arial" pitchFamily="34" charset="0"/>
              </a:rPr>
              <a:t>    } else if (object instanceof Collection) {</a:t>
            </a:r>
          </a:p>
          <a:p>
            <a:r>
              <a:rPr lang="en-US" altLang="zh-CN" sz="1200">
                <a:latin typeface="Arial" pitchFamily="34" charset="0"/>
                <a:cs typeface="Arial" pitchFamily="34" charset="0"/>
              </a:rPr>
              <a:t>      this.objectWrapper = new CollectionWrapper(this, (Collection) object);</a:t>
            </a:r>
          </a:p>
          <a:p>
            <a:r>
              <a:rPr lang="en-US" altLang="zh-CN" sz="1200">
                <a:latin typeface="Arial" pitchFamily="34" charset="0"/>
                <a:cs typeface="Arial" pitchFamily="34" charset="0"/>
              </a:rPr>
              <a:t>    } else {</a:t>
            </a:r>
          </a:p>
          <a:p>
            <a:r>
              <a:rPr lang="en-US" altLang="zh-CN" sz="1200">
                <a:latin typeface="Arial" pitchFamily="34" charset="0"/>
                <a:cs typeface="Arial" pitchFamily="34" charset="0"/>
              </a:rPr>
              <a:t>      this.objectWrapper = new BeanWrapper(this, object);</a:t>
            </a:r>
          </a:p>
          <a:p>
            <a:r>
              <a:rPr lang="zh-CN" altLang="en-US" sz="1200">
                <a:latin typeface="Arial" pitchFamily="34" charset="0"/>
                <a:cs typeface="Arial" pitchFamily="34" charset="0"/>
              </a:rPr>
              <a:t>    </a:t>
            </a:r>
            <a:r>
              <a:rPr lang="en-US" altLang="zh-CN" sz="1200">
                <a:latin typeface="Arial" pitchFamily="34" charset="0"/>
                <a:cs typeface="Arial" pitchFamily="34" charset="0"/>
              </a:rPr>
              <a:t>}}</a:t>
            </a:r>
          </a:p>
          <a:p>
            <a:r>
              <a:rPr lang="en-US" altLang="zh-CN" sz="1200">
                <a:latin typeface="Arial" pitchFamily="34" charset="0"/>
                <a:cs typeface="Arial" pitchFamily="34" charset="0"/>
              </a:rPr>
              <a:t> public static MetaObject </a:t>
            </a:r>
            <a:r>
              <a:rPr lang="en-US" altLang="zh-CN" sz="1200" b="1">
                <a:solidFill>
                  <a:srgbClr val="0070C0"/>
                </a:solidFill>
                <a:latin typeface="Arial" pitchFamily="34" charset="0"/>
                <a:cs typeface="Arial" pitchFamily="34" charset="0"/>
              </a:rPr>
              <a:t>forObject</a:t>
            </a:r>
            <a:r>
              <a:rPr lang="en-US" altLang="zh-CN" sz="1200">
                <a:latin typeface="Arial" pitchFamily="34" charset="0"/>
                <a:cs typeface="Arial" pitchFamily="34" charset="0"/>
              </a:rPr>
              <a:t>(Object object, ObjectFactory objectFactory, ObjectWrapperFactory objectWrapperFactory, ReflectorFactory reflectorFactory) {</a:t>
            </a:r>
          </a:p>
          <a:p>
            <a:r>
              <a:rPr lang="en-US" altLang="zh-CN" sz="1200">
                <a:latin typeface="Arial" pitchFamily="34" charset="0"/>
                <a:cs typeface="Arial" pitchFamily="34" charset="0"/>
              </a:rPr>
              <a:t>    if (object == null) {</a:t>
            </a:r>
          </a:p>
          <a:p>
            <a:r>
              <a:rPr lang="en-US" altLang="zh-CN" sz="1200">
                <a:latin typeface="Arial" pitchFamily="34" charset="0"/>
                <a:cs typeface="Arial" pitchFamily="34" charset="0"/>
              </a:rPr>
              <a:t>      return SystemMetaObject.</a:t>
            </a:r>
            <a:r>
              <a:rPr lang="en-US" altLang="zh-CN" sz="1200" i="1">
                <a:latin typeface="Arial" pitchFamily="34" charset="0"/>
                <a:cs typeface="Arial" pitchFamily="34" charset="0"/>
              </a:rPr>
              <a:t>NULL_META_OBJECT;</a:t>
            </a:r>
          </a:p>
          <a:p>
            <a:r>
              <a:rPr lang="en-US" altLang="zh-CN" sz="1200">
                <a:latin typeface="Arial" pitchFamily="34" charset="0"/>
                <a:cs typeface="Arial" pitchFamily="34" charset="0"/>
              </a:rPr>
              <a:t>    } else {</a:t>
            </a:r>
          </a:p>
          <a:p>
            <a:r>
              <a:rPr lang="en-US" altLang="zh-CN" sz="1200">
                <a:latin typeface="Arial" pitchFamily="34" charset="0"/>
                <a:cs typeface="Arial" pitchFamily="34" charset="0"/>
              </a:rPr>
              <a:t>      return new </a:t>
            </a:r>
            <a:r>
              <a:rPr lang="en-US" altLang="zh-CN" sz="1200" b="1">
                <a:solidFill>
                  <a:srgbClr val="7030A0"/>
                </a:solidFill>
                <a:latin typeface="Arial" pitchFamily="34" charset="0"/>
                <a:cs typeface="Arial" pitchFamily="34" charset="0"/>
              </a:rPr>
              <a:t>MetaObject</a:t>
            </a:r>
            <a:r>
              <a:rPr lang="en-US" altLang="zh-CN" sz="1200">
                <a:latin typeface="Arial" pitchFamily="34" charset="0"/>
                <a:cs typeface="Arial" pitchFamily="34" charset="0"/>
              </a:rPr>
              <a:t>(object, objectFactory, objectWrapperFactory, reflectorFactory);</a:t>
            </a:r>
          </a:p>
          <a:p>
            <a:r>
              <a:rPr lang="zh-CN" altLang="en-US" sz="1200">
                <a:latin typeface="Arial" pitchFamily="34" charset="0"/>
                <a:cs typeface="Arial" pitchFamily="34" charset="0"/>
              </a:rPr>
              <a:t>    </a:t>
            </a:r>
            <a:r>
              <a:rPr lang="en-US" altLang="zh-CN" sz="1200">
                <a:latin typeface="Arial" pitchFamily="34" charset="0"/>
                <a:cs typeface="Arial" pitchFamily="34" charset="0"/>
              </a:rPr>
              <a:t>}}}</a:t>
            </a:r>
            <a:endParaRPr lang="zh-CN" altLang="en-US" sz="1200">
              <a:latin typeface="Arial" pitchFamily="34" charset="0"/>
              <a:cs typeface="Arial" pitchFamily="34" charset="0"/>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09557701"/>
              </p:ext>
            </p:extLst>
          </p:nvPr>
        </p:nvGraphicFramePr>
        <p:xfrm>
          <a:off x="4115467" y="2304231"/>
          <a:ext cx="697421" cy="487433"/>
        </p:xfrm>
        <a:graphic>
          <a:graphicData uri="http://schemas.openxmlformats.org/presentationml/2006/ole">
            <mc:AlternateContent xmlns:mc="http://schemas.openxmlformats.org/markup-compatibility/2006">
              <mc:Choice xmlns:v="urn:schemas-microsoft-com:vml" Requires="v">
                <p:oleObj spid="_x0000_s301190" name="包装程序外壳对象" showAsIcon="1" r:id="rId4" imgW="1017000" imgH="711360" progId="Package">
                  <p:embed/>
                </p:oleObj>
              </mc:Choice>
              <mc:Fallback>
                <p:oleObj name="包装程序外壳对象" showAsIcon="1" r:id="rId4" imgW="1017000" imgH="711360" progId="Package">
                  <p:embed/>
                  <p:pic>
                    <p:nvPicPr>
                      <p:cNvPr id="0" name=""/>
                      <p:cNvPicPr/>
                      <p:nvPr/>
                    </p:nvPicPr>
                    <p:blipFill>
                      <a:blip r:embed="rId5"/>
                      <a:stretch>
                        <a:fillRect/>
                      </a:stretch>
                    </p:blipFill>
                    <p:spPr>
                      <a:xfrm>
                        <a:off x="4115467" y="2304231"/>
                        <a:ext cx="697421" cy="487433"/>
                      </a:xfrm>
                      <a:prstGeom prst="rect">
                        <a:avLst/>
                      </a:prstGeom>
                    </p:spPr>
                  </p:pic>
                </p:oleObj>
              </mc:Fallback>
            </mc:AlternateContent>
          </a:graphicData>
        </a:graphic>
      </p:graphicFrame>
      <p:sp>
        <p:nvSpPr>
          <p:cNvPr id="8" name="椭圆 7"/>
          <p:cNvSpPr/>
          <p:nvPr/>
        </p:nvSpPr>
        <p:spPr>
          <a:xfrm>
            <a:off x="3762325" y="2914819"/>
            <a:ext cx="378605" cy="35254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1200">
                <a:latin typeface="Arial" pitchFamily="34" charset="0"/>
                <a:cs typeface="Arial" pitchFamily="34" charset="0"/>
              </a:rPr>
              <a:t>1</a:t>
            </a:r>
            <a:endParaRPr lang="zh-CN" altLang="en-US" sz="1200">
              <a:latin typeface="Arial" pitchFamily="34" charset="0"/>
              <a:cs typeface="Arial" pitchFamily="34" charset="0"/>
            </a:endParaRPr>
          </a:p>
        </p:txBody>
      </p:sp>
      <p:sp>
        <p:nvSpPr>
          <p:cNvPr id="9" name="椭圆 8"/>
          <p:cNvSpPr/>
          <p:nvPr/>
        </p:nvSpPr>
        <p:spPr>
          <a:xfrm>
            <a:off x="9162270" y="2875647"/>
            <a:ext cx="378605" cy="35254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1200">
                <a:latin typeface="Arial" pitchFamily="34" charset="0"/>
                <a:cs typeface="Arial" pitchFamily="34" charset="0"/>
              </a:rPr>
              <a:t>2</a:t>
            </a:r>
            <a:endParaRPr lang="zh-CN" altLang="en-US" sz="1200">
              <a:latin typeface="Arial" pitchFamily="34" charset="0"/>
              <a:cs typeface="Arial" pitchFamily="34" charset="0"/>
            </a:endParaRPr>
          </a:p>
        </p:txBody>
      </p:sp>
    </p:spTree>
    <p:extLst>
      <p:ext uri="{BB962C8B-B14F-4D97-AF65-F5344CB8AC3E}">
        <p14:creationId xmlns:p14="http://schemas.microsoft.com/office/powerpoint/2010/main" val="230864056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外观模式的注意事项和细节</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3724096"/>
          </a:xfrm>
          <a:prstGeom prst="rect">
            <a:avLst/>
          </a:prstGeom>
        </p:spPr>
        <p:txBody>
          <a:bodyPr wrap="square">
            <a:spAutoFit/>
          </a:bodyPr>
          <a:lstStyle/>
          <a:p>
            <a:r>
              <a:rPr lang="zh-CN" altLang="en-US" sz="2000">
                <a:latin typeface="+mn-ea"/>
              </a:rPr>
              <a:t>外观模式的注意事项和细节</a:t>
            </a:r>
            <a:endParaRPr lang="en-US" altLang="zh-CN" sz="2000">
              <a:latin typeface="+mn-ea"/>
            </a:endParaRPr>
          </a:p>
          <a:p>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外观模式对外屏蔽了子系统的细节，因此外观模式降低了客户端对子系统使用的复杂性</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外观模式对客户端与子系统的耦合关系，让子系统内部的模块更易维护和扩展</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通过合理的使用外观模式，可以帮我们更好的划分访问的层次</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当系统需要进行分层设计时，可以考虑使用</a:t>
            </a:r>
            <a:r>
              <a:rPr lang="en-US" altLang="zh-CN">
                <a:latin typeface="Arial" pitchFamily="34" charset="0"/>
                <a:cs typeface="Arial" pitchFamily="34" charset="0"/>
              </a:rPr>
              <a:t>Facade</a:t>
            </a:r>
            <a:r>
              <a:rPr lang="zh-CN" altLang="en-US">
                <a:latin typeface="Arial" pitchFamily="34" charset="0"/>
                <a:cs typeface="Arial" pitchFamily="34" charset="0"/>
              </a:rPr>
              <a:t>模式</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在维护一个遗留的大型系统时，可能这个系统已经变得非常难以维护和扩展，此时可以考虑为新系统开发一个</a:t>
            </a:r>
            <a:r>
              <a:rPr lang="en-US" altLang="zh-CN">
                <a:latin typeface="Arial" pitchFamily="34" charset="0"/>
                <a:cs typeface="Arial" pitchFamily="34" charset="0"/>
              </a:rPr>
              <a:t>Facade</a:t>
            </a:r>
            <a:r>
              <a:rPr lang="zh-CN" altLang="en-US">
                <a:latin typeface="Arial" pitchFamily="34" charset="0"/>
                <a:cs typeface="Arial" pitchFamily="34" charset="0"/>
              </a:rPr>
              <a:t>类，来提供遗留系统的比较清晰简单的接口，让新系统与</a:t>
            </a:r>
            <a:r>
              <a:rPr lang="en-US" altLang="zh-CN">
                <a:latin typeface="Arial" pitchFamily="34" charset="0"/>
                <a:cs typeface="Arial" pitchFamily="34" charset="0"/>
              </a:rPr>
              <a:t>Facade</a:t>
            </a:r>
            <a:r>
              <a:rPr lang="zh-CN" altLang="en-US">
                <a:latin typeface="Arial" pitchFamily="34" charset="0"/>
                <a:cs typeface="Arial" pitchFamily="34" charset="0"/>
              </a:rPr>
              <a:t>类交互，提高复用性</a:t>
            </a:r>
            <a:endParaRPr lang="en-US" altLang="zh-CN">
              <a:latin typeface="Arial" pitchFamily="34" charset="0"/>
              <a:cs typeface="Arial" pitchFamily="34" charset="0"/>
            </a:endParaRPr>
          </a:p>
          <a:p>
            <a:pPr marL="342900" indent="-342900">
              <a:buAutoNum type="arabicParenR"/>
            </a:pPr>
            <a:r>
              <a:rPr lang="zh-CN" altLang="en-US"/>
              <a:t>不能过多的或者不合理的使用外观模式，使用外观模式好，还是直接调用模块好。要以让系统有层次，利于维护为目的。</a:t>
            </a:r>
            <a:endParaRPr lang="en-US" altLang="zh-CN" b="1">
              <a:solidFill>
                <a:srgbClr val="0070C0"/>
              </a:solidFill>
              <a:latin typeface="Arial" pitchFamily="34" charset="0"/>
              <a:cs typeface="Arial" pitchFamily="34" charset="0"/>
            </a:endParaRPr>
          </a:p>
        </p:txBody>
      </p:sp>
    </p:spTree>
    <p:extLst>
      <p:ext uri="{BB962C8B-B14F-4D97-AF65-F5344CB8AC3E}">
        <p14:creationId xmlns:p14="http://schemas.microsoft.com/office/powerpoint/2010/main" val="113811472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sz="2800" b="1"/>
              <a:t>Java</a:t>
            </a:r>
            <a:r>
              <a:rPr lang="zh-CN" altLang="en-US" sz="2800" b="1"/>
              <a:t>设计模式</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享元模式</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304254130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展示网站项目需求</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527946" cy="2339102"/>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endParaRPr lang="en-US" altLang="zh-CN" sz="2000" b="1">
              <a:solidFill>
                <a:srgbClr val="0070C0"/>
              </a:solidFill>
              <a:latin typeface="+mn-ea"/>
            </a:endParaRPr>
          </a:p>
          <a:p>
            <a:r>
              <a:rPr lang="zh-CN" altLang="en-US"/>
              <a:t>小型的外包项目，给客户</a:t>
            </a:r>
            <a:r>
              <a:rPr lang="en-US" altLang="zh-CN"/>
              <a:t>A</a:t>
            </a:r>
            <a:r>
              <a:rPr lang="zh-CN" altLang="en-US"/>
              <a:t>做一个产品展示网站，客户</a:t>
            </a:r>
            <a:r>
              <a:rPr lang="en-US" altLang="zh-CN"/>
              <a:t>A</a:t>
            </a:r>
            <a:r>
              <a:rPr lang="zh-CN" altLang="en-US"/>
              <a:t>的朋友感觉效果不错，也希望做这样的产品展示网站，但是要求都有些不同：</a:t>
            </a:r>
            <a:endParaRPr lang="en-US" altLang="zh-CN"/>
          </a:p>
          <a:p>
            <a:pPr marL="342900" indent="-342900">
              <a:buAutoNum type="arabicParenR"/>
            </a:pPr>
            <a:r>
              <a:rPr lang="zh-CN" altLang="en-US"/>
              <a:t>有客户要求以新闻的形式发布</a:t>
            </a:r>
            <a:endParaRPr lang="en-US" altLang="zh-CN"/>
          </a:p>
          <a:p>
            <a:pPr marL="342900" indent="-342900">
              <a:buAutoNum type="arabicParenR"/>
            </a:pPr>
            <a:r>
              <a:rPr lang="zh-CN" altLang="en-US"/>
              <a:t>有客户人要求以博客的形式发布</a:t>
            </a:r>
            <a:endParaRPr lang="en-US" altLang="zh-CN"/>
          </a:p>
          <a:p>
            <a:pPr marL="342900" indent="-342900">
              <a:buAutoNum type="arabicParenR"/>
            </a:pPr>
            <a:r>
              <a:rPr lang="zh-CN" altLang="en-US"/>
              <a:t>有客户希望以微信公众号的形式发布</a:t>
            </a:r>
          </a:p>
          <a:p>
            <a:endParaRPr lang="en-US" altLang="zh-CN" sz="2000" b="1">
              <a:solidFill>
                <a:srgbClr val="0070C0"/>
              </a:solidFill>
              <a:latin typeface="+mn-ea"/>
            </a:endParaRPr>
          </a:p>
        </p:txBody>
      </p:sp>
    </p:spTree>
    <p:extLst>
      <p:ext uri="{BB962C8B-B14F-4D97-AF65-F5344CB8AC3E}">
        <p14:creationId xmlns:p14="http://schemas.microsoft.com/office/powerpoint/2010/main" val="274989936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传统方案解决网站展现项目</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2708434"/>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r>
              <a:rPr lang="zh-CN" altLang="en-US" sz="2000" b="1"/>
              <a:t>传统方案解决网站展现项目</a:t>
            </a:r>
            <a:endParaRPr lang="en-US" altLang="zh-CN" sz="2000" b="1">
              <a:latin typeface="+mn-ea"/>
            </a:endParaRPr>
          </a:p>
          <a:p>
            <a:endParaRPr lang="en-US" altLang="zh-CN" sz="2000" b="1">
              <a:solidFill>
                <a:srgbClr val="0070C0"/>
              </a:solidFill>
              <a:latin typeface="+mn-ea"/>
            </a:endParaRPr>
          </a:p>
          <a:p>
            <a:pPr marL="342900" indent="-342900">
              <a:buAutoNum type="arabicParenR"/>
            </a:pPr>
            <a:r>
              <a:rPr lang="zh-CN" altLang="en-US">
                <a:latin typeface="Arial" pitchFamily="34" charset="0"/>
                <a:cs typeface="Arial" pitchFamily="34" charset="0"/>
              </a:rPr>
              <a:t>直接复制粘贴一份，然后根据客户不同要求，进行定制修改</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给每个网站租用一个空间</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方案设计示意图</a:t>
            </a:r>
            <a:endParaRPr lang="en-US" altLang="zh-CN" sz="2000" b="1">
              <a:solidFill>
                <a:srgbClr val="0070C0"/>
              </a:solidFill>
              <a:latin typeface="Arial" pitchFamily="34" charset="0"/>
              <a:cs typeface="Arial" pitchFamily="34" charset="0"/>
            </a:endParaRPr>
          </a:p>
          <a:p>
            <a:endParaRPr lang="en-US" altLang="zh-CN" sz="2000" b="1">
              <a:solidFill>
                <a:srgbClr val="0070C0"/>
              </a:solidFill>
              <a:latin typeface="Arial" pitchFamily="34" charset="0"/>
              <a:cs typeface="Arial" pitchFamily="34" charset="0"/>
            </a:endParaRPr>
          </a:p>
          <a:p>
            <a:endParaRPr lang="en-US" altLang="zh-CN" sz="2000" b="1">
              <a:solidFill>
                <a:srgbClr val="0070C0"/>
              </a:solidFill>
              <a:latin typeface="Arial" pitchFamily="34" charset="0"/>
              <a:cs typeface="Arial" pitchFamily="34" charset="0"/>
            </a:endParaRPr>
          </a:p>
          <a:p>
            <a:endParaRPr lang="en-US" altLang="zh-CN" sz="2000" b="1">
              <a:solidFill>
                <a:srgbClr val="0070C0"/>
              </a:solidFill>
              <a:latin typeface="+mn-ea"/>
            </a:endParaRPr>
          </a:p>
        </p:txBody>
      </p:sp>
      <p:sp>
        <p:nvSpPr>
          <p:cNvPr id="14" name="圆角矩形 13"/>
          <p:cNvSpPr/>
          <p:nvPr/>
        </p:nvSpPr>
        <p:spPr>
          <a:xfrm>
            <a:off x="4046537" y="2520255"/>
            <a:ext cx="1514475" cy="676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zh-CN" altLang="en-US" sz="1100"/>
              <a:t>客户</a:t>
            </a:r>
            <a:r>
              <a:rPr lang="en-US" altLang="zh-CN" sz="1100"/>
              <a:t>A</a:t>
            </a:r>
            <a:r>
              <a:rPr lang="zh-CN" altLang="en-US" sz="1100"/>
              <a:t>的网站</a:t>
            </a:r>
          </a:p>
        </p:txBody>
      </p:sp>
      <p:sp>
        <p:nvSpPr>
          <p:cNvPr id="15" name="矩形 14"/>
          <p:cNvSpPr/>
          <p:nvPr/>
        </p:nvSpPr>
        <p:spPr>
          <a:xfrm>
            <a:off x="1998662" y="3834705"/>
            <a:ext cx="1590675" cy="1638300"/>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zh-CN" altLang="en-US" sz="1100"/>
              <a:t>客户</a:t>
            </a:r>
            <a:r>
              <a:rPr lang="en-US" altLang="zh-CN" sz="1100"/>
              <a:t>B</a:t>
            </a:r>
            <a:r>
              <a:rPr lang="zh-CN" altLang="en-US" sz="1100"/>
              <a:t>虚拟空间</a:t>
            </a:r>
          </a:p>
        </p:txBody>
      </p:sp>
      <p:sp>
        <p:nvSpPr>
          <p:cNvPr id="16" name="圆角矩形 15"/>
          <p:cNvSpPr/>
          <p:nvPr/>
        </p:nvSpPr>
        <p:spPr>
          <a:xfrm>
            <a:off x="2122487" y="4339530"/>
            <a:ext cx="1209675" cy="676275"/>
          </a:xfrm>
          <a:prstGeom prst="roundRect">
            <a:avLst/>
          </a:prstGeom>
        </p:spPr>
        <p:style>
          <a:lnRef idx="1">
            <a:schemeClr val="accent4"/>
          </a:lnRef>
          <a:fillRef idx="3">
            <a:schemeClr val="accent4"/>
          </a:fillRef>
          <a:effectRef idx="2">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zh-CN" altLang="en-US" sz="1100"/>
              <a:t>客户</a:t>
            </a:r>
            <a:r>
              <a:rPr lang="en-US" altLang="zh-CN" sz="1100"/>
              <a:t>B</a:t>
            </a:r>
            <a:r>
              <a:rPr lang="zh-CN" altLang="en-US" sz="1100"/>
              <a:t>的网站</a:t>
            </a:r>
          </a:p>
        </p:txBody>
      </p:sp>
      <p:sp>
        <p:nvSpPr>
          <p:cNvPr id="17" name="矩形 16"/>
          <p:cNvSpPr/>
          <p:nvPr/>
        </p:nvSpPr>
        <p:spPr>
          <a:xfrm>
            <a:off x="3989387" y="3825180"/>
            <a:ext cx="1590675" cy="1638300"/>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zh-CN" altLang="en-US" sz="1100"/>
              <a:t>客户</a:t>
            </a:r>
            <a:r>
              <a:rPr lang="en-US" altLang="zh-CN" sz="1100"/>
              <a:t>C</a:t>
            </a:r>
            <a:r>
              <a:rPr lang="zh-CN" altLang="en-US" sz="1100"/>
              <a:t>虚拟空间</a:t>
            </a:r>
          </a:p>
        </p:txBody>
      </p:sp>
      <p:sp>
        <p:nvSpPr>
          <p:cNvPr id="18" name="圆角矩形 17"/>
          <p:cNvSpPr/>
          <p:nvPr/>
        </p:nvSpPr>
        <p:spPr>
          <a:xfrm>
            <a:off x="4170363" y="4330005"/>
            <a:ext cx="1238250" cy="676275"/>
          </a:xfrm>
          <a:prstGeom prst="roundRect">
            <a:avLst/>
          </a:prstGeom>
        </p:spPr>
        <p:style>
          <a:lnRef idx="1">
            <a:schemeClr val="accent4"/>
          </a:lnRef>
          <a:fillRef idx="3">
            <a:schemeClr val="accent4"/>
          </a:fillRef>
          <a:effectRef idx="2">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zh-CN" altLang="en-US" sz="1100"/>
              <a:t>客户</a:t>
            </a:r>
            <a:r>
              <a:rPr lang="en-US" altLang="zh-CN" sz="1100"/>
              <a:t>C</a:t>
            </a:r>
            <a:r>
              <a:rPr lang="zh-CN" altLang="en-US" sz="1100"/>
              <a:t>的网站</a:t>
            </a:r>
          </a:p>
        </p:txBody>
      </p:sp>
      <p:sp>
        <p:nvSpPr>
          <p:cNvPr id="19" name="矩形 18"/>
          <p:cNvSpPr/>
          <p:nvPr/>
        </p:nvSpPr>
        <p:spPr>
          <a:xfrm>
            <a:off x="5951537" y="3853755"/>
            <a:ext cx="1590675" cy="1638300"/>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zh-CN" altLang="en-US" sz="1100"/>
              <a:t>客户</a:t>
            </a:r>
            <a:r>
              <a:rPr lang="en-US" altLang="zh-CN" sz="1100"/>
              <a:t>D</a:t>
            </a:r>
            <a:r>
              <a:rPr lang="zh-CN" altLang="en-US" sz="1100"/>
              <a:t>虚拟空间</a:t>
            </a:r>
          </a:p>
        </p:txBody>
      </p:sp>
      <p:sp>
        <p:nvSpPr>
          <p:cNvPr id="20" name="圆角矩形 19"/>
          <p:cNvSpPr/>
          <p:nvPr/>
        </p:nvSpPr>
        <p:spPr>
          <a:xfrm>
            <a:off x="6094412" y="4396680"/>
            <a:ext cx="1285875" cy="676275"/>
          </a:xfrm>
          <a:prstGeom prst="roundRect">
            <a:avLst/>
          </a:prstGeom>
        </p:spPr>
        <p:style>
          <a:lnRef idx="1">
            <a:schemeClr val="accent4"/>
          </a:lnRef>
          <a:fillRef idx="3">
            <a:schemeClr val="accent4"/>
          </a:fillRef>
          <a:effectRef idx="2">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zh-CN" altLang="en-US" sz="1100"/>
              <a:t>客户</a:t>
            </a:r>
            <a:r>
              <a:rPr lang="en-US" altLang="zh-CN" sz="1100"/>
              <a:t>D</a:t>
            </a:r>
            <a:r>
              <a:rPr lang="zh-CN" altLang="en-US" sz="1100"/>
              <a:t>的网站</a:t>
            </a:r>
          </a:p>
        </p:txBody>
      </p:sp>
      <p:cxnSp>
        <p:nvCxnSpPr>
          <p:cNvPr id="21" name="直接箭头连接符 20"/>
          <p:cNvCxnSpPr/>
          <p:nvPr/>
        </p:nvCxnSpPr>
        <p:spPr>
          <a:xfrm flipV="1">
            <a:off x="2870200" y="3215580"/>
            <a:ext cx="1300162" cy="65722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2" name="直接箭头连接符 21"/>
          <p:cNvCxnSpPr/>
          <p:nvPr/>
        </p:nvCxnSpPr>
        <p:spPr>
          <a:xfrm flipV="1">
            <a:off x="4737100" y="3206056"/>
            <a:ext cx="128587" cy="61912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3" name="直接箭头连接符 22"/>
          <p:cNvCxnSpPr>
            <a:stCxn id="19" idx="0"/>
          </p:cNvCxnSpPr>
          <p:nvPr/>
        </p:nvCxnSpPr>
        <p:spPr>
          <a:xfrm flipH="1" flipV="1">
            <a:off x="5399087" y="3225105"/>
            <a:ext cx="1347788" cy="62865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9371187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传统方案解决网站展现项目</a:t>
            </a:r>
            <a:r>
              <a:rPr lang="en-US" altLang="zh-CN" sz="2400" b="1"/>
              <a:t>-</a:t>
            </a:r>
            <a:r>
              <a:rPr lang="zh-CN" altLang="en-US" sz="2400" b="1"/>
              <a:t>问题分析</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2369880"/>
          </a:xfrm>
          <a:prstGeom prst="rect">
            <a:avLst/>
          </a:prstGeom>
        </p:spPr>
        <p:txBody>
          <a:bodyPr wrap="square">
            <a:spAutoFit/>
          </a:bodyPr>
          <a:lstStyle/>
          <a:p>
            <a:r>
              <a:rPr lang="zh-CN" altLang="en-US" sz="2000">
                <a:latin typeface="+mn-ea"/>
              </a:rPr>
              <a:t>传统方案解决网站展现项目</a:t>
            </a:r>
            <a:r>
              <a:rPr lang="en-US" altLang="zh-CN" sz="2000">
                <a:latin typeface="+mn-ea"/>
              </a:rPr>
              <a:t>-</a:t>
            </a:r>
            <a:r>
              <a:rPr lang="zh-CN" altLang="en-US" sz="2000">
                <a:latin typeface="+mn-ea"/>
              </a:rPr>
              <a:t>问题分析</a:t>
            </a:r>
            <a:endParaRPr lang="en-US" altLang="zh-CN" sz="2000">
              <a:latin typeface="+mn-ea"/>
            </a:endParaRPr>
          </a:p>
          <a:p>
            <a:endParaRPr lang="en-US" altLang="zh-CN" sz="2000" b="1">
              <a:solidFill>
                <a:srgbClr val="0070C0"/>
              </a:solidFill>
              <a:latin typeface="+mn-ea"/>
            </a:endParaRPr>
          </a:p>
          <a:p>
            <a:pPr marL="342900" indent="-342900">
              <a:buAutoNum type="arabicParenR"/>
            </a:pPr>
            <a:r>
              <a:rPr lang="zh-CN" altLang="en-US">
                <a:latin typeface="Arial" pitchFamily="34" charset="0"/>
                <a:cs typeface="Arial" pitchFamily="34" charset="0"/>
              </a:rPr>
              <a:t>需要的网站结构</a:t>
            </a:r>
            <a:r>
              <a:rPr lang="zh-CN" altLang="en-US" b="1">
                <a:latin typeface="Arial" pitchFamily="34" charset="0"/>
                <a:cs typeface="Arial" pitchFamily="34" charset="0"/>
              </a:rPr>
              <a:t>相似度很高</a:t>
            </a:r>
            <a:r>
              <a:rPr lang="zh-CN" altLang="en-US">
                <a:latin typeface="Arial" pitchFamily="34" charset="0"/>
                <a:cs typeface="Arial" pitchFamily="34" charset="0"/>
              </a:rPr>
              <a:t>，而且都不是高访问量网站，如果分成多个虚拟空间来处理，相当于一个相同网站的实例对象很多，造成服务器的资源浪费</a:t>
            </a:r>
            <a:endParaRPr lang="en-US" altLang="zh-CN">
              <a:latin typeface="Arial" pitchFamily="34" charset="0"/>
              <a:cs typeface="Arial" pitchFamily="34" charset="0"/>
            </a:endParaRPr>
          </a:p>
          <a:p>
            <a:pPr marL="342900" indent="-342900">
              <a:buAutoNum type="arabicParenR"/>
            </a:pPr>
            <a:r>
              <a:rPr lang="zh-CN" altLang="en-US"/>
              <a:t>解决思路：整合到一个网站中，共享其相关的代码和数据，对于硬盘、内存、</a:t>
            </a:r>
            <a:r>
              <a:rPr lang="en-US" altLang="zh-CN"/>
              <a:t>CPU</a:t>
            </a:r>
            <a:r>
              <a:rPr lang="zh-CN" altLang="en-US"/>
              <a:t>、数据库空间等服务器资源都可以达成共享，减少服务器资源</a:t>
            </a:r>
            <a:endParaRPr lang="en-US" altLang="zh-CN"/>
          </a:p>
          <a:p>
            <a:pPr marL="342900" indent="-342900">
              <a:buAutoNum type="arabicParenR"/>
            </a:pPr>
            <a:r>
              <a:rPr lang="zh-CN" altLang="en-US"/>
              <a:t>对于代码来说，由于是一份实例，维护和扩展都更加容易 </a:t>
            </a:r>
            <a:endParaRPr lang="en-US" altLang="zh-CN"/>
          </a:p>
          <a:p>
            <a:pPr marL="342900" indent="-342900">
              <a:buAutoNum type="arabicParenR"/>
            </a:pPr>
            <a:r>
              <a:rPr lang="zh-CN" altLang="en-US">
                <a:latin typeface="Arial" pitchFamily="34" charset="0"/>
                <a:cs typeface="Arial" pitchFamily="34" charset="0"/>
              </a:rPr>
              <a:t>上面的解决思路就可以使用 </a:t>
            </a:r>
            <a:r>
              <a:rPr lang="zh-CN" altLang="en-US" b="1">
                <a:solidFill>
                  <a:srgbClr val="FF0000"/>
                </a:solidFill>
                <a:latin typeface="Arial" pitchFamily="34" charset="0"/>
                <a:cs typeface="Arial" pitchFamily="34" charset="0"/>
              </a:rPr>
              <a:t>享元模式</a:t>
            </a:r>
            <a:r>
              <a:rPr lang="zh-CN" altLang="en-US">
                <a:latin typeface="Arial" pitchFamily="34" charset="0"/>
                <a:cs typeface="Arial" pitchFamily="34" charset="0"/>
              </a:rPr>
              <a:t> 来解决</a:t>
            </a:r>
            <a:endParaRPr lang="en-US" altLang="zh-CN">
              <a:latin typeface="Arial" pitchFamily="34" charset="0"/>
              <a:cs typeface="Arial" pitchFamily="34" charset="0"/>
            </a:endParaRPr>
          </a:p>
        </p:txBody>
      </p:sp>
    </p:spTree>
    <p:extLst>
      <p:ext uri="{BB962C8B-B14F-4D97-AF65-F5344CB8AC3E}">
        <p14:creationId xmlns:p14="http://schemas.microsoft.com/office/powerpoint/2010/main" val="1335303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接口隔离原则</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2" y="1244431"/>
            <a:ext cx="3847425" cy="2062103"/>
          </a:xfrm>
          <a:prstGeom prst="rect">
            <a:avLst/>
          </a:prstGeom>
        </p:spPr>
        <p:txBody>
          <a:bodyPr wrap="square">
            <a:spAutoFit/>
          </a:bodyPr>
          <a:lstStyle/>
          <a:p>
            <a:pPr>
              <a:defRPr/>
            </a:pPr>
            <a:r>
              <a:rPr lang="zh-CN" altLang="en-US" sz="2000" b="1">
                <a:solidFill>
                  <a:srgbClr val="0070C0"/>
                </a:solidFill>
                <a:latin typeface="Arial" pitchFamily="34" charset="0"/>
                <a:cs typeface="Arial" pitchFamily="34" charset="0"/>
              </a:rPr>
              <a:t>应用实例</a:t>
            </a:r>
            <a:endParaRPr lang="en-US" altLang="zh-CN" sz="2000" b="1">
              <a:solidFill>
                <a:srgbClr val="0070C0"/>
              </a:solidFill>
              <a:latin typeface="Arial" pitchFamily="34" charset="0"/>
              <a:ea typeface="宋体" panose="02010600030101010101" pitchFamily="2" charset="-122"/>
              <a:cs typeface="Arial" pitchFamily="34" charset="0"/>
            </a:endParaRPr>
          </a:p>
          <a:p>
            <a:pPr>
              <a:defRPr/>
            </a:pPr>
            <a:r>
              <a:rPr lang="zh-CN" altLang="en-US"/>
              <a:t> </a:t>
            </a:r>
            <a:endParaRPr lang="en-US" altLang="zh-CN"/>
          </a:p>
          <a:p>
            <a:pPr marL="342900" indent="-342900">
              <a:buAutoNum type="arabicParenR"/>
              <a:defRPr/>
            </a:pPr>
            <a:r>
              <a:rPr lang="zh-CN" altLang="en-US"/>
              <a:t>类</a:t>
            </a:r>
            <a:r>
              <a:rPr lang="en-US" altLang="zh-CN"/>
              <a:t>A</a:t>
            </a:r>
            <a:r>
              <a:rPr lang="zh-CN" altLang="en-US"/>
              <a:t>通过接口</a:t>
            </a:r>
            <a:r>
              <a:rPr lang="en-US" altLang="zh-CN"/>
              <a:t>Interface1</a:t>
            </a:r>
            <a:r>
              <a:rPr lang="zh-CN" altLang="en-US"/>
              <a:t>依赖类</a:t>
            </a:r>
            <a:r>
              <a:rPr lang="en-US" altLang="zh-CN"/>
              <a:t>B</a:t>
            </a:r>
            <a:r>
              <a:rPr lang="zh-CN" altLang="en-US"/>
              <a:t>，类</a:t>
            </a:r>
            <a:r>
              <a:rPr lang="en-US" altLang="zh-CN"/>
              <a:t>C</a:t>
            </a:r>
            <a:r>
              <a:rPr lang="zh-CN" altLang="en-US"/>
              <a:t>通过接口</a:t>
            </a:r>
            <a:r>
              <a:rPr lang="en-US" altLang="zh-CN"/>
              <a:t>Interface1</a:t>
            </a:r>
            <a:r>
              <a:rPr lang="zh-CN" altLang="en-US"/>
              <a:t>依赖类</a:t>
            </a:r>
            <a:r>
              <a:rPr lang="en-US" altLang="zh-CN"/>
              <a:t>D</a:t>
            </a:r>
            <a:r>
              <a:rPr lang="zh-CN" altLang="en-US"/>
              <a:t>，请编写代码完成此应用实例。</a:t>
            </a:r>
            <a:endParaRPr lang="en-US" altLang="zh-CN"/>
          </a:p>
          <a:p>
            <a:pPr marL="342900" indent="-342900">
              <a:buAutoNum type="arabicParenR"/>
              <a:defRPr/>
            </a:pPr>
            <a:r>
              <a:rPr lang="zh-CN" altLang="en-US"/>
              <a:t>看老师代码</a:t>
            </a:r>
            <a:endParaRPr lang="en-US" altLang="zh-CN"/>
          </a:p>
          <a:p>
            <a:pPr>
              <a:defRPr/>
            </a:pPr>
            <a:endParaRPr lang="en-US" altLang="zh-CN"/>
          </a:p>
        </p:txBody>
      </p:sp>
      <p:pic>
        <p:nvPicPr>
          <p:cNvPr id="3164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1008" y="1152103"/>
            <a:ext cx="4733925" cy="417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对象 1"/>
          <p:cNvGraphicFramePr>
            <a:graphicFrameLocks noChangeAspect="1"/>
          </p:cNvGraphicFramePr>
          <p:nvPr>
            <p:extLst>
              <p:ext uri="{D42A27DB-BD31-4B8C-83A1-F6EECF244321}">
                <p14:modId xmlns:p14="http://schemas.microsoft.com/office/powerpoint/2010/main" val="3484506693"/>
              </p:ext>
            </p:extLst>
          </p:nvPr>
        </p:nvGraphicFramePr>
        <p:xfrm>
          <a:off x="1098029" y="3744391"/>
          <a:ext cx="1154261" cy="508465"/>
        </p:xfrm>
        <a:graphic>
          <a:graphicData uri="http://schemas.openxmlformats.org/presentationml/2006/ole">
            <mc:AlternateContent xmlns:mc="http://schemas.openxmlformats.org/markup-compatibility/2006">
              <mc:Choice xmlns:v="urn:schemas-microsoft-com:vml" Requires="v">
                <p:oleObj spid="_x0000_s318633" name="包装程序外壳对象" showAsIcon="1" r:id="rId5" imgW="1614600" imgH="711360" progId="Package">
                  <p:embed/>
                </p:oleObj>
              </mc:Choice>
              <mc:Fallback>
                <p:oleObj name="包装程序外壳对象" showAsIcon="1" r:id="rId5" imgW="1614600" imgH="711360" progId="Package">
                  <p:embed/>
                  <p:pic>
                    <p:nvPicPr>
                      <p:cNvPr id="0" name=""/>
                      <p:cNvPicPr/>
                      <p:nvPr/>
                    </p:nvPicPr>
                    <p:blipFill>
                      <a:blip r:embed="rId6"/>
                      <a:stretch>
                        <a:fillRect/>
                      </a:stretch>
                    </p:blipFill>
                    <p:spPr>
                      <a:xfrm>
                        <a:off x="1098029" y="3744391"/>
                        <a:ext cx="1154261" cy="508465"/>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981489860"/>
              </p:ext>
            </p:extLst>
          </p:nvPr>
        </p:nvGraphicFramePr>
        <p:xfrm>
          <a:off x="8730877" y="4824511"/>
          <a:ext cx="332722" cy="286653"/>
        </p:xfrm>
        <a:graphic>
          <a:graphicData uri="http://schemas.openxmlformats.org/presentationml/2006/ole">
            <mc:AlternateContent xmlns:mc="http://schemas.openxmlformats.org/markup-compatibility/2006">
              <mc:Choice xmlns:v="urn:schemas-microsoft-com:vml" Requires="v">
                <p:oleObj spid="_x0000_s318634" name="包装程序外壳对象" showAsIcon="1" r:id="rId7" imgW="826200" imgH="711360" progId="Package">
                  <p:embed/>
                </p:oleObj>
              </mc:Choice>
              <mc:Fallback>
                <p:oleObj name="包装程序外壳对象" showAsIcon="1" r:id="rId7" imgW="826200" imgH="711360" progId="Package">
                  <p:embed/>
                  <p:pic>
                    <p:nvPicPr>
                      <p:cNvPr id="0" name=""/>
                      <p:cNvPicPr/>
                      <p:nvPr/>
                    </p:nvPicPr>
                    <p:blipFill>
                      <a:blip r:embed="rId8"/>
                      <a:stretch>
                        <a:fillRect/>
                      </a:stretch>
                    </p:blipFill>
                    <p:spPr>
                      <a:xfrm>
                        <a:off x="8730877" y="4824511"/>
                        <a:ext cx="332722" cy="286653"/>
                      </a:xfrm>
                      <a:prstGeom prst="rect">
                        <a:avLst/>
                      </a:prstGeom>
                    </p:spPr>
                  </p:pic>
                </p:oleObj>
              </mc:Fallback>
            </mc:AlternateContent>
          </a:graphicData>
        </a:graphic>
      </p:graphicFrame>
    </p:spTree>
    <p:extLst>
      <p:ext uri="{BB962C8B-B14F-4D97-AF65-F5344CB8AC3E}">
        <p14:creationId xmlns:p14="http://schemas.microsoft.com/office/powerpoint/2010/main" val="123772317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享元模式基本介绍</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2" y="1244431"/>
            <a:ext cx="5503609" cy="4555093"/>
          </a:xfrm>
          <a:prstGeom prst="rect">
            <a:avLst/>
          </a:prstGeom>
        </p:spPr>
        <p:txBody>
          <a:bodyPr wrap="square">
            <a:spAutoFit/>
          </a:bodyPr>
          <a:lstStyle/>
          <a:p>
            <a:r>
              <a:rPr lang="zh-CN" altLang="en-US" sz="2000">
                <a:latin typeface="+mn-ea"/>
              </a:rPr>
              <a:t>基本介绍</a:t>
            </a:r>
            <a:endParaRPr lang="en-US" altLang="zh-CN" sz="2000">
              <a:latin typeface="+mn-ea"/>
            </a:endParaRPr>
          </a:p>
          <a:p>
            <a:pPr marL="342900" indent="-342900">
              <a:buAutoNum type="arabicParenR"/>
            </a:pPr>
            <a:r>
              <a:rPr lang="zh-CN" altLang="en-US"/>
              <a:t>享元模式（</a:t>
            </a:r>
            <a:r>
              <a:rPr lang="en-US" altLang="zh-CN"/>
              <a:t>Flyweight Pattern</a:t>
            </a:r>
            <a:r>
              <a:rPr lang="zh-CN" altLang="en-US"/>
              <a:t>） 也叫 蝇量模式</a:t>
            </a:r>
            <a:r>
              <a:rPr lang="en-US" altLang="zh-CN"/>
              <a:t>: </a:t>
            </a:r>
            <a:r>
              <a:rPr lang="zh-CN" altLang="en-US"/>
              <a:t>运用共享技术有效地支持大量细粒度的对象</a:t>
            </a:r>
            <a:endParaRPr lang="en-US" altLang="zh-CN"/>
          </a:p>
          <a:p>
            <a:pPr marL="342900" indent="-342900">
              <a:buAutoNum type="arabicParenR"/>
            </a:pPr>
            <a:r>
              <a:rPr lang="zh-CN" altLang="en-US"/>
              <a:t>常用于系统底层开发，解决系统的性能问题。像</a:t>
            </a:r>
            <a:r>
              <a:rPr lang="zh-CN" altLang="en-US" b="1">
                <a:solidFill>
                  <a:srgbClr val="EA0000"/>
                </a:solidFill>
              </a:rPr>
              <a:t>数据库连接池</a:t>
            </a:r>
            <a:r>
              <a:rPr lang="zh-CN" altLang="en-US"/>
              <a:t>，里面都是创建好的连接对象，在这些连接对象中有我们需要的则直接拿来用，避免重新创建，如果没有我们需要的，则创建一个</a:t>
            </a:r>
            <a:endParaRPr lang="en-US" altLang="zh-CN"/>
          </a:p>
          <a:p>
            <a:pPr marL="342900" indent="-342900">
              <a:buAutoNum type="arabicParenR"/>
            </a:pPr>
            <a:r>
              <a:rPr lang="zh-CN" altLang="en-US">
                <a:latin typeface="Arial" pitchFamily="34" charset="0"/>
                <a:cs typeface="Arial" pitchFamily="34" charset="0"/>
              </a:rPr>
              <a:t>享</a:t>
            </a:r>
            <a:r>
              <a:rPr lang="zh-CN" altLang="en-US"/>
              <a:t>元模式能够解决</a:t>
            </a:r>
            <a:r>
              <a:rPr lang="zh-CN" altLang="en-US" b="1">
                <a:solidFill>
                  <a:srgbClr val="EA0000"/>
                </a:solidFill>
              </a:rPr>
              <a:t>重复对象的内存浪费的问题</a:t>
            </a:r>
            <a:r>
              <a:rPr lang="zh-CN" altLang="en-US"/>
              <a:t>，当系统中有大量相似对象，需要缓冲池时。不需总是创建新对象，可以从缓冲池里拿。这样可以降低系统内存，同时提高效率</a:t>
            </a:r>
            <a:endParaRPr lang="en-US" altLang="zh-CN"/>
          </a:p>
          <a:p>
            <a:pPr marL="342900" indent="-342900">
              <a:buAutoNum type="arabicParenR"/>
            </a:pPr>
            <a:r>
              <a:rPr lang="zh-CN" altLang="en-US"/>
              <a:t>享元模式</a:t>
            </a:r>
            <a:r>
              <a:rPr lang="zh-CN" altLang="en-US" b="1">
                <a:solidFill>
                  <a:srgbClr val="EA0000"/>
                </a:solidFill>
              </a:rPr>
              <a:t>经典的应用场景</a:t>
            </a:r>
            <a:r>
              <a:rPr lang="zh-CN" altLang="en-US"/>
              <a:t>就是池技术了，</a:t>
            </a:r>
            <a:r>
              <a:rPr lang="en-US" altLang="zh-CN"/>
              <a:t>String</a:t>
            </a:r>
            <a:r>
              <a:rPr lang="zh-CN" altLang="en-US"/>
              <a:t>常量池、数据库连接池、缓冲池等等都是享元模式的应用，享元模式是池技术的重要实现方式</a:t>
            </a:r>
            <a:endParaRPr lang="en-US" altLang="zh-CN"/>
          </a:p>
          <a:p>
            <a:endParaRPr lang="en-US" altLang="zh-CN"/>
          </a:p>
          <a:p>
            <a:pPr marL="342900" indent="-342900">
              <a:buAutoNum type="arabicParenR"/>
            </a:pPr>
            <a:endParaRPr lang="en-US" altLang="zh-CN">
              <a:latin typeface="Arial" pitchFamily="34" charset="0"/>
              <a:cs typeface="Arial" pitchFamily="34" charset="0"/>
            </a:endParaRPr>
          </a:p>
        </p:txBody>
      </p:sp>
      <p:pic>
        <p:nvPicPr>
          <p:cNvPr id="2252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5578" y="2060039"/>
            <a:ext cx="3446297"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125554" y="4608487"/>
            <a:ext cx="3415319" cy="646331"/>
          </a:xfrm>
          <a:prstGeom prst="rect">
            <a:avLst/>
          </a:prstGeom>
          <a:solidFill>
            <a:schemeClr val="accent3">
              <a:lumMod val="20000"/>
              <a:lumOff val="80000"/>
            </a:schemeClr>
          </a:solidFill>
        </p:spPr>
        <p:txBody>
          <a:bodyPr wrap="square" rtlCol="0">
            <a:spAutoFit/>
          </a:bodyPr>
          <a:lstStyle/>
          <a:p>
            <a:r>
              <a:rPr lang="en-US" altLang="zh-CN"/>
              <a:t>String s = "hello";</a:t>
            </a:r>
          </a:p>
          <a:p>
            <a:pPr lvl="0"/>
            <a:r>
              <a:rPr lang="en-US" altLang="zh-CN"/>
              <a:t>String s2 = new String("hello"); </a:t>
            </a:r>
          </a:p>
        </p:txBody>
      </p:sp>
      <p:sp>
        <p:nvSpPr>
          <p:cNvPr id="3" name="左右箭头 2"/>
          <p:cNvSpPr/>
          <p:nvPr/>
        </p:nvSpPr>
        <p:spPr>
          <a:xfrm rot="5400000">
            <a:off x="8503920" y="4135299"/>
            <a:ext cx="709808" cy="360040"/>
          </a:xfrm>
          <a:prstGeom prst="lef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2743770019"/>
              </p:ext>
            </p:extLst>
          </p:nvPr>
        </p:nvGraphicFramePr>
        <p:xfrm>
          <a:off x="6282605" y="4168538"/>
          <a:ext cx="340741" cy="293561"/>
        </p:xfrm>
        <a:graphic>
          <a:graphicData uri="http://schemas.openxmlformats.org/presentationml/2006/ole">
            <mc:AlternateContent xmlns:mc="http://schemas.openxmlformats.org/markup-compatibility/2006">
              <mc:Choice xmlns:v="urn:schemas-microsoft-com:vml" Requires="v">
                <p:oleObj spid="_x0000_s302211"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6282605" y="4168538"/>
                        <a:ext cx="340741" cy="293561"/>
                      </a:xfrm>
                      <a:prstGeom prst="rect">
                        <a:avLst/>
                      </a:prstGeom>
                    </p:spPr>
                  </p:pic>
                </p:oleObj>
              </mc:Fallback>
            </mc:AlternateContent>
          </a:graphicData>
        </a:graphic>
      </p:graphicFrame>
    </p:spTree>
    <p:extLst>
      <p:ext uri="{BB962C8B-B14F-4D97-AF65-F5344CB8AC3E}">
        <p14:creationId xmlns:p14="http://schemas.microsoft.com/office/powerpoint/2010/main" val="121460073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享元模式的原理类图</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455937" cy="5047536"/>
          </a:xfrm>
          <a:prstGeom prst="rect">
            <a:avLst/>
          </a:prstGeom>
          <a:solidFill>
            <a:schemeClr val="bg1">
              <a:lumMod val="95000"/>
            </a:schemeClr>
          </a:solidFill>
        </p:spPr>
        <p:txBody>
          <a:bodyPr wrap="square">
            <a:spAutoFit/>
          </a:bodyPr>
          <a:lstStyle/>
          <a:p>
            <a:r>
              <a:rPr lang="zh-CN" altLang="en-US" sz="2000">
                <a:latin typeface="+mn-ea"/>
              </a:rPr>
              <a:t>享元模式的原理类图</a:t>
            </a:r>
            <a:endParaRPr lang="en-US" altLang="zh-CN" sz="2000">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b="1">
              <a:latin typeface="+mn-ea"/>
            </a:endParaRPr>
          </a:p>
          <a:p>
            <a:r>
              <a:rPr lang="zh-CN" altLang="en-US" b="1">
                <a:latin typeface="+mn-ea"/>
              </a:rPr>
              <a:t>对原理图的说明</a:t>
            </a:r>
            <a:r>
              <a:rPr lang="en-US" altLang="zh-CN" b="1">
                <a:latin typeface="+mn-ea"/>
              </a:rPr>
              <a:t>-</a:t>
            </a:r>
            <a:r>
              <a:rPr lang="zh-CN" altLang="en-US" b="1">
                <a:latin typeface="+mn-ea"/>
              </a:rPr>
              <a:t>即</a:t>
            </a:r>
            <a:r>
              <a:rPr lang="en-US" altLang="zh-CN" b="1">
                <a:latin typeface="+mn-ea"/>
              </a:rPr>
              <a:t>(</a:t>
            </a:r>
            <a:r>
              <a:rPr lang="zh-CN" altLang="en-US" b="1"/>
              <a:t>模式的角色及职责</a:t>
            </a:r>
            <a:r>
              <a:rPr lang="en-US" altLang="zh-CN" b="1"/>
              <a:t>)</a:t>
            </a:r>
            <a:endParaRPr lang="en-US" altLang="zh-CN" b="1">
              <a:latin typeface="+mn-ea"/>
            </a:endParaRPr>
          </a:p>
          <a:p>
            <a:pPr marL="228600" indent="-228600">
              <a:buAutoNum type="arabicParenR"/>
            </a:pPr>
            <a:r>
              <a:rPr lang="en-US" altLang="zh-CN" sz="1200">
                <a:latin typeface="+mn-ea"/>
              </a:rPr>
              <a:t>FlyWeight </a:t>
            </a:r>
            <a:r>
              <a:rPr lang="zh-CN" altLang="en-US" sz="1200">
                <a:latin typeface="+mn-ea"/>
              </a:rPr>
              <a:t>是抽象的享元角色</a:t>
            </a:r>
            <a:r>
              <a:rPr lang="en-US" altLang="zh-CN" sz="1200">
                <a:latin typeface="+mn-ea"/>
              </a:rPr>
              <a:t>, </a:t>
            </a:r>
            <a:r>
              <a:rPr lang="zh-CN" altLang="en-US" sz="1200">
                <a:latin typeface="+mn-ea"/>
              </a:rPr>
              <a:t>他是产品的抽象类</a:t>
            </a:r>
            <a:r>
              <a:rPr lang="en-US" altLang="zh-CN" sz="1200">
                <a:latin typeface="+mn-ea"/>
              </a:rPr>
              <a:t>, </a:t>
            </a:r>
            <a:r>
              <a:rPr lang="zh-CN" altLang="en-US" sz="1200">
                <a:latin typeface="+mn-ea"/>
              </a:rPr>
              <a:t>同时定义出对象的</a:t>
            </a:r>
            <a:r>
              <a:rPr lang="zh-CN" altLang="en-US" sz="1200">
                <a:solidFill>
                  <a:srgbClr val="FF0000"/>
                </a:solidFill>
                <a:latin typeface="+mn-ea"/>
              </a:rPr>
              <a:t>外部状态</a:t>
            </a:r>
            <a:r>
              <a:rPr lang="zh-CN" altLang="en-US" sz="1200">
                <a:latin typeface="+mn-ea"/>
              </a:rPr>
              <a:t>和</a:t>
            </a:r>
            <a:r>
              <a:rPr lang="zh-CN" altLang="en-US" sz="1200">
                <a:solidFill>
                  <a:srgbClr val="FF0000"/>
                </a:solidFill>
                <a:latin typeface="+mn-ea"/>
              </a:rPr>
              <a:t>内部状态</a:t>
            </a:r>
            <a:r>
              <a:rPr lang="en-US" altLang="zh-CN" sz="1200">
                <a:latin typeface="+mn-ea"/>
              </a:rPr>
              <a:t>(</a:t>
            </a:r>
            <a:r>
              <a:rPr lang="zh-CN" altLang="en-US" sz="1200">
                <a:latin typeface="+mn-ea"/>
              </a:rPr>
              <a:t>后面介绍</a:t>
            </a:r>
            <a:r>
              <a:rPr lang="en-US" altLang="zh-CN" sz="1200">
                <a:latin typeface="+mn-ea"/>
              </a:rPr>
              <a:t>) </a:t>
            </a:r>
            <a:r>
              <a:rPr lang="zh-CN" altLang="en-US" sz="1200">
                <a:latin typeface="+mn-ea"/>
              </a:rPr>
              <a:t>的接口或实现</a:t>
            </a:r>
            <a:endParaRPr lang="en-US" altLang="zh-CN" sz="1200">
              <a:latin typeface="+mn-ea"/>
            </a:endParaRPr>
          </a:p>
          <a:p>
            <a:pPr marL="228600" indent="-228600">
              <a:buAutoNum type="arabicParenR"/>
            </a:pPr>
            <a:r>
              <a:rPr lang="en-US" altLang="zh-CN" sz="1200">
                <a:latin typeface="+mn-ea"/>
              </a:rPr>
              <a:t>ConcreteFlyWeight </a:t>
            </a:r>
            <a:r>
              <a:rPr lang="zh-CN" altLang="en-US" sz="1200">
                <a:latin typeface="+mn-ea"/>
              </a:rPr>
              <a:t>是具体的享元角色，是具体的产品类，实现抽象角色定义相关业务</a:t>
            </a:r>
            <a:endParaRPr lang="en-US" altLang="zh-CN" sz="1200">
              <a:latin typeface="+mn-ea"/>
            </a:endParaRPr>
          </a:p>
          <a:p>
            <a:pPr marL="228600" indent="-228600">
              <a:buAutoNum type="arabicParenR"/>
            </a:pPr>
            <a:r>
              <a:rPr lang="en-US" altLang="zh-CN" sz="1200">
                <a:latin typeface="+mn-ea"/>
              </a:rPr>
              <a:t>UnSharedConcreteFlyWeight </a:t>
            </a:r>
            <a:r>
              <a:rPr lang="zh-CN" altLang="en-US" sz="1200">
                <a:latin typeface="+mn-ea"/>
              </a:rPr>
              <a:t>是不可共享的角色，一般不会出现在享元工厂。</a:t>
            </a:r>
            <a:endParaRPr lang="en-US" altLang="zh-CN" sz="1200">
              <a:latin typeface="+mn-ea"/>
            </a:endParaRPr>
          </a:p>
          <a:p>
            <a:pPr marL="228600" indent="-228600">
              <a:buAutoNum type="arabicParenR"/>
            </a:pPr>
            <a:r>
              <a:rPr lang="en-US" altLang="zh-CN" sz="1200">
                <a:latin typeface="+mn-ea"/>
              </a:rPr>
              <a:t>FlyWeightFactory  </a:t>
            </a:r>
            <a:r>
              <a:rPr lang="zh-CN" altLang="en-US" sz="1200">
                <a:latin typeface="+mn-ea"/>
              </a:rPr>
              <a:t>享元工厂类，用于构建一个池容器</a:t>
            </a:r>
            <a:r>
              <a:rPr lang="en-US" altLang="zh-CN" sz="1200">
                <a:latin typeface="+mn-ea"/>
              </a:rPr>
              <a:t>(</a:t>
            </a:r>
            <a:r>
              <a:rPr lang="zh-CN" altLang="en-US" sz="1200">
                <a:latin typeface="+mn-ea"/>
              </a:rPr>
              <a:t>集合</a:t>
            </a:r>
            <a:r>
              <a:rPr lang="en-US" altLang="zh-CN" sz="1200">
                <a:latin typeface="+mn-ea"/>
              </a:rPr>
              <a:t>)</a:t>
            </a:r>
            <a:r>
              <a:rPr lang="zh-CN" altLang="en-US" sz="1200">
                <a:latin typeface="+mn-ea"/>
              </a:rPr>
              <a:t>， 同时提供从池中获取对象方法</a:t>
            </a:r>
            <a:endParaRPr lang="en-US" altLang="zh-CN" sz="1200">
              <a:latin typeface="+mn-ea"/>
            </a:endParaRPr>
          </a:p>
          <a:p>
            <a:endParaRPr lang="en-US" altLang="zh-CN">
              <a:latin typeface="Arial" pitchFamily="34" charset="0"/>
              <a:cs typeface="Arial" pitchFamily="34" charset="0"/>
            </a:endParaRPr>
          </a:p>
        </p:txBody>
      </p:sp>
      <p:pic>
        <p:nvPicPr>
          <p:cNvPr id="22630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981" y="1800175"/>
            <a:ext cx="5743575" cy="273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对象 1"/>
          <p:cNvGraphicFramePr>
            <a:graphicFrameLocks noChangeAspect="1"/>
          </p:cNvGraphicFramePr>
          <p:nvPr>
            <p:extLst>
              <p:ext uri="{D42A27DB-BD31-4B8C-83A1-F6EECF244321}">
                <p14:modId xmlns:p14="http://schemas.microsoft.com/office/powerpoint/2010/main" val="943972387"/>
              </p:ext>
            </p:extLst>
          </p:nvPr>
        </p:nvGraphicFramePr>
        <p:xfrm>
          <a:off x="6642645" y="4030627"/>
          <a:ext cx="576064" cy="496301"/>
        </p:xfrm>
        <a:graphic>
          <a:graphicData uri="http://schemas.openxmlformats.org/presentationml/2006/ole">
            <mc:AlternateContent xmlns:mc="http://schemas.openxmlformats.org/markup-compatibility/2006">
              <mc:Choice xmlns:v="urn:schemas-microsoft-com:vml" Requires="v">
                <p:oleObj spid="_x0000_s303237"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6642645" y="4030627"/>
                        <a:ext cx="576064" cy="496301"/>
                      </a:xfrm>
                      <a:prstGeom prst="rect">
                        <a:avLst/>
                      </a:prstGeom>
                    </p:spPr>
                  </p:pic>
                </p:oleObj>
              </mc:Fallback>
            </mc:AlternateContent>
          </a:graphicData>
        </a:graphic>
      </p:graphicFrame>
    </p:spTree>
    <p:extLst>
      <p:ext uri="{BB962C8B-B14F-4D97-AF65-F5344CB8AC3E}">
        <p14:creationId xmlns:p14="http://schemas.microsoft.com/office/powerpoint/2010/main" val="324542209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内部状态和外部状态</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977904" cy="3939540"/>
          </a:xfrm>
          <a:prstGeom prst="rect">
            <a:avLst/>
          </a:prstGeom>
        </p:spPr>
        <p:txBody>
          <a:bodyPr wrap="square">
            <a:spAutoFit/>
          </a:bodyPr>
          <a:lstStyle/>
          <a:p>
            <a:endParaRPr lang="en-US" altLang="zh-CN" sz="2000" b="1">
              <a:solidFill>
                <a:srgbClr val="0070C0"/>
              </a:solidFill>
              <a:latin typeface="+mn-ea"/>
            </a:endParaRPr>
          </a:p>
          <a:p>
            <a:r>
              <a:rPr lang="zh-CN" altLang="en-US" sz="1600"/>
              <a:t>比如围棋、五子棋、跳棋，它们都有大量的棋子对象，围棋和五子棋只有黑白两色，跳棋颜色多一点，所以棋子颜色就是棋子的内部状态；而各个棋子之间的差别就是位置的不同，当我们落子后，落子颜色是定的，但位置是变化的，所以棋子坐标就是棋子的外部状态</a:t>
            </a:r>
            <a:endParaRPr lang="en-US" altLang="zh-CN" sz="1600" b="1">
              <a:solidFill>
                <a:srgbClr val="0070C0"/>
              </a:solidFill>
              <a:latin typeface="+mn-ea"/>
            </a:endParaRPr>
          </a:p>
          <a:p>
            <a:endParaRPr lang="en-US" altLang="zh-CN" sz="2000" b="1">
              <a:solidFill>
                <a:srgbClr val="0070C0"/>
              </a:solidFill>
              <a:latin typeface="+mn-ea"/>
            </a:endParaRPr>
          </a:p>
          <a:p>
            <a:pPr marL="342900" indent="-342900">
              <a:buAutoNum type="arabicParenR"/>
            </a:pPr>
            <a:r>
              <a:rPr lang="zh-CN" altLang="en-US"/>
              <a:t>享元模式提出了两个要求：细粒度和共享对象。这里就涉及到内部状态和外部状态了，即将对象的信息分为两个部分：</a:t>
            </a:r>
            <a:r>
              <a:rPr lang="zh-CN" altLang="en-US" b="1"/>
              <a:t>内部状态</a:t>
            </a:r>
            <a:r>
              <a:rPr lang="zh-CN" altLang="en-US"/>
              <a:t>和</a:t>
            </a:r>
            <a:r>
              <a:rPr lang="zh-CN" altLang="en-US" b="1"/>
              <a:t>外部状态</a:t>
            </a:r>
            <a:endParaRPr lang="en-US" altLang="zh-CN" sz="2000" b="1">
              <a:solidFill>
                <a:srgbClr val="0070C0"/>
              </a:solidFill>
              <a:latin typeface="+mn-ea"/>
            </a:endParaRPr>
          </a:p>
          <a:p>
            <a:pPr marL="342900" indent="-342900">
              <a:buAutoNum type="arabicParenR"/>
            </a:pPr>
            <a:r>
              <a:rPr lang="zh-CN" altLang="en-US" b="1"/>
              <a:t>内部状态</a:t>
            </a:r>
            <a:r>
              <a:rPr lang="zh-CN" altLang="en-US"/>
              <a:t>指对象共享出来的信息，存储在享元对象内部且不会随环境的改变而改变</a:t>
            </a:r>
            <a:endParaRPr lang="en-US" altLang="zh-CN"/>
          </a:p>
          <a:p>
            <a:pPr marL="342900" indent="-342900">
              <a:buAutoNum type="arabicParenR"/>
            </a:pPr>
            <a:r>
              <a:rPr lang="zh-CN" altLang="en-US" b="1"/>
              <a:t>外部状态</a:t>
            </a:r>
            <a:r>
              <a:rPr lang="zh-CN" altLang="en-US"/>
              <a:t>指对象得以依赖的一个标记，是随环境改变而改变的、不可共享的状态。</a:t>
            </a:r>
            <a:endParaRPr lang="en-US" altLang="zh-CN"/>
          </a:p>
          <a:p>
            <a:pPr marL="342900" indent="-342900">
              <a:buAutoNum type="arabicParenR"/>
            </a:pPr>
            <a:endParaRPr lang="en-US" altLang="zh-CN"/>
          </a:p>
          <a:p>
            <a:pPr marL="342900" indent="-342900">
              <a:buAutoNum type="arabicParenR"/>
            </a:pPr>
            <a:r>
              <a:rPr lang="zh-CN" altLang="en-US"/>
              <a:t>举个例子：围棋理论上有</a:t>
            </a:r>
            <a:r>
              <a:rPr lang="en-US" altLang="zh-CN"/>
              <a:t>361</a:t>
            </a:r>
            <a:r>
              <a:rPr lang="zh-CN" altLang="en-US"/>
              <a:t>个空位可以放棋子，每盘棋都有可能有两三百个棋子对象产生，因为内存空间有限，一台服务器很难支持更多的玩家玩围棋游戏，如果用享元模式来处理棋子，那么棋子对象就可以减少到只有两个实例，这样就很好的解决了对象的开销问题</a:t>
            </a:r>
            <a:endParaRPr lang="en-US" altLang="zh-CN"/>
          </a:p>
        </p:txBody>
      </p:sp>
    </p:spTree>
    <p:extLst>
      <p:ext uri="{BB962C8B-B14F-4D97-AF65-F5344CB8AC3E}">
        <p14:creationId xmlns:p14="http://schemas.microsoft.com/office/powerpoint/2010/main" val="287032771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享元模式解决网站展现项目</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3170099"/>
          </a:xfrm>
          <a:prstGeom prst="rect">
            <a:avLst/>
          </a:prstGeom>
        </p:spPr>
        <p:txBody>
          <a:bodyPr wrap="square">
            <a:spAutoFit/>
          </a:bodyPr>
          <a:lstStyle/>
          <a:p>
            <a:r>
              <a:rPr lang="zh-CN" altLang="en-US" sz="2000">
                <a:latin typeface="+mn-ea"/>
              </a:rPr>
              <a:t>享元模式应用实例</a:t>
            </a:r>
            <a:endParaRPr lang="en-US" altLang="zh-CN" sz="2000">
              <a:latin typeface="+mn-ea"/>
            </a:endParaRPr>
          </a:p>
          <a:p>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应用实例要求</a:t>
            </a:r>
            <a:endParaRPr lang="en-US" altLang="zh-CN">
              <a:latin typeface="Arial" pitchFamily="34" charset="0"/>
              <a:cs typeface="Arial" pitchFamily="34" charset="0"/>
            </a:endParaRPr>
          </a:p>
          <a:p>
            <a:r>
              <a:rPr lang="zh-CN" altLang="en-US">
                <a:latin typeface="Arial" pitchFamily="34" charset="0"/>
                <a:cs typeface="Arial" pitchFamily="34" charset="0"/>
              </a:rPr>
              <a:t>使用享元模式完成，前面提出的网站外包问题</a:t>
            </a:r>
            <a:endParaRPr lang="en-US" altLang="zh-CN">
              <a:latin typeface="Arial" pitchFamily="34" charset="0"/>
              <a:cs typeface="Arial" pitchFamily="34" charset="0"/>
            </a:endParaRPr>
          </a:p>
          <a:p>
            <a:endParaRPr lang="en-US" altLang="zh-CN">
              <a:latin typeface="Arial" pitchFamily="34" charset="0"/>
              <a:cs typeface="Arial" pitchFamily="34" charset="0"/>
            </a:endParaRPr>
          </a:p>
          <a:p>
            <a:pPr marL="342900" indent="-342900">
              <a:buAutoNum type="arabicParenR" startAt="2"/>
            </a:pPr>
            <a:r>
              <a:rPr lang="zh-CN" altLang="en-US">
                <a:latin typeface="Arial" pitchFamily="34" charset="0"/>
                <a:cs typeface="Arial" pitchFamily="34" charset="0"/>
              </a:rPr>
              <a:t>思路分析和图解</a:t>
            </a:r>
            <a:r>
              <a:rPr lang="en-US" altLang="zh-CN">
                <a:latin typeface="Arial" pitchFamily="34" charset="0"/>
                <a:cs typeface="Arial" pitchFamily="34" charset="0"/>
              </a:rPr>
              <a:t>(</a:t>
            </a:r>
            <a:r>
              <a:rPr lang="zh-CN" altLang="en-US">
                <a:latin typeface="Arial" pitchFamily="34" charset="0"/>
                <a:cs typeface="Arial" pitchFamily="34" charset="0"/>
              </a:rPr>
              <a:t>类图</a:t>
            </a:r>
            <a:r>
              <a:rPr lang="en-US" altLang="zh-CN">
                <a:latin typeface="Arial" pitchFamily="34" charset="0"/>
                <a:cs typeface="Arial" pitchFamily="34" charset="0"/>
              </a:rPr>
              <a:t>)</a:t>
            </a:r>
          </a:p>
          <a:p>
            <a:endParaRPr lang="en-US" altLang="zh-CN">
              <a:latin typeface="Arial" pitchFamily="34" charset="0"/>
              <a:cs typeface="Arial" pitchFamily="34" charset="0"/>
            </a:endParaRPr>
          </a:p>
          <a:p>
            <a:pPr marL="342900" indent="-342900">
              <a:buAutoNum type="arabicParenR" startAt="3"/>
            </a:pPr>
            <a:r>
              <a:rPr lang="zh-CN" altLang="en-US">
                <a:latin typeface="Arial" pitchFamily="34" charset="0"/>
                <a:cs typeface="Arial" pitchFamily="34" charset="0"/>
              </a:rPr>
              <a:t>代码实现</a:t>
            </a:r>
            <a:endParaRPr lang="en-US" altLang="zh-CN">
              <a:latin typeface="Arial" pitchFamily="34" charset="0"/>
              <a:cs typeface="Arial" pitchFamily="34" charset="0"/>
            </a:endParaRPr>
          </a:p>
          <a:p>
            <a:endParaRPr lang="en-US" altLang="zh-CN"/>
          </a:p>
          <a:p>
            <a:endParaRPr lang="en-US" altLang="zh-CN"/>
          </a:p>
          <a:p>
            <a:endParaRPr lang="en-US" altLang="zh-CN"/>
          </a:p>
        </p:txBody>
      </p:sp>
      <p:graphicFrame>
        <p:nvGraphicFramePr>
          <p:cNvPr id="3" name="对象 2"/>
          <p:cNvGraphicFramePr>
            <a:graphicFrameLocks noChangeAspect="1"/>
          </p:cNvGraphicFramePr>
          <p:nvPr>
            <p:extLst>
              <p:ext uri="{D42A27DB-BD31-4B8C-83A1-F6EECF244321}">
                <p14:modId xmlns:p14="http://schemas.microsoft.com/office/powerpoint/2010/main" val="907051615"/>
              </p:ext>
            </p:extLst>
          </p:nvPr>
        </p:nvGraphicFramePr>
        <p:xfrm>
          <a:off x="882005" y="3938463"/>
          <a:ext cx="1144588" cy="711200"/>
        </p:xfrm>
        <a:graphic>
          <a:graphicData uri="http://schemas.openxmlformats.org/presentationml/2006/ole">
            <mc:AlternateContent xmlns:mc="http://schemas.openxmlformats.org/markup-compatibility/2006">
              <mc:Choice xmlns:v="urn:schemas-microsoft-com:vml" Requires="v">
                <p:oleObj spid="_x0000_s224556" name="包装程序外壳对象" showAsIcon="1" r:id="rId4" imgW="1144080" imgH="711360" progId="Package">
                  <p:embed/>
                </p:oleObj>
              </mc:Choice>
              <mc:Fallback>
                <p:oleObj name="包装程序外壳对象" showAsIcon="1" r:id="rId4" imgW="1144080" imgH="711360" progId="Package">
                  <p:embed/>
                  <p:pic>
                    <p:nvPicPr>
                      <p:cNvPr id="0" name=""/>
                      <p:cNvPicPr/>
                      <p:nvPr/>
                    </p:nvPicPr>
                    <p:blipFill>
                      <a:blip r:embed="rId5"/>
                      <a:stretch>
                        <a:fillRect/>
                      </a:stretch>
                    </p:blipFill>
                    <p:spPr>
                      <a:xfrm>
                        <a:off x="882005" y="3938463"/>
                        <a:ext cx="1144588" cy="711200"/>
                      </a:xfrm>
                      <a:prstGeom prst="rect">
                        <a:avLst/>
                      </a:prstGeom>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649126667"/>
              </p:ext>
            </p:extLst>
          </p:nvPr>
        </p:nvGraphicFramePr>
        <p:xfrm>
          <a:off x="8075815" y="4202946"/>
          <a:ext cx="491177" cy="423168"/>
        </p:xfrm>
        <a:graphic>
          <a:graphicData uri="http://schemas.openxmlformats.org/presentationml/2006/ole">
            <mc:AlternateContent xmlns:mc="http://schemas.openxmlformats.org/markup-compatibility/2006">
              <mc:Choice xmlns:v="urn:schemas-microsoft-com:vml" Requires="v">
                <p:oleObj spid="_x0000_s224557" name="包装程序外壳对象" showAsIcon="1" r:id="rId6" imgW="826200" imgH="711360" progId="Package">
                  <p:embed/>
                </p:oleObj>
              </mc:Choice>
              <mc:Fallback>
                <p:oleObj name="包装程序外壳对象" showAsIcon="1" r:id="rId6" imgW="826200" imgH="711360" progId="Package">
                  <p:embed/>
                  <p:pic>
                    <p:nvPicPr>
                      <p:cNvPr id="0" name=""/>
                      <p:cNvPicPr/>
                      <p:nvPr/>
                    </p:nvPicPr>
                    <p:blipFill>
                      <a:blip r:embed="rId7"/>
                      <a:stretch>
                        <a:fillRect/>
                      </a:stretch>
                    </p:blipFill>
                    <p:spPr>
                      <a:xfrm>
                        <a:off x="8075815" y="4202946"/>
                        <a:ext cx="491177" cy="423168"/>
                      </a:xfrm>
                      <a:prstGeom prst="rect">
                        <a:avLst/>
                      </a:prstGeom>
                    </p:spPr>
                  </p:pic>
                </p:oleObj>
              </mc:Fallback>
            </mc:AlternateContent>
          </a:graphicData>
        </a:graphic>
      </p:graphicFrame>
    </p:spTree>
    <p:extLst>
      <p:ext uri="{BB962C8B-B14F-4D97-AF65-F5344CB8AC3E}">
        <p14:creationId xmlns:p14="http://schemas.microsoft.com/office/powerpoint/2010/main" val="135289990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享元模式在</a:t>
            </a:r>
            <a:r>
              <a:rPr lang="en-US" altLang="zh-CN" sz="2400" b="1"/>
              <a:t>JDK-Interger</a:t>
            </a:r>
            <a:r>
              <a:rPr lang="zh-CN" altLang="en-US" sz="2400" b="1"/>
              <a:t>的应用源码分析</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1846659"/>
          </a:xfrm>
          <a:prstGeom prst="rect">
            <a:avLst/>
          </a:prstGeom>
        </p:spPr>
        <p:txBody>
          <a:bodyPr wrap="square">
            <a:spAutoFit/>
          </a:bodyPr>
          <a:lstStyle/>
          <a:p>
            <a:r>
              <a:rPr lang="zh-CN" altLang="en-US" sz="2000">
                <a:latin typeface="Arial" pitchFamily="34" charset="0"/>
                <a:cs typeface="Arial" pitchFamily="34" charset="0"/>
              </a:rPr>
              <a:t>享元模式在</a:t>
            </a:r>
            <a:r>
              <a:rPr lang="en-US" altLang="zh-CN" sz="2000">
                <a:latin typeface="Arial" pitchFamily="34" charset="0"/>
                <a:cs typeface="Arial" pitchFamily="34" charset="0"/>
              </a:rPr>
              <a:t>JDK-Interger</a:t>
            </a:r>
            <a:r>
              <a:rPr lang="zh-CN" altLang="en-US" sz="2000">
                <a:latin typeface="Arial" pitchFamily="34" charset="0"/>
                <a:cs typeface="Arial" pitchFamily="34" charset="0"/>
              </a:rPr>
              <a:t>的应用源码分析</a:t>
            </a:r>
            <a:endParaRPr lang="en-US" altLang="zh-CN" sz="2000">
              <a:latin typeface="Arial" pitchFamily="34" charset="0"/>
              <a:cs typeface="Arial" pitchFamily="34" charset="0"/>
            </a:endParaRPr>
          </a:p>
          <a:p>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Integer</a:t>
            </a:r>
            <a:r>
              <a:rPr lang="zh-CN" altLang="en-US">
                <a:latin typeface="Arial" pitchFamily="34" charset="0"/>
                <a:cs typeface="Arial" pitchFamily="34" charset="0"/>
              </a:rPr>
              <a:t>中的享元模式</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代码分析</a:t>
            </a:r>
            <a:r>
              <a:rPr lang="en-US" altLang="zh-CN">
                <a:latin typeface="Arial" pitchFamily="34" charset="0"/>
                <a:cs typeface="Arial" pitchFamily="34" charset="0"/>
              </a:rPr>
              <a:t>+Debug</a:t>
            </a:r>
            <a:r>
              <a:rPr lang="zh-CN" altLang="en-US">
                <a:latin typeface="Arial" pitchFamily="34" charset="0"/>
                <a:cs typeface="Arial" pitchFamily="34" charset="0"/>
              </a:rPr>
              <a:t>源码</a:t>
            </a:r>
            <a:r>
              <a:rPr lang="en-US" altLang="zh-CN">
                <a:latin typeface="Arial" pitchFamily="34" charset="0"/>
                <a:cs typeface="Arial" pitchFamily="34" charset="0"/>
              </a:rPr>
              <a:t>+</a:t>
            </a:r>
            <a:r>
              <a:rPr lang="zh-CN" altLang="en-US">
                <a:latin typeface="Arial" pitchFamily="34" charset="0"/>
                <a:cs typeface="Arial" pitchFamily="34" charset="0"/>
              </a:rPr>
              <a:t>说明</a:t>
            </a:r>
            <a:endParaRPr lang="en-US" altLang="zh-CN">
              <a:latin typeface="Arial" pitchFamily="34" charset="0"/>
              <a:cs typeface="Arial" pitchFamily="34" charset="0"/>
            </a:endParaRPr>
          </a:p>
          <a:p>
            <a:endParaRPr lang="en-US" altLang="zh-CN" sz="2000" b="1">
              <a:solidFill>
                <a:srgbClr val="0070C0"/>
              </a:solidFill>
              <a:latin typeface="+mn-ea"/>
            </a:endParaRPr>
          </a:p>
          <a:p>
            <a:endParaRPr lang="en-US" altLang="zh-CN" sz="2000" b="1">
              <a:solidFill>
                <a:srgbClr val="0070C0"/>
              </a:solidFill>
              <a:latin typeface="+mn-ea"/>
            </a:endParaRPr>
          </a:p>
        </p:txBody>
      </p:sp>
      <p:sp>
        <p:nvSpPr>
          <p:cNvPr id="2" name="TextBox 1"/>
          <p:cNvSpPr txBox="1"/>
          <p:nvPr/>
        </p:nvSpPr>
        <p:spPr>
          <a:xfrm>
            <a:off x="305940" y="2592263"/>
            <a:ext cx="2967479" cy="2677656"/>
          </a:xfrm>
          <a:prstGeom prst="rect">
            <a:avLst/>
          </a:prstGeom>
          <a:solidFill>
            <a:schemeClr val="bg1">
              <a:lumMod val="95000"/>
            </a:schemeClr>
          </a:solidFill>
        </p:spPr>
        <p:txBody>
          <a:bodyPr wrap="none" rtlCol="0">
            <a:spAutoFit/>
          </a:bodyPr>
          <a:lstStyle/>
          <a:p>
            <a:r>
              <a:rPr lang="en-US" altLang="zh-CN" sz="1200" b="1">
                <a:latin typeface="Arial" pitchFamily="34" charset="0"/>
                <a:cs typeface="Arial" pitchFamily="34" charset="0"/>
              </a:rPr>
              <a:t>public class FlyWeight {</a:t>
            </a:r>
          </a:p>
          <a:p>
            <a:endParaRPr lang="zh-CN" altLang="en-US" sz="1200">
              <a:latin typeface="Arial" pitchFamily="34" charset="0"/>
              <a:cs typeface="Arial" pitchFamily="34" charset="0"/>
            </a:endParaRPr>
          </a:p>
          <a:p>
            <a:r>
              <a:rPr lang="en-US" altLang="zh-CN" sz="1200" b="1">
                <a:latin typeface="Arial" pitchFamily="34" charset="0"/>
                <a:cs typeface="Arial" pitchFamily="34" charset="0"/>
              </a:rPr>
              <a:t>public static void main(String[] args) {</a:t>
            </a:r>
          </a:p>
          <a:p>
            <a:r>
              <a:rPr lang="en-US" altLang="zh-CN" sz="1200">
                <a:latin typeface="Arial" pitchFamily="34" charset="0"/>
                <a:cs typeface="Arial" pitchFamily="34" charset="0"/>
              </a:rPr>
              <a:t>// </a:t>
            </a:r>
            <a:r>
              <a:rPr lang="en-US" altLang="zh-CN" sz="1200" b="1">
                <a:latin typeface="Arial" pitchFamily="34" charset="0"/>
                <a:cs typeface="Arial" pitchFamily="34" charset="0"/>
              </a:rPr>
              <a:t>TODO Auto-generated method stub</a:t>
            </a:r>
          </a:p>
          <a:p>
            <a:r>
              <a:rPr lang="en-US" altLang="zh-CN" sz="1200">
                <a:latin typeface="Arial" pitchFamily="34" charset="0"/>
                <a:cs typeface="Arial" pitchFamily="34" charset="0"/>
              </a:rPr>
              <a:t>Integer x = Integer.</a:t>
            </a:r>
            <a:r>
              <a:rPr lang="en-US" altLang="zh-CN" sz="1200" i="1">
                <a:latin typeface="Arial" pitchFamily="34" charset="0"/>
                <a:cs typeface="Arial" pitchFamily="34" charset="0"/>
              </a:rPr>
              <a:t>valueOf(127);</a:t>
            </a:r>
          </a:p>
          <a:p>
            <a:r>
              <a:rPr lang="en-US" altLang="zh-CN" sz="1200">
                <a:latin typeface="Arial" pitchFamily="34" charset="0"/>
                <a:cs typeface="Arial" pitchFamily="34" charset="0"/>
              </a:rPr>
              <a:t>Integer y = </a:t>
            </a:r>
            <a:r>
              <a:rPr lang="en-US" altLang="zh-CN" sz="1200" b="1">
                <a:latin typeface="Arial" pitchFamily="34" charset="0"/>
                <a:cs typeface="Arial" pitchFamily="34" charset="0"/>
              </a:rPr>
              <a:t>new Integer(127);</a:t>
            </a:r>
          </a:p>
          <a:p>
            <a:r>
              <a:rPr lang="en-US" altLang="zh-CN" sz="1200">
                <a:latin typeface="Arial" pitchFamily="34" charset="0"/>
                <a:cs typeface="Arial" pitchFamily="34" charset="0"/>
              </a:rPr>
              <a:t>Integer z = Integer.</a:t>
            </a:r>
            <a:r>
              <a:rPr lang="en-US" altLang="zh-CN" sz="1200" i="1">
                <a:latin typeface="Arial" pitchFamily="34" charset="0"/>
                <a:cs typeface="Arial" pitchFamily="34" charset="0"/>
              </a:rPr>
              <a:t>valueOf(127);</a:t>
            </a:r>
          </a:p>
          <a:p>
            <a:r>
              <a:rPr lang="en-US" altLang="zh-CN" sz="1200">
                <a:latin typeface="Arial" pitchFamily="34" charset="0"/>
                <a:cs typeface="Arial" pitchFamily="34" charset="0"/>
              </a:rPr>
              <a:t>Integer w = </a:t>
            </a:r>
            <a:r>
              <a:rPr lang="en-US" altLang="zh-CN" sz="1200" b="1">
                <a:latin typeface="Arial" pitchFamily="34" charset="0"/>
                <a:cs typeface="Arial" pitchFamily="34" charset="0"/>
              </a:rPr>
              <a:t>new Integer(127);</a:t>
            </a:r>
          </a:p>
          <a:p>
            <a:r>
              <a:rPr lang="en-US" altLang="zh-CN" sz="1200">
                <a:latin typeface="Arial" pitchFamily="34" charset="0"/>
                <a:cs typeface="Arial" pitchFamily="34" charset="0"/>
              </a:rPr>
              <a:t>System.</a:t>
            </a:r>
            <a:r>
              <a:rPr lang="en-US" altLang="zh-CN" sz="1200" b="1" i="1">
                <a:latin typeface="Arial" pitchFamily="34" charset="0"/>
                <a:cs typeface="Arial" pitchFamily="34" charset="0"/>
              </a:rPr>
              <a:t>out.println(x.equals(y)); // ?</a:t>
            </a:r>
          </a:p>
          <a:p>
            <a:r>
              <a:rPr lang="en-US" altLang="zh-CN" sz="1200">
                <a:latin typeface="Arial" pitchFamily="34" charset="0"/>
                <a:cs typeface="Arial" pitchFamily="34" charset="0"/>
              </a:rPr>
              <a:t>System.</a:t>
            </a:r>
            <a:r>
              <a:rPr lang="en-US" altLang="zh-CN" sz="1200" b="1" i="1">
                <a:latin typeface="Arial" pitchFamily="34" charset="0"/>
                <a:cs typeface="Arial" pitchFamily="34" charset="0"/>
              </a:rPr>
              <a:t>out.println(x == y ); // ?</a:t>
            </a:r>
          </a:p>
          <a:p>
            <a:r>
              <a:rPr lang="en-US" altLang="zh-CN" sz="1200">
                <a:latin typeface="Arial" pitchFamily="34" charset="0"/>
                <a:cs typeface="Arial" pitchFamily="34" charset="0"/>
              </a:rPr>
              <a:t>System.</a:t>
            </a:r>
            <a:r>
              <a:rPr lang="en-US" altLang="zh-CN" sz="1200" b="1" i="1">
                <a:latin typeface="Arial" pitchFamily="34" charset="0"/>
                <a:cs typeface="Arial" pitchFamily="34" charset="0"/>
              </a:rPr>
              <a:t>out.println(x == z ); // ?</a:t>
            </a:r>
          </a:p>
          <a:p>
            <a:r>
              <a:rPr lang="en-US" altLang="zh-CN" sz="1200">
                <a:latin typeface="Arial" pitchFamily="34" charset="0"/>
                <a:cs typeface="Arial" pitchFamily="34" charset="0"/>
              </a:rPr>
              <a:t>System.</a:t>
            </a:r>
            <a:r>
              <a:rPr lang="en-US" altLang="zh-CN" sz="1200" b="1" i="1">
                <a:latin typeface="Arial" pitchFamily="34" charset="0"/>
                <a:cs typeface="Arial" pitchFamily="34" charset="0"/>
              </a:rPr>
              <a:t>out.println(w == x ); // ?</a:t>
            </a:r>
          </a:p>
          <a:p>
            <a:r>
              <a:rPr lang="en-US" altLang="zh-CN" sz="1200">
                <a:latin typeface="Arial" pitchFamily="34" charset="0"/>
                <a:cs typeface="Arial" pitchFamily="34" charset="0"/>
              </a:rPr>
              <a:t>System.</a:t>
            </a:r>
            <a:r>
              <a:rPr lang="en-US" altLang="zh-CN" sz="1200" b="1" i="1">
                <a:latin typeface="Arial" pitchFamily="34" charset="0"/>
                <a:cs typeface="Arial" pitchFamily="34" charset="0"/>
              </a:rPr>
              <a:t>out.println(w == y ); // ?</a:t>
            </a:r>
            <a:endParaRPr lang="zh-CN" altLang="en-US" sz="1200">
              <a:latin typeface="Arial" pitchFamily="34" charset="0"/>
              <a:cs typeface="Arial" pitchFamily="34" charset="0"/>
            </a:endParaRPr>
          </a:p>
          <a:p>
            <a:r>
              <a:rPr lang="en-US" altLang="zh-CN" sz="1200">
                <a:latin typeface="Arial" pitchFamily="34" charset="0"/>
                <a:cs typeface="Arial" pitchFamily="34" charset="0"/>
              </a:rPr>
              <a:t>}}</a:t>
            </a:r>
            <a:endParaRPr lang="zh-CN" altLang="en-US" sz="1200">
              <a:latin typeface="Arial" pitchFamily="34" charset="0"/>
              <a:cs typeface="Arial" pitchFamily="34" charset="0"/>
            </a:endParaRPr>
          </a:p>
        </p:txBody>
      </p:sp>
      <p:sp>
        <p:nvSpPr>
          <p:cNvPr id="3" name="TextBox 2"/>
          <p:cNvSpPr txBox="1"/>
          <p:nvPr/>
        </p:nvSpPr>
        <p:spPr>
          <a:xfrm>
            <a:off x="3504304" y="3330927"/>
            <a:ext cx="5445722" cy="1938992"/>
          </a:xfrm>
          <a:prstGeom prst="rect">
            <a:avLst/>
          </a:prstGeom>
          <a:solidFill>
            <a:schemeClr val="accent4">
              <a:lumMod val="20000"/>
              <a:lumOff val="80000"/>
            </a:schemeClr>
          </a:solidFill>
        </p:spPr>
        <p:txBody>
          <a:bodyPr wrap="none" rtlCol="0">
            <a:spAutoFit/>
          </a:bodyPr>
          <a:lstStyle/>
          <a:p>
            <a:r>
              <a:rPr lang="en-US" altLang="zh-CN" sz="1200">
                <a:latin typeface="Arial" pitchFamily="34" charset="0"/>
                <a:cs typeface="Arial" pitchFamily="34" charset="0"/>
              </a:rPr>
              <a:t>public final class Integer extends Number implements Comparable&lt;Integer&gt; {</a:t>
            </a:r>
          </a:p>
          <a:p>
            <a:r>
              <a:rPr lang="en-US" altLang="zh-CN" sz="1200">
                <a:latin typeface="Arial" pitchFamily="34" charset="0"/>
                <a:cs typeface="Arial" pitchFamily="34" charset="0"/>
              </a:rPr>
              <a:t>public static Integer valueOf(int i) {</a:t>
            </a:r>
          </a:p>
          <a:p>
            <a:r>
              <a:rPr lang="en-US" altLang="zh-CN" sz="1200">
                <a:latin typeface="Arial" pitchFamily="34" charset="0"/>
                <a:cs typeface="Arial" pitchFamily="34" charset="0"/>
              </a:rPr>
              <a:t>        if (i &gt;= IntegerCache.</a:t>
            </a:r>
            <a:r>
              <a:rPr lang="en-US" altLang="zh-CN" sz="1200" i="1">
                <a:latin typeface="Arial" pitchFamily="34" charset="0"/>
                <a:cs typeface="Arial" pitchFamily="34" charset="0"/>
              </a:rPr>
              <a:t>low &amp;&amp; i &lt;= IntegerCache.high)</a:t>
            </a:r>
          </a:p>
          <a:p>
            <a:r>
              <a:rPr lang="en-US" altLang="zh-CN" sz="1200">
                <a:latin typeface="Arial" pitchFamily="34" charset="0"/>
                <a:cs typeface="Arial" pitchFamily="34" charset="0"/>
              </a:rPr>
              <a:t>            return IntegerCache.</a:t>
            </a:r>
            <a:r>
              <a:rPr lang="en-US" altLang="zh-CN" sz="1200" i="1">
                <a:latin typeface="Arial" pitchFamily="34" charset="0"/>
                <a:cs typeface="Arial" pitchFamily="34" charset="0"/>
              </a:rPr>
              <a:t>cache[i + (-IntegerCache.low)];</a:t>
            </a:r>
          </a:p>
          <a:p>
            <a:r>
              <a:rPr lang="en-US" altLang="zh-CN" sz="1200">
                <a:latin typeface="Arial" pitchFamily="34" charset="0"/>
                <a:cs typeface="Arial" pitchFamily="34" charset="0"/>
              </a:rPr>
              <a:t>        return new Integer(i);</a:t>
            </a:r>
          </a:p>
          <a:p>
            <a:r>
              <a:rPr lang="zh-CN" altLang="en-US" sz="1200">
                <a:latin typeface="Arial" pitchFamily="34" charset="0"/>
                <a:cs typeface="Arial" pitchFamily="34" charset="0"/>
              </a:rPr>
              <a:t>    </a:t>
            </a:r>
            <a:r>
              <a:rPr lang="en-US" altLang="zh-CN" sz="1200">
                <a:latin typeface="Arial" pitchFamily="34" charset="0"/>
                <a:cs typeface="Arial" pitchFamily="34" charset="0"/>
              </a:rPr>
              <a:t>}</a:t>
            </a:r>
          </a:p>
          <a:p>
            <a:r>
              <a:rPr lang="en-US" altLang="zh-CN" sz="1200">
                <a:latin typeface="Arial" pitchFamily="34" charset="0"/>
                <a:cs typeface="Arial" pitchFamily="34" charset="0"/>
              </a:rPr>
              <a:t> public Integer(int value) {</a:t>
            </a:r>
          </a:p>
          <a:p>
            <a:r>
              <a:rPr lang="en-US" altLang="zh-CN" sz="1200">
                <a:latin typeface="Arial" pitchFamily="34" charset="0"/>
                <a:cs typeface="Arial" pitchFamily="34" charset="0"/>
              </a:rPr>
              <a:t>        this.value = value;</a:t>
            </a:r>
          </a:p>
          <a:p>
            <a:r>
              <a:rPr lang="zh-CN" altLang="en-US" sz="1200">
                <a:latin typeface="Arial" pitchFamily="34" charset="0"/>
                <a:cs typeface="Arial" pitchFamily="34" charset="0"/>
              </a:rPr>
              <a:t>    </a:t>
            </a:r>
            <a:r>
              <a:rPr lang="en-US" altLang="zh-CN" sz="1200">
                <a:latin typeface="Arial" pitchFamily="34" charset="0"/>
                <a:cs typeface="Arial" pitchFamily="34" charset="0"/>
              </a:rPr>
              <a:t>}</a:t>
            </a:r>
          </a:p>
          <a:p>
            <a:r>
              <a:rPr lang="en-US" altLang="zh-CN" sz="1200">
                <a:latin typeface="Arial" pitchFamily="34" charset="0"/>
                <a:cs typeface="Arial" pitchFamily="34" charset="0"/>
              </a:rPr>
              <a:t>}</a:t>
            </a:r>
            <a:endParaRPr lang="zh-CN" altLang="en-US" sz="1200">
              <a:latin typeface="Arial" pitchFamily="34" charset="0"/>
              <a:cs typeface="Arial" pitchFamily="34" charset="0"/>
            </a:endParaRPr>
          </a:p>
        </p:txBody>
      </p:sp>
      <p:sp>
        <p:nvSpPr>
          <p:cNvPr id="8" name="椭圆 7"/>
          <p:cNvSpPr/>
          <p:nvPr/>
        </p:nvSpPr>
        <p:spPr>
          <a:xfrm>
            <a:off x="2682205" y="2592263"/>
            <a:ext cx="378605" cy="35254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1200">
                <a:latin typeface="Arial" pitchFamily="34" charset="0"/>
                <a:cs typeface="Arial" pitchFamily="34" charset="0"/>
              </a:rPr>
              <a:t>1</a:t>
            </a:r>
            <a:endParaRPr lang="zh-CN" altLang="en-US" sz="1200">
              <a:latin typeface="Arial" pitchFamily="34" charset="0"/>
              <a:cs typeface="Arial" pitchFamily="34" charset="0"/>
            </a:endParaRPr>
          </a:p>
        </p:txBody>
      </p:sp>
      <p:sp>
        <p:nvSpPr>
          <p:cNvPr id="9" name="椭圆 8"/>
          <p:cNvSpPr/>
          <p:nvPr/>
        </p:nvSpPr>
        <p:spPr>
          <a:xfrm>
            <a:off x="7698081" y="3578549"/>
            <a:ext cx="378605" cy="35254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1200">
                <a:latin typeface="Arial" pitchFamily="34" charset="0"/>
                <a:cs typeface="Arial" pitchFamily="34" charset="0"/>
              </a:rPr>
              <a:t>2</a:t>
            </a:r>
            <a:endParaRPr lang="zh-CN" altLang="en-US" sz="1200">
              <a:latin typeface="Arial" pitchFamily="34" charset="0"/>
              <a:cs typeface="Arial" pitchFamily="34" charset="0"/>
            </a:endParaRPr>
          </a:p>
        </p:txBody>
      </p:sp>
    </p:spTree>
    <p:extLst>
      <p:ext uri="{BB962C8B-B14F-4D97-AF65-F5344CB8AC3E}">
        <p14:creationId xmlns:p14="http://schemas.microsoft.com/office/powerpoint/2010/main" val="325716065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享元模式的注意事项和细节</a:t>
            </a:r>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4308872"/>
          </a:xfrm>
          <a:prstGeom prst="rect">
            <a:avLst/>
          </a:prstGeom>
        </p:spPr>
        <p:txBody>
          <a:bodyPr wrap="square">
            <a:spAutoFit/>
          </a:bodyPr>
          <a:lstStyle/>
          <a:p>
            <a:r>
              <a:rPr lang="zh-CN" altLang="en-US" sz="2000">
                <a:latin typeface="+mn-ea"/>
              </a:rPr>
              <a:t>享元模式的注意事项和细节</a:t>
            </a:r>
            <a:endParaRPr lang="en-US" altLang="zh-CN" sz="2000">
              <a:latin typeface="+mn-ea"/>
            </a:endParaRPr>
          </a:p>
          <a:p>
            <a:endParaRPr lang="en-US" altLang="zh-CN">
              <a:latin typeface="Arial" pitchFamily="34" charset="0"/>
              <a:cs typeface="Arial" pitchFamily="34" charset="0"/>
            </a:endParaRPr>
          </a:p>
          <a:p>
            <a:pPr marL="342900" indent="-342900">
              <a:buFontTx/>
              <a:buAutoNum type="arabicParenR"/>
            </a:pPr>
            <a:r>
              <a:rPr lang="zh-CN" altLang="en-US"/>
              <a:t>在享元模式这样理解，“享”就表示共享，“元”表示对象</a:t>
            </a:r>
            <a:endParaRPr lang="en-US" altLang="zh-CN"/>
          </a:p>
          <a:p>
            <a:pPr marL="342900" indent="-342900">
              <a:buFontTx/>
              <a:buAutoNum type="arabicParenR"/>
            </a:pPr>
            <a:r>
              <a:rPr lang="zh-CN" altLang="en-US"/>
              <a:t>系统中有大量对象，这些对象消耗大量内存，并且对象的状态大部分可以外部化时，我们就可以考虑选用享元模式</a:t>
            </a:r>
            <a:endParaRPr lang="en-US" altLang="zh-CN"/>
          </a:p>
          <a:p>
            <a:pPr marL="342900" indent="-342900">
              <a:buFontTx/>
              <a:buAutoNum type="arabicParenR"/>
            </a:pPr>
            <a:r>
              <a:rPr lang="zh-CN" altLang="en-US"/>
              <a:t>用唯一标识码判断，如果在内存中有，则返回这个唯一标识码所标识的对象，用</a:t>
            </a:r>
            <a:r>
              <a:rPr lang="en-US" altLang="zh-CN"/>
              <a:t>HashMap/HashTable</a:t>
            </a:r>
            <a:r>
              <a:rPr lang="zh-CN" altLang="en-US"/>
              <a:t>存储</a:t>
            </a:r>
            <a:endParaRPr lang="en-US" altLang="zh-CN"/>
          </a:p>
          <a:p>
            <a:pPr marL="342900" indent="-342900">
              <a:buFontTx/>
              <a:buAutoNum type="arabicParenR"/>
            </a:pPr>
            <a:r>
              <a:rPr lang="zh-CN" altLang="en-US"/>
              <a:t>享元模式大大减少了对象的创建，降低了程序内存的占用，提高效率</a:t>
            </a:r>
            <a:endParaRPr lang="en-US" altLang="zh-CN"/>
          </a:p>
          <a:p>
            <a:pPr marL="342900" indent="-342900">
              <a:buFontTx/>
              <a:buAutoNum type="arabicParenR"/>
            </a:pPr>
            <a:r>
              <a:rPr lang="zh-CN" altLang="en-US"/>
              <a:t>享元模式提高了系统的复杂度。需要分离出内部状态和外部状态，而外部状态具有固化特性，不应该随着内部状态的改变而改变，这是我们</a:t>
            </a:r>
            <a:r>
              <a:rPr lang="zh-CN" altLang="en-US" b="1">
                <a:solidFill>
                  <a:srgbClr val="EA0000"/>
                </a:solidFill>
              </a:rPr>
              <a:t>使用享元模式需要注意的地方</a:t>
            </a:r>
            <a:r>
              <a:rPr lang="en-US" altLang="zh-CN"/>
              <a:t>.</a:t>
            </a:r>
          </a:p>
          <a:p>
            <a:pPr marL="342900" indent="-342900">
              <a:buFontTx/>
              <a:buAutoNum type="arabicParenR"/>
            </a:pPr>
            <a:r>
              <a:rPr lang="zh-CN" altLang="en-US"/>
              <a:t>使用享元模式时，注意划分内部状态和外部状态，并且需要有一个工厂类加以控制。</a:t>
            </a:r>
            <a:endParaRPr lang="en-US" altLang="zh-CN"/>
          </a:p>
          <a:p>
            <a:pPr marL="342900" indent="-342900">
              <a:buFontTx/>
              <a:buAutoNum type="arabicParenR"/>
            </a:pPr>
            <a:r>
              <a:rPr lang="zh-CN" altLang="en-US"/>
              <a:t>享元模式经典的应用场景是需要缓冲池的场景，比如 </a:t>
            </a:r>
            <a:r>
              <a:rPr lang="en-US" altLang="zh-CN"/>
              <a:t>String</a:t>
            </a:r>
            <a:r>
              <a:rPr lang="zh-CN" altLang="en-US"/>
              <a:t>常量池、数据库连接池</a:t>
            </a:r>
          </a:p>
          <a:p>
            <a:pPr marL="342900" indent="-342900">
              <a:buAutoNum type="arabicParenR"/>
            </a:pPr>
            <a:endParaRPr lang="en-US" altLang="zh-CN">
              <a:latin typeface="+mn-ea"/>
            </a:endParaRPr>
          </a:p>
          <a:p>
            <a:endParaRPr lang="en-US" altLang="zh-CN" sz="2000" b="1">
              <a:solidFill>
                <a:srgbClr val="0070C0"/>
              </a:solidFill>
              <a:latin typeface="+mn-ea"/>
            </a:endParaRPr>
          </a:p>
        </p:txBody>
      </p:sp>
    </p:spTree>
    <p:extLst>
      <p:ext uri="{BB962C8B-B14F-4D97-AF65-F5344CB8AC3E}">
        <p14:creationId xmlns:p14="http://schemas.microsoft.com/office/powerpoint/2010/main" val="61019744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sz="2800" b="1"/>
              <a:t>Java</a:t>
            </a:r>
            <a:r>
              <a:rPr lang="zh-CN" altLang="en-US" sz="2800" b="1"/>
              <a:t>设计模式</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代理模式</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282942442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代理模式</a:t>
            </a:r>
            <a:r>
              <a:rPr lang="en-US" altLang="zh-CN" sz="2400" b="1"/>
              <a:t>(</a:t>
            </a:r>
            <a:r>
              <a:rPr lang="en-US" altLang="zh-CN" sz="2400"/>
              <a:t>Proxy</a:t>
            </a:r>
            <a:r>
              <a:rPr lang="en-US" altLang="zh-CN" sz="2400" b="1"/>
              <a:t>)</a:t>
            </a:r>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5" name="矩形 4"/>
          <p:cNvSpPr/>
          <p:nvPr/>
        </p:nvSpPr>
        <p:spPr>
          <a:xfrm>
            <a:off x="562972" y="1244431"/>
            <a:ext cx="8414934" cy="2893100"/>
          </a:xfrm>
          <a:prstGeom prst="rect">
            <a:avLst/>
          </a:prstGeom>
        </p:spPr>
        <p:txBody>
          <a:bodyPr wrap="square">
            <a:spAutoFit/>
          </a:bodyPr>
          <a:lstStyle/>
          <a:p>
            <a:pPr>
              <a:defRPr/>
            </a:pPr>
            <a:r>
              <a:rPr lang="zh-CN" altLang="en-US" sz="2000" b="1" dirty="0">
                <a:solidFill>
                  <a:srgbClr val="0070C0"/>
                </a:solidFill>
                <a:ea typeface="宋体" panose="02010600030101010101" pitchFamily="2" charset="-122"/>
                <a:cs typeface="Times New Roman" panose="02020603050405020304" pitchFamily="18" charset="0"/>
              </a:rPr>
              <a:t>代理模式的基本介绍</a:t>
            </a:r>
            <a:endParaRPr lang="en-US" altLang="zh-CN" sz="2000" b="1" dirty="0">
              <a:solidFill>
                <a:srgbClr val="0070C0"/>
              </a:solidFill>
              <a:ea typeface="宋体" panose="02010600030101010101" pitchFamily="2" charset="-122"/>
              <a:cs typeface="Times New Roman" panose="02020603050405020304" pitchFamily="18" charset="0"/>
            </a:endParaRPr>
          </a:p>
          <a:p>
            <a:pPr>
              <a:defRPr/>
            </a:pPr>
            <a:endParaRPr lang="en-US" altLang="zh-CN" dirty="0">
              <a:latin typeface="Arial" pitchFamily="34" charset="0"/>
              <a:cs typeface="Arial" pitchFamily="34" charset="0"/>
            </a:endParaRPr>
          </a:p>
          <a:p>
            <a:pPr marL="342900" indent="-342900">
              <a:buFontTx/>
              <a:buAutoNum type="arabicParenR"/>
              <a:defRPr/>
            </a:pPr>
            <a:r>
              <a:rPr lang="zh-CN" altLang="en-US" dirty="0">
                <a:latin typeface="Arial" pitchFamily="34" charset="0"/>
                <a:cs typeface="Arial" pitchFamily="34" charset="0"/>
              </a:rPr>
              <a:t>代理模式：为一个对象</a:t>
            </a:r>
            <a:r>
              <a:rPr lang="zh-CN" altLang="en-US" b="1" dirty="0">
                <a:solidFill>
                  <a:srgbClr val="CC0000"/>
                </a:solidFill>
                <a:latin typeface="Arial" pitchFamily="34" charset="0"/>
                <a:cs typeface="Arial" pitchFamily="34" charset="0"/>
              </a:rPr>
              <a:t>提供一个替身</a:t>
            </a:r>
            <a:r>
              <a:rPr lang="zh-CN" altLang="en-US" dirty="0">
                <a:latin typeface="Arial" pitchFamily="34" charset="0"/>
                <a:cs typeface="Arial" pitchFamily="34" charset="0"/>
              </a:rPr>
              <a:t>，以控制对这个对象的访问。</a:t>
            </a:r>
            <a:r>
              <a:rPr lang="zh-CN" altLang="en-US" dirty="0"/>
              <a:t>即通过代理对象访问目标对象</a:t>
            </a:r>
            <a:r>
              <a:rPr lang="en-US" altLang="zh-CN" dirty="0"/>
              <a:t>.</a:t>
            </a:r>
            <a:r>
              <a:rPr lang="zh-CN" altLang="en-US" dirty="0"/>
              <a:t>这样做的</a:t>
            </a:r>
            <a:r>
              <a:rPr lang="zh-CN" altLang="en-US" b="1" dirty="0">
                <a:solidFill>
                  <a:srgbClr val="DA0000"/>
                </a:solidFill>
              </a:rPr>
              <a:t>好处是</a:t>
            </a:r>
            <a:r>
              <a:rPr lang="en-US" altLang="zh-CN" dirty="0"/>
              <a:t>:</a:t>
            </a:r>
            <a:r>
              <a:rPr lang="zh-CN" altLang="en-US" dirty="0"/>
              <a:t>可以在目标对象实现的基础上</a:t>
            </a:r>
            <a:r>
              <a:rPr lang="en-US" altLang="zh-CN" dirty="0"/>
              <a:t>,</a:t>
            </a:r>
            <a:r>
              <a:rPr lang="zh-CN" altLang="en-US" dirty="0"/>
              <a:t>增强额外的功能操作</a:t>
            </a:r>
            <a:r>
              <a:rPr lang="en-US" altLang="zh-CN" dirty="0"/>
              <a:t>,</a:t>
            </a:r>
            <a:r>
              <a:rPr lang="zh-CN" altLang="en-US" dirty="0"/>
              <a:t>即扩展目标对象的功能。</a:t>
            </a:r>
            <a:endParaRPr lang="en-US" altLang="zh-CN" dirty="0">
              <a:latin typeface="Arial" pitchFamily="34" charset="0"/>
              <a:cs typeface="Arial" pitchFamily="34" charset="0"/>
            </a:endParaRPr>
          </a:p>
          <a:p>
            <a:pPr marL="342900" indent="-342900">
              <a:buAutoNum type="arabicParenR"/>
              <a:defRPr/>
            </a:pPr>
            <a:r>
              <a:rPr lang="zh-CN" altLang="en-US" dirty="0">
                <a:latin typeface="Arial" pitchFamily="34" charset="0"/>
                <a:cs typeface="Arial" pitchFamily="34" charset="0"/>
              </a:rPr>
              <a:t>被代理的对象可以是</a:t>
            </a:r>
            <a:r>
              <a:rPr lang="zh-CN" altLang="en-US" b="1" dirty="0">
                <a:latin typeface="Arial" pitchFamily="34" charset="0"/>
                <a:cs typeface="Arial" pitchFamily="34" charset="0"/>
              </a:rPr>
              <a:t>远程对象</a:t>
            </a:r>
            <a:r>
              <a:rPr lang="zh-CN" altLang="en-US" dirty="0">
                <a:latin typeface="Arial" pitchFamily="34" charset="0"/>
                <a:cs typeface="Arial" pitchFamily="34" charset="0"/>
              </a:rPr>
              <a:t>、</a:t>
            </a:r>
            <a:r>
              <a:rPr lang="zh-CN" altLang="en-US" b="1" dirty="0">
                <a:solidFill>
                  <a:srgbClr val="CC0000"/>
                </a:solidFill>
                <a:latin typeface="Arial" pitchFamily="34" charset="0"/>
                <a:cs typeface="Arial" pitchFamily="34" charset="0"/>
              </a:rPr>
              <a:t>创建开销大的对</a:t>
            </a:r>
            <a:r>
              <a:rPr lang="zh-CN" altLang="en-US" dirty="0">
                <a:latin typeface="Arial" pitchFamily="34" charset="0"/>
                <a:cs typeface="Arial" pitchFamily="34" charset="0"/>
              </a:rPr>
              <a:t>象或</a:t>
            </a:r>
            <a:r>
              <a:rPr lang="zh-CN" altLang="en-US" b="1" dirty="0">
                <a:solidFill>
                  <a:srgbClr val="CC0000"/>
                </a:solidFill>
                <a:latin typeface="Arial" pitchFamily="34" charset="0"/>
                <a:cs typeface="Arial" pitchFamily="34" charset="0"/>
              </a:rPr>
              <a:t>需要安全控制的对象</a:t>
            </a:r>
            <a:endParaRPr lang="en-US" altLang="zh-CN" b="1" dirty="0">
              <a:solidFill>
                <a:srgbClr val="CC0000"/>
              </a:solidFill>
              <a:latin typeface="Arial" pitchFamily="34" charset="0"/>
              <a:cs typeface="Arial" pitchFamily="34" charset="0"/>
            </a:endParaRPr>
          </a:p>
          <a:p>
            <a:pPr marL="342900" indent="-342900">
              <a:buFontTx/>
              <a:buAutoNum type="arabicParenR"/>
              <a:defRPr/>
            </a:pPr>
            <a:r>
              <a:rPr lang="zh-CN" altLang="en-US" dirty="0">
                <a:latin typeface="Arial" pitchFamily="34" charset="0"/>
                <a:cs typeface="Arial" pitchFamily="34" charset="0"/>
              </a:rPr>
              <a:t>代理模式有不同的形式</a:t>
            </a:r>
            <a:r>
              <a:rPr lang="en-US" altLang="zh-CN" dirty="0">
                <a:latin typeface="Arial" pitchFamily="34" charset="0"/>
                <a:cs typeface="Arial" pitchFamily="34" charset="0"/>
              </a:rPr>
              <a:t>, </a:t>
            </a:r>
            <a:r>
              <a:rPr lang="zh-CN" altLang="en-US" dirty="0">
                <a:latin typeface="Arial" pitchFamily="34" charset="0"/>
                <a:cs typeface="Arial" pitchFamily="34" charset="0"/>
              </a:rPr>
              <a:t>主要有三种</a:t>
            </a:r>
            <a:r>
              <a:rPr lang="en-US" altLang="zh-CN" dirty="0">
                <a:latin typeface="Arial" pitchFamily="34" charset="0"/>
                <a:cs typeface="Arial" pitchFamily="34" charset="0"/>
              </a:rPr>
              <a:t> </a:t>
            </a:r>
            <a:r>
              <a:rPr lang="zh-CN" altLang="en-US" b="1" dirty="0">
                <a:latin typeface="Arial" pitchFamily="34" charset="0"/>
                <a:cs typeface="Arial" pitchFamily="34" charset="0"/>
              </a:rPr>
              <a:t>静态代理</a:t>
            </a:r>
            <a:r>
              <a:rPr lang="zh-CN" altLang="en-US" dirty="0">
                <a:latin typeface="Arial" pitchFamily="34" charset="0"/>
                <a:cs typeface="Arial" pitchFamily="34" charset="0"/>
              </a:rPr>
              <a:t>、</a:t>
            </a:r>
            <a:r>
              <a:rPr lang="zh-CN" altLang="en-US" b="1" dirty="0">
                <a:latin typeface="Arial" pitchFamily="34" charset="0"/>
                <a:cs typeface="Arial" pitchFamily="34" charset="0"/>
              </a:rPr>
              <a:t>动态代理 </a:t>
            </a:r>
            <a:r>
              <a:rPr lang="en-US" altLang="zh-CN" b="1" dirty="0">
                <a:latin typeface="Arial" pitchFamily="34" charset="0"/>
                <a:cs typeface="Arial" pitchFamily="34" charset="0"/>
              </a:rPr>
              <a:t>(JDK</a:t>
            </a:r>
            <a:r>
              <a:rPr lang="zh-CN" altLang="en-US" b="1" dirty="0">
                <a:latin typeface="Arial" pitchFamily="34" charset="0"/>
                <a:cs typeface="Arial" pitchFamily="34" charset="0"/>
              </a:rPr>
              <a:t>代理、接口代理</a:t>
            </a:r>
            <a:r>
              <a:rPr lang="en-US" altLang="zh-CN" b="1" dirty="0">
                <a:latin typeface="Arial" pitchFamily="34" charset="0"/>
                <a:cs typeface="Arial" pitchFamily="34" charset="0"/>
              </a:rPr>
              <a:t>)</a:t>
            </a:r>
            <a:r>
              <a:rPr lang="zh-CN" altLang="en-US" dirty="0">
                <a:latin typeface="Arial" pitchFamily="34" charset="0"/>
                <a:cs typeface="Arial" pitchFamily="34" charset="0"/>
              </a:rPr>
              <a:t>和 </a:t>
            </a:r>
            <a:r>
              <a:rPr lang="en-US" altLang="zh-CN" b="1" dirty="0" err="1"/>
              <a:t>Cglib</a:t>
            </a:r>
            <a:r>
              <a:rPr lang="zh-CN" altLang="en-US" b="1" dirty="0"/>
              <a:t>代理 </a:t>
            </a:r>
            <a:r>
              <a:rPr lang="en-US" altLang="zh-CN" b="1" dirty="0"/>
              <a:t>(</a:t>
            </a:r>
            <a:r>
              <a:rPr lang="zh-CN" altLang="en-US" b="1" dirty="0"/>
              <a:t>可以在内存动态的创建对象，而不需要实现接口， 他是属于动态代理的范畴</a:t>
            </a:r>
            <a:r>
              <a:rPr lang="en-US" altLang="zh-CN" b="1" dirty="0"/>
              <a:t>)</a:t>
            </a:r>
            <a:r>
              <a:rPr lang="zh-CN" altLang="en-US" b="1" dirty="0"/>
              <a:t> </a:t>
            </a:r>
            <a:r>
              <a:rPr lang="zh-CN" altLang="en-US" dirty="0">
                <a:latin typeface="Arial" pitchFamily="34" charset="0"/>
                <a:cs typeface="Arial" pitchFamily="34" charset="0"/>
              </a:rPr>
              <a:t>。</a:t>
            </a:r>
            <a:endParaRPr lang="en-US" altLang="zh-CN" dirty="0">
              <a:latin typeface="Arial" pitchFamily="34" charset="0"/>
              <a:cs typeface="Arial" pitchFamily="34" charset="0"/>
            </a:endParaRPr>
          </a:p>
          <a:p>
            <a:pPr marL="342900" indent="-342900">
              <a:buAutoNum type="arabicParenR"/>
              <a:defRPr/>
            </a:pPr>
            <a:r>
              <a:rPr lang="zh-CN" altLang="en-US" dirty="0">
                <a:latin typeface="Arial" pitchFamily="34" charset="0"/>
                <a:cs typeface="Arial" pitchFamily="34" charset="0"/>
              </a:rPr>
              <a:t>代理模式示意图</a:t>
            </a:r>
            <a:endParaRPr lang="en-US" altLang="zh-CN" dirty="0">
              <a:latin typeface="Arial" pitchFamily="34" charset="0"/>
              <a:cs typeface="Arial" pitchFamily="34"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740299549"/>
              </p:ext>
            </p:extLst>
          </p:nvPr>
        </p:nvGraphicFramePr>
        <p:xfrm>
          <a:off x="7821815" y="4456726"/>
          <a:ext cx="508000" cy="711200"/>
        </p:xfrm>
        <a:graphic>
          <a:graphicData uri="http://schemas.openxmlformats.org/presentationml/2006/ole">
            <mc:AlternateContent xmlns:mc="http://schemas.openxmlformats.org/markup-compatibility/2006">
              <mc:Choice xmlns:v="urn:schemas-microsoft-com:vml" Requires="v">
                <p:oleObj spid="_x0000_s398364" name="包装程序外壳对象" showAsIcon="1" r:id="rId4" imgW="508680" imgH="711360" progId="Package">
                  <p:embed/>
                </p:oleObj>
              </mc:Choice>
              <mc:Fallback>
                <p:oleObj name="包装程序外壳对象" showAsIcon="1" r:id="rId4" imgW="508680" imgH="711360" progId="Package">
                  <p:embed/>
                  <p:pic>
                    <p:nvPicPr>
                      <p:cNvPr id="0" name=""/>
                      <p:cNvPicPr/>
                      <p:nvPr/>
                    </p:nvPicPr>
                    <p:blipFill>
                      <a:blip r:embed="rId5"/>
                      <a:stretch>
                        <a:fillRect/>
                      </a:stretch>
                    </p:blipFill>
                    <p:spPr>
                      <a:xfrm>
                        <a:off x="7821815" y="4456726"/>
                        <a:ext cx="508000" cy="711200"/>
                      </a:xfrm>
                      <a:prstGeom prst="rect">
                        <a:avLst/>
                      </a:prstGeom>
                    </p:spPr>
                  </p:pic>
                </p:oleObj>
              </mc:Fallback>
            </mc:AlternateContent>
          </a:graphicData>
        </a:graphic>
      </p:graphicFrame>
    </p:spTree>
    <p:extLst>
      <p:ext uri="{BB962C8B-B14F-4D97-AF65-F5344CB8AC3E}">
        <p14:creationId xmlns:p14="http://schemas.microsoft.com/office/powerpoint/2010/main" val="32245224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静态代理</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5" name="矩形 4"/>
          <p:cNvSpPr/>
          <p:nvPr/>
        </p:nvSpPr>
        <p:spPr>
          <a:xfrm>
            <a:off x="562972" y="1244431"/>
            <a:ext cx="8414934" cy="4093428"/>
          </a:xfrm>
          <a:prstGeom prst="rect">
            <a:avLst/>
          </a:prstGeom>
        </p:spPr>
        <p:txBody>
          <a:bodyPr wrap="square">
            <a:spAutoFit/>
          </a:bodyPr>
          <a:lstStyle/>
          <a:p>
            <a:pPr>
              <a:defRPr/>
            </a:pPr>
            <a:r>
              <a:rPr lang="zh-CN" altLang="en-US" sz="2000" b="1">
                <a:solidFill>
                  <a:srgbClr val="0070C0"/>
                </a:solidFill>
                <a:ea typeface="宋体" panose="02010600030101010101" pitchFamily="2" charset="-122"/>
                <a:cs typeface="Times New Roman" panose="02020603050405020304" pitchFamily="18" charset="0"/>
              </a:rPr>
              <a:t>静态代码模式的基本介绍</a:t>
            </a:r>
            <a:endParaRPr lang="en-US" altLang="zh-CN" sz="2000" b="1">
              <a:solidFill>
                <a:srgbClr val="0070C0"/>
              </a:solidFill>
              <a:ea typeface="宋体" panose="02010600030101010101" pitchFamily="2" charset="-122"/>
              <a:cs typeface="Times New Roman" panose="02020603050405020304" pitchFamily="18" charset="0"/>
            </a:endParaRPr>
          </a:p>
          <a:p>
            <a:pPr>
              <a:defRPr/>
            </a:pPr>
            <a:endParaRPr lang="en-US" altLang="zh-CN">
              <a:latin typeface="Arial" pitchFamily="34" charset="0"/>
              <a:cs typeface="Arial" pitchFamily="34" charset="0"/>
            </a:endParaRPr>
          </a:p>
          <a:p>
            <a:pPr>
              <a:defRPr/>
            </a:pPr>
            <a:r>
              <a:rPr lang="zh-CN" altLang="en-US"/>
              <a:t>静态代理在使用时</a:t>
            </a:r>
            <a:r>
              <a:rPr lang="en-US" altLang="zh-CN"/>
              <a:t>,</a:t>
            </a:r>
            <a:r>
              <a:rPr lang="zh-CN" altLang="en-US"/>
              <a:t>需要定义接口或者父类</a:t>
            </a:r>
            <a:r>
              <a:rPr lang="en-US" altLang="zh-CN"/>
              <a:t>,</a:t>
            </a:r>
            <a:r>
              <a:rPr lang="zh-CN" altLang="en-US"/>
              <a:t>被代理对象</a:t>
            </a:r>
            <a:r>
              <a:rPr lang="en-US" altLang="zh-CN"/>
              <a:t>(</a:t>
            </a:r>
            <a:r>
              <a:rPr lang="zh-CN" altLang="en-US"/>
              <a:t>即目标对象</a:t>
            </a:r>
            <a:r>
              <a:rPr lang="en-US" altLang="zh-CN"/>
              <a:t>)</a:t>
            </a:r>
            <a:r>
              <a:rPr lang="zh-CN" altLang="en-US"/>
              <a:t>与代理对象一起实现相同的接口或者是继承相同父类</a:t>
            </a:r>
            <a:endParaRPr lang="en-US" altLang="zh-CN"/>
          </a:p>
          <a:p>
            <a:pPr>
              <a:defRPr/>
            </a:pPr>
            <a:endParaRPr lang="en-US" altLang="zh-CN" sz="2000" b="1">
              <a:solidFill>
                <a:srgbClr val="0070C0"/>
              </a:solidFill>
            </a:endParaRPr>
          </a:p>
          <a:p>
            <a:pPr>
              <a:defRPr/>
            </a:pPr>
            <a:r>
              <a:rPr lang="zh-CN" altLang="en-US" sz="2000" b="1">
                <a:solidFill>
                  <a:srgbClr val="0070C0"/>
                </a:solidFill>
              </a:rPr>
              <a:t>应用实例</a:t>
            </a:r>
            <a:endParaRPr lang="en-US" altLang="zh-CN" sz="2000" b="1">
              <a:solidFill>
                <a:srgbClr val="0070C0"/>
              </a:solidFill>
            </a:endParaRPr>
          </a:p>
          <a:p>
            <a:pPr marL="285750" indent="-285750">
              <a:buFont typeface="Wingdings" pitchFamily="2" charset="2"/>
              <a:buChar char="Ø"/>
              <a:defRPr/>
            </a:pPr>
            <a:r>
              <a:rPr lang="zh-CN" altLang="en-US"/>
              <a:t>具体要求</a:t>
            </a:r>
            <a:endParaRPr lang="en-US" altLang="zh-CN"/>
          </a:p>
          <a:p>
            <a:pPr marL="342900" indent="-342900">
              <a:buFontTx/>
              <a:buAutoNum type="arabicParenR"/>
              <a:defRPr/>
            </a:pPr>
            <a:r>
              <a:rPr lang="zh-CN" altLang="en-US"/>
              <a:t>定义一个接口</a:t>
            </a:r>
            <a:r>
              <a:rPr lang="en-US" altLang="zh-CN"/>
              <a:t>:ITeacherDao</a:t>
            </a:r>
          </a:p>
          <a:p>
            <a:pPr marL="342900" indent="-342900">
              <a:buFontTx/>
              <a:buAutoNum type="arabicParenR"/>
              <a:defRPr/>
            </a:pPr>
            <a:r>
              <a:rPr lang="zh-CN" altLang="en-US"/>
              <a:t>目标对象</a:t>
            </a:r>
            <a:r>
              <a:rPr lang="en-US" altLang="zh-CN"/>
              <a:t>TeacherDAO</a:t>
            </a:r>
            <a:r>
              <a:rPr lang="zh-CN" altLang="en-US"/>
              <a:t>实现接口</a:t>
            </a:r>
            <a:r>
              <a:rPr lang="en-US" altLang="zh-CN"/>
              <a:t>I</a:t>
            </a:r>
            <a:r>
              <a:rPr lang="en-US" altLang="zh-CN">
                <a:solidFill>
                  <a:prstClr val="black"/>
                </a:solidFill>
              </a:rPr>
              <a:t>TeacherDAO</a:t>
            </a:r>
            <a:endParaRPr lang="en-US" altLang="zh-CN"/>
          </a:p>
          <a:p>
            <a:pPr marL="342900" indent="-342900">
              <a:buFontTx/>
              <a:buAutoNum type="arabicParenR"/>
              <a:defRPr/>
            </a:pPr>
            <a:r>
              <a:rPr lang="zh-CN" altLang="en-US"/>
              <a:t>使用静态代理方式</a:t>
            </a:r>
            <a:r>
              <a:rPr lang="en-US" altLang="zh-CN"/>
              <a:t>,</a:t>
            </a:r>
            <a:r>
              <a:rPr lang="zh-CN" altLang="en-US"/>
              <a:t>就需要在代理对象</a:t>
            </a:r>
            <a:r>
              <a:rPr lang="en-US" altLang="zh-CN"/>
              <a:t>TeacherDAOProxy</a:t>
            </a:r>
            <a:r>
              <a:rPr lang="zh-CN" altLang="en-US"/>
              <a:t>中也实现</a:t>
            </a:r>
            <a:r>
              <a:rPr lang="en-US" altLang="zh-CN"/>
              <a:t>ITeacherDAO</a:t>
            </a:r>
          </a:p>
          <a:p>
            <a:pPr marL="342900" indent="-342900">
              <a:buFontTx/>
              <a:buAutoNum type="arabicParenR"/>
              <a:defRPr/>
            </a:pPr>
            <a:r>
              <a:rPr lang="zh-CN" altLang="en-US"/>
              <a:t>调用的时候通过调用代理对象的方法来调用目标对象</a:t>
            </a:r>
            <a:r>
              <a:rPr lang="en-US" altLang="zh-CN"/>
              <a:t>.</a:t>
            </a:r>
          </a:p>
          <a:p>
            <a:pPr marL="342900" indent="-342900">
              <a:buFontTx/>
              <a:buAutoNum type="arabicParenR"/>
              <a:defRPr/>
            </a:pPr>
            <a:r>
              <a:rPr lang="zh-CN" altLang="en-US" b="1">
                <a:solidFill>
                  <a:srgbClr val="EA0000"/>
                </a:solidFill>
              </a:rPr>
              <a:t>特别提醒</a:t>
            </a:r>
            <a:r>
              <a:rPr lang="zh-CN" altLang="en-US"/>
              <a:t>：代理对象与目标对象要实现相同的接口</a:t>
            </a:r>
            <a:r>
              <a:rPr lang="en-US" altLang="zh-CN"/>
              <a:t>,</a:t>
            </a:r>
            <a:r>
              <a:rPr lang="zh-CN" altLang="en-US"/>
              <a:t>然后通过调用相同的方法来调用目标对象的方法。</a:t>
            </a:r>
            <a:endParaRPr lang="en-US" altLang="zh-CN">
              <a:latin typeface="Arial" pitchFamily="34" charset="0"/>
              <a:cs typeface="Arial" pitchFamily="34" charset="0"/>
            </a:endParaRPr>
          </a:p>
          <a:p>
            <a:pPr>
              <a:defRPr/>
            </a:pPr>
            <a:endParaRPr lang="zh-CN" altLang="en-US" b="1"/>
          </a:p>
        </p:txBody>
      </p:sp>
    </p:spTree>
    <p:extLst>
      <p:ext uri="{BB962C8B-B14F-4D97-AF65-F5344CB8AC3E}">
        <p14:creationId xmlns:p14="http://schemas.microsoft.com/office/powerpoint/2010/main" val="71660408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静态代理</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5" name="矩形 4"/>
          <p:cNvSpPr/>
          <p:nvPr/>
        </p:nvSpPr>
        <p:spPr>
          <a:xfrm>
            <a:off x="562972" y="1244431"/>
            <a:ext cx="8414934" cy="2154436"/>
          </a:xfrm>
          <a:prstGeom prst="rect">
            <a:avLst/>
          </a:prstGeom>
        </p:spPr>
        <p:txBody>
          <a:bodyPr wrap="square">
            <a:spAutoFit/>
          </a:bodyPr>
          <a:lstStyle/>
          <a:p>
            <a:pPr>
              <a:defRPr/>
            </a:pPr>
            <a:r>
              <a:rPr lang="zh-CN" altLang="en-US" sz="2000" b="1">
                <a:solidFill>
                  <a:srgbClr val="0070C0"/>
                </a:solidFill>
              </a:rPr>
              <a:t>应用实例</a:t>
            </a:r>
            <a:endParaRPr lang="en-US" altLang="zh-CN" sz="2000" b="1">
              <a:solidFill>
                <a:srgbClr val="0070C0"/>
              </a:solidFill>
            </a:endParaRPr>
          </a:p>
          <a:p>
            <a:pPr>
              <a:defRPr/>
            </a:pPr>
            <a:endParaRPr lang="en-US" altLang="zh-CN" sz="2000" b="1">
              <a:solidFill>
                <a:srgbClr val="0070C0"/>
              </a:solidFill>
            </a:endParaRPr>
          </a:p>
          <a:p>
            <a:pPr marL="285750" indent="-285750">
              <a:buFont typeface="Wingdings" pitchFamily="2" charset="2"/>
              <a:buChar char="Ø"/>
              <a:defRPr/>
            </a:pPr>
            <a:r>
              <a:rPr lang="zh-CN" altLang="en-US" sz="2000"/>
              <a:t>思路分析图解</a:t>
            </a:r>
            <a:r>
              <a:rPr lang="en-US" altLang="zh-CN" sz="2000"/>
              <a:t>(</a:t>
            </a:r>
            <a:r>
              <a:rPr lang="zh-CN" altLang="en-US" sz="2000"/>
              <a:t>类图</a:t>
            </a:r>
            <a:r>
              <a:rPr lang="en-US" altLang="zh-CN" sz="2000"/>
              <a:t>)</a:t>
            </a:r>
          </a:p>
          <a:p>
            <a:pPr marL="285750" indent="-285750">
              <a:buFont typeface="Wingdings" pitchFamily="2" charset="2"/>
              <a:buChar char="Ø"/>
              <a:defRPr/>
            </a:pPr>
            <a:r>
              <a:rPr lang="zh-CN" altLang="en-US" sz="2000"/>
              <a:t>代码实现</a:t>
            </a:r>
            <a:endParaRPr lang="en-US" altLang="zh-CN" sz="2000"/>
          </a:p>
          <a:p>
            <a:pPr marL="285750" indent="-285750">
              <a:buFont typeface="Wingdings" pitchFamily="2" charset="2"/>
              <a:buChar char="Ø"/>
              <a:defRPr/>
            </a:pPr>
            <a:endParaRPr lang="en-US" altLang="zh-CN"/>
          </a:p>
          <a:p>
            <a:pPr>
              <a:defRPr/>
            </a:pPr>
            <a:endParaRPr lang="en-US" altLang="zh-CN"/>
          </a:p>
          <a:p>
            <a:pPr>
              <a:defRPr/>
            </a:pPr>
            <a:endParaRPr lang="zh-CN" altLang="en-US" b="1"/>
          </a:p>
        </p:txBody>
      </p:sp>
      <p:graphicFrame>
        <p:nvGraphicFramePr>
          <p:cNvPr id="2" name="对象 1"/>
          <p:cNvGraphicFramePr>
            <a:graphicFrameLocks noChangeAspect="1"/>
          </p:cNvGraphicFramePr>
          <p:nvPr>
            <p:extLst>
              <p:ext uri="{D42A27DB-BD31-4B8C-83A1-F6EECF244321}">
                <p14:modId xmlns:p14="http://schemas.microsoft.com/office/powerpoint/2010/main" val="4290242740"/>
              </p:ext>
            </p:extLst>
          </p:nvPr>
        </p:nvGraphicFramePr>
        <p:xfrm>
          <a:off x="737989" y="4392463"/>
          <a:ext cx="1080120" cy="575379"/>
        </p:xfrm>
        <a:graphic>
          <a:graphicData uri="http://schemas.openxmlformats.org/presentationml/2006/ole">
            <mc:AlternateContent xmlns:mc="http://schemas.openxmlformats.org/markup-compatibility/2006">
              <mc:Choice xmlns:v="urn:schemas-microsoft-com:vml" Requires="v">
                <p:oleObj spid="_x0000_s377958" name="包装程序外壳对象" showAsIcon="1" r:id="rId4" imgW="1334880" imgH="711360" progId="Package">
                  <p:embed/>
                </p:oleObj>
              </mc:Choice>
              <mc:Fallback>
                <p:oleObj name="包装程序外壳对象" showAsIcon="1" r:id="rId4" imgW="1334880" imgH="711360" progId="Package">
                  <p:embed/>
                  <p:pic>
                    <p:nvPicPr>
                      <p:cNvPr id="0" name=""/>
                      <p:cNvPicPr/>
                      <p:nvPr/>
                    </p:nvPicPr>
                    <p:blipFill>
                      <a:blip r:embed="rId5"/>
                      <a:stretch>
                        <a:fillRect/>
                      </a:stretch>
                    </p:blipFill>
                    <p:spPr>
                      <a:xfrm>
                        <a:off x="737989" y="4392463"/>
                        <a:ext cx="1080120" cy="575379"/>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054378356"/>
              </p:ext>
            </p:extLst>
          </p:nvPr>
        </p:nvGraphicFramePr>
        <p:xfrm>
          <a:off x="1026021" y="2679990"/>
          <a:ext cx="825500" cy="711200"/>
        </p:xfrm>
        <a:graphic>
          <a:graphicData uri="http://schemas.openxmlformats.org/presentationml/2006/ole">
            <mc:AlternateContent xmlns:mc="http://schemas.openxmlformats.org/markup-compatibility/2006">
              <mc:Choice xmlns:v="urn:schemas-microsoft-com:vml" Requires="v">
                <p:oleObj spid="_x0000_s377959" name="包装程序外壳对象" showAsIcon="1" r:id="rId6" imgW="826200" imgH="711360" progId="Package">
                  <p:embed/>
                </p:oleObj>
              </mc:Choice>
              <mc:Fallback>
                <p:oleObj name="包装程序外壳对象" showAsIcon="1" r:id="rId6" imgW="826200" imgH="711360" progId="Package">
                  <p:embed/>
                  <p:pic>
                    <p:nvPicPr>
                      <p:cNvPr id="0" name=""/>
                      <p:cNvPicPr/>
                      <p:nvPr/>
                    </p:nvPicPr>
                    <p:blipFill>
                      <a:blip r:embed="rId7"/>
                      <a:stretch>
                        <a:fillRect/>
                      </a:stretch>
                    </p:blipFill>
                    <p:spPr>
                      <a:xfrm>
                        <a:off x="1026021" y="2679990"/>
                        <a:ext cx="825500" cy="711200"/>
                      </a:xfrm>
                      <a:prstGeom prst="rect">
                        <a:avLst/>
                      </a:prstGeom>
                    </p:spPr>
                  </p:pic>
                </p:oleObj>
              </mc:Fallback>
            </mc:AlternateContent>
          </a:graphicData>
        </a:graphic>
      </p:graphicFrame>
    </p:spTree>
    <p:extLst>
      <p:ext uri="{BB962C8B-B14F-4D97-AF65-F5344CB8AC3E}">
        <p14:creationId xmlns:p14="http://schemas.microsoft.com/office/powerpoint/2010/main" val="29994631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接口隔离原则</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2" y="1244431"/>
            <a:ext cx="7512843" cy="2646878"/>
          </a:xfrm>
          <a:prstGeom prst="rect">
            <a:avLst/>
          </a:prstGeom>
        </p:spPr>
        <p:txBody>
          <a:bodyPr wrap="square">
            <a:spAutoFit/>
          </a:bodyPr>
          <a:lstStyle/>
          <a:p>
            <a:pPr>
              <a:defRPr/>
            </a:pPr>
            <a:r>
              <a:rPr lang="zh-CN" altLang="en-US" sz="2000" b="1">
                <a:solidFill>
                  <a:srgbClr val="0070C0"/>
                </a:solidFill>
                <a:latin typeface="Arial" pitchFamily="34" charset="0"/>
                <a:cs typeface="Arial" pitchFamily="34" charset="0"/>
              </a:rPr>
              <a:t>应传统方法的问题和使用接口隔离原则改进</a:t>
            </a:r>
            <a:endParaRPr lang="en-US" altLang="zh-CN" sz="2000" b="1">
              <a:solidFill>
                <a:srgbClr val="0070C0"/>
              </a:solidFill>
              <a:latin typeface="Arial" pitchFamily="34" charset="0"/>
              <a:ea typeface="宋体" panose="02010600030101010101" pitchFamily="2" charset="-122"/>
              <a:cs typeface="Arial" pitchFamily="34" charset="0"/>
            </a:endParaRPr>
          </a:p>
          <a:p>
            <a:pPr>
              <a:defRPr/>
            </a:pPr>
            <a:r>
              <a:rPr lang="zh-CN" altLang="en-US"/>
              <a:t> </a:t>
            </a:r>
            <a:endParaRPr lang="en-US" altLang="zh-CN"/>
          </a:p>
          <a:p>
            <a:pPr marL="342900" indent="-342900">
              <a:buAutoNum type="arabicParenR"/>
              <a:defRPr/>
            </a:pPr>
            <a:r>
              <a:rPr lang="zh-CN" altLang="en-US" sz="1600"/>
              <a:t>类</a:t>
            </a:r>
            <a:r>
              <a:rPr lang="en-US" altLang="zh-CN" sz="1600"/>
              <a:t>A</a:t>
            </a:r>
            <a:r>
              <a:rPr lang="zh-CN" altLang="en-US" sz="1600"/>
              <a:t>通过接口</a:t>
            </a:r>
            <a:r>
              <a:rPr lang="en-US" altLang="zh-CN" sz="1600"/>
              <a:t>Interface1</a:t>
            </a:r>
            <a:r>
              <a:rPr lang="zh-CN" altLang="en-US" sz="1600"/>
              <a:t>依赖类</a:t>
            </a:r>
            <a:r>
              <a:rPr lang="en-US" altLang="zh-CN" sz="1600"/>
              <a:t>B</a:t>
            </a:r>
            <a:r>
              <a:rPr lang="zh-CN" altLang="en-US" sz="1600"/>
              <a:t>，类</a:t>
            </a:r>
            <a:r>
              <a:rPr lang="en-US" altLang="zh-CN" sz="1600"/>
              <a:t>C</a:t>
            </a:r>
            <a:r>
              <a:rPr lang="zh-CN" altLang="en-US" sz="1600"/>
              <a:t>通过接口</a:t>
            </a:r>
            <a:r>
              <a:rPr lang="en-US" altLang="zh-CN" sz="1600"/>
              <a:t>Interface1</a:t>
            </a:r>
            <a:r>
              <a:rPr lang="zh-CN" altLang="en-US" sz="1600"/>
              <a:t>依赖类</a:t>
            </a:r>
            <a:r>
              <a:rPr lang="en-US" altLang="zh-CN" sz="1600"/>
              <a:t>D</a:t>
            </a:r>
            <a:r>
              <a:rPr lang="zh-CN" altLang="en-US" sz="1600"/>
              <a:t>，如果接口</a:t>
            </a:r>
            <a:r>
              <a:rPr lang="en-US" altLang="zh-CN" sz="1600"/>
              <a:t>Interface1</a:t>
            </a:r>
            <a:r>
              <a:rPr lang="zh-CN" altLang="en-US" sz="1600"/>
              <a:t>对于类</a:t>
            </a:r>
            <a:r>
              <a:rPr lang="en-US" altLang="zh-CN" sz="1600"/>
              <a:t>A</a:t>
            </a:r>
            <a:r>
              <a:rPr lang="zh-CN" altLang="en-US" sz="1600"/>
              <a:t>和类</a:t>
            </a:r>
            <a:r>
              <a:rPr lang="en-US" altLang="zh-CN" sz="1600"/>
              <a:t>C</a:t>
            </a:r>
            <a:r>
              <a:rPr lang="zh-CN" altLang="en-US" sz="1600"/>
              <a:t>来说不是最小接口，那么类</a:t>
            </a:r>
            <a:r>
              <a:rPr lang="en-US" altLang="zh-CN" sz="1600"/>
              <a:t>B</a:t>
            </a:r>
            <a:r>
              <a:rPr lang="zh-CN" altLang="en-US" sz="1600"/>
              <a:t>和类</a:t>
            </a:r>
            <a:r>
              <a:rPr lang="en-US" altLang="zh-CN" sz="1600"/>
              <a:t>D</a:t>
            </a:r>
            <a:r>
              <a:rPr lang="zh-CN" altLang="en-US" sz="1600"/>
              <a:t>必须去实现他们不需要的方法</a:t>
            </a:r>
            <a:endParaRPr lang="en-US" altLang="zh-CN" sz="1600"/>
          </a:p>
          <a:p>
            <a:pPr marL="342900" indent="-342900">
              <a:buAutoNum type="arabicParenR"/>
              <a:defRPr/>
            </a:pPr>
            <a:endParaRPr lang="en-US" altLang="zh-CN" sz="1600"/>
          </a:p>
          <a:p>
            <a:pPr marL="342900" indent="-342900">
              <a:buFontTx/>
              <a:buAutoNum type="arabicParenR"/>
              <a:defRPr/>
            </a:pPr>
            <a:r>
              <a:rPr lang="zh-CN" altLang="en-US" sz="1600"/>
              <a:t>将接口</a:t>
            </a:r>
            <a:r>
              <a:rPr lang="en-US" altLang="zh-CN" sz="1600"/>
              <a:t>Interface1</a:t>
            </a:r>
            <a:r>
              <a:rPr lang="zh-CN" altLang="en-US" sz="1600"/>
              <a:t>拆分为独立的几个接口，类</a:t>
            </a:r>
            <a:r>
              <a:rPr lang="en-US" altLang="zh-CN" sz="1600"/>
              <a:t>A</a:t>
            </a:r>
            <a:r>
              <a:rPr lang="zh-CN" altLang="en-US" sz="1600"/>
              <a:t>和类</a:t>
            </a:r>
            <a:r>
              <a:rPr lang="en-US" altLang="zh-CN" sz="1600"/>
              <a:t>C</a:t>
            </a:r>
            <a:r>
              <a:rPr lang="zh-CN" altLang="en-US" sz="1600"/>
              <a:t>分别与他们需要的接口建立依赖关系。也就是采用接口隔离原则</a:t>
            </a:r>
            <a:endParaRPr lang="en-US" altLang="zh-CN" sz="1600"/>
          </a:p>
          <a:p>
            <a:pPr marL="342900" indent="-342900">
              <a:buFontTx/>
              <a:buAutoNum type="arabicParenR"/>
              <a:defRPr/>
            </a:pPr>
            <a:r>
              <a:rPr lang="zh-CN" altLang="en-US" sz="1600"/>
              <a:t>接口</a:t>
            </a:r>
            <a:r>
              <a:rPr lang="en-US" altLang="zh-CN" sz="1600"/>
              <a:t>Interface1</a:t>
            </a:r>
            <a:r>
              <a:rPr lang="zh-CN" altLang="en-US" sz="1600"/>
              <a:t>中出现的方法，根据实际情况拆分为三个接口</a:t>
            </a:r>
            <a:endParaRPr lang="en-US" altLang="zh-CN" sz="1600"/>
          </a:p>
          <a:p>
            <a:pPr marL="342900" indent="-342900">
              <a:buFontTx/>
              <a:buAutoNum type="arabicParenR"/>
              <a:defRPr/>
            </a:pPr>
            <a:r>
              <a:rPr lang="zh-CN" altLang="en-US" sz="1600"/>
              <a:t>代码实现</a:t>
            </a:r>
            <a:endParaRPr lang="en-US" altLang="zh-CN" sz="1600"/>
          </a:p>
        </p:txBody>
      </p:sp>
      <p:graphicFrame>
        <p:nvGraphicFramePr>
          <p:cNvPr id="2" name="对象 1"/>
          <p:cNvGraphicFramePr>
            <a:graphicFrameLocks noChangeAspect="1"/>
          </p:cNvGraphicFramePr>
          <p:nvPr>
            <p:extLst>
              <p:ext uri="{D42A27DB-BD31-4B8C-83A1-F6EECF244321}">
                <p14:modId xmlns:p14="http://schemas.microsoft.com/office/powerpoint/2010/main" val="2191260350"/>
              </p:ext>
            </p:extLst>
          </p:nvPr>
        </p:nvGraphicFramePr>
        <p:xfrm>
          <a:off x="3258269" y="5002736"/>
          <a:ext cx="657404" cy="427456"/>
        </p:xfrm>
        <a:graphic>
          <a:graphicData uri="http://schemas.openxmlformats.org/presentationml/2006/ole">
            <mc:AlternateContent xmlns:mc="http://schemas.openxmlformats.org/markup-compatibility/2006">
              <mc:Choice xmlns:v="urn:schemas-microsoft-com:vml" Requires="v">
                <p:oleObj spid="_x0000_s317617" name="包装程序外壳对象" showAsIcon="1" r:id="rId4" imgW="1093320" imgH="711360" progId="Package">
                  <p:embed/>
                </p:oleObj>
              </mc:Choice>
              <mc:Fallback>
                <p:oleObj name="包装程序外壳对象" showAsIcon="1" r:id="rId4" imgW="1093320" imgH="711360" progId="Package">
                  <p:embed/>
                  <p:pic>
                    <p:nvPicPr>
                      <p:cNvPr id="0" name=""/>
                      <p:cNvPicPr/>
                      <p:nvPr/>
                    </p:nvPicPr>
                    <p:blipFill>
                      <a:blip r:embed="rId5"/>
                      <a:stretch>
                        <a:fillRect/>
                      </a:stretch>
                    </p:blipFill>
                    <p:spPr>
                      <a:xfrm>
                        <a:off x="3258269" y="5002736"/>
                        <a:ext cx="657404" cy="427456"/>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948241879"/>
              </p:ext>
            </p:extLst>
          </p:nvPr>
        </p:nvGraphicFramePr>
        <p:xfrm>
          <a:off x="8658869" y="4248447"/>
          <a:ext cx="332722" cy="286653"/>
        </p:xfrm>
        <a:graphic>
          <a:graphicData uri="http://schemas.openxmlformats.org/presentationml/2006/ole">
            <mc:AlternateContent xmlns:mc="http://schemas.openxmlformats.org/markup-compatibility/2006">
              <mc:Choice xmlns:v="urn:schemas-microsoft-com:vml" Requires="v">
                <p:oleObj spid="_x0000_s317618" name="包装程序外壳对象" showAsIcon="1" r:id="rId6" imgW="826200" imgH="711360" progId="Package">
                  <p:embed/>
                </p:oleObj>
              </mc:Choice>
              <mc:Fallback>
                <p:oleObj name="包装程序外壳对象" showAsIcon="1" r:id="rId6" imgW="826200" imgH="711360" progId="Package">
                  <p:embed/>
                  <p:pic>
                    <p:nvPicPr>
                      <p:cNvPr id="0" name=""/>
                      <p:cNvPicPr/>
                      <p:nvPr/>
                    </p:nvPicPr>
                    <p:blipFill>
                      <a:blip r:embed="rId7"/>
                      <a:stretch>
                        <a:fillRect/>
                      </a:stretch>
                    </p:blipFill>
                    <p:spPr>
                      <a:xfrm>
                        <a:off x="8658869" y="4248447"/>
                        <a:ext cx="332722" cy="286653"/>
                      </a:xfrm>
                      <a:prstGeom prst="rect">
                        <a:avLst/>
                      </a:prstGeom>
                    </p:spPr>
                  </p:pic>
                </p:oleObj>
              </mc:Fallback>
            </mc:AlternateContent>
          </a:graphicData>
        </a:graphic>
      </p:graphicFrame>
      <p:pic>
        <p:nvPicPr>
          <p:cNvPr id="317526" name="Picture 8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30476" y="3600480"/>
            <a:ext cx="3062887" cy="2084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219584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静态代理</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5" name="矩形 4"/>
          <p:cNvSpPr/>
          <p:nvPr/>
        </p:nvSpPr>
        <p:spPr>
          <a:xfrm>
            <a:off x="562972" y="1244431"/>
            <a:ext cx="8414934" cy="2092881"/>
          </a:xfrm>
          <a:prstGeom prst="rect">
            <a:avLst/>
          </a:prstGeom>
        </p:spPr>
        <p:txBody>
          <a:bodyPr wrap="square">
            <a:spAutoFit/>
          </a:bodyPr>
          <a:lstStyle/>
          <a:p>
            <a:pPr>
              <a:defRPr/>
            </a:pPr>
            <a:r>
              <a:rPr lang="zh-CN" altLang="en-US" sz="2000" b="1">
                <a:solidFill>
                  <a:srgbClr val="0070C0"/>
                </a:solidFill>
              </a:rPr>
              <a:t>静态代理优缺点</a:t>
            </a:r>
            <a:endParaRPr lang="en-US" altLang="zh-CN" sz="2000" b="1">
              <a:solidFill>
                <a:srgbClr val="0070C0"/>
              </a:solidFill>
            </a:endParaRPr>
          </a:p>
          <a:p>
            <a:pPr>
              <a:defRPr/>
            </a:pPr>
            <a:endParaRPr lang="en-US" altLang="zh-CN" sz="2000" b="1">
              <a:solidFill>
                <a:srgbClr val="0070C0"/>
              </a:solidFill>
            </a:endParaRPr>
          </a:p>
          <a:p>
            <a:pPr marL="342900" indent="-342900">
              <a:buAutoNum type="arabicParenR"/>
              <a:defRPr/>
            </a:pPr>
            <a:r>
              <a:rPr lang="zh-CN" altLang="en-US">
                <a:latin typeface="Arial" pitchFamily="34" charset="0"/>
                <a:cs typeface="Arial" pitchFamily="34" charset="0"/>
              </a:rPr>
              <a:t>优点：在不修改目标对象的功能前提下</a:t>
            </a:r>
            <a:r>
              <a:rPr lang="en-US" altLang="zh-CN">
                <a:latin typeface="Arial" pitchFamily="34" charset="0"/>
                <a:cs typeface="Arial" pitchFamily="34" charset="0"/>
              </a:rPr>
              <a:t>, </a:t>
            </a:r>
            <a:r>
              <a:rPr lang="zh-CN" altLang="en-US">
                <a:latin typeface="Arial" pitchFamily="34" charset="0"/>
                <a:cs typeface="Arial" pitchFamily="34" charset="0"/>
              </a:rPr>
              <a:t>能通过代理对象对目标功能扩展</a:t>
            </a:r>
            <a:endParaRPr lang="en-US" altLang="zh-CN">
              <a:latin typeface="Arial" pitchFamily="34" charset="0"/>
              <a:cs typeface="Arial" pitchFamily="34" charset="0"/>
            </a:endParaRPr>
          </a:p>
          <a:p>
            <a:pPr marL="342900" indent="-342900">
              <a:buAutoNum type="arabicParenR"/>
              <a:defRPr/>
            </a:pPr>
            <a:r>
              <a:rPr lang="zh-CN" altLang="en-US">
                <a:latin typeface="Arial" pitchFamily="34" charset="0"/>
                <a:cs typeface="Arial" pitchFamily="34" charset="0"/>
              </a:rPr>
              <a:t>缺点：因为代理对象需要与目标对象实现一样的接口</a:t>
            </a:r>
            <a:r>
              <a:rPr lang="en-US" altLang="zh-CN">
                <a:latin typeface="Arial" pitchFamily="34" charset="0"/>
                <a:cs typeface="Arial" pitchFamily="34" charset="0"/>
              </a:rPr>
              <a:t>,</a:t>
            </a:r>
            <a:r>
              <a:rPr lang="zh-CN" altLang="en-US">
                <a:latin typeface="Arial" pitchFamily="34" charset="0"/>
                <a:cs typeface="Arial" pitchFamily="34" charset="0"/>
              </a:rPr>
              <a:t>所以会有很多代理类</a:t>
            </a:r>
            <a:endParaRPr lang="en-US" altLang="zh-CN">
              <a:latin typeface="Arial" pitchFamily="34" charset="0"/>
              <a:cs typeface="Arial" pitchFamily="34" charset="0"/>
            </a:endParaRPr>
          </a:p>
          <a:p>
            <a:pPr marL="342900" indent="-342900">
              <a:buAutoNum type="arabicParenR"/>
              <a:defRPr/>
            </a:pPr>
            <a:r>
              <a:rPr lang="zh-CN" altLang="en-US">
                <a:latin typeface="Arial" pitchFamily="34" charset="0"/>
                <a:cs typeface="Arial" pitchFamily="34" charset="0"/>
              </a:rPr>
              <a:t>一旦接口增加方法</a:t>
            </a:r>
            <a:r>
              <a:rPr lang="en-US" altLang="zh-CN">
                <a:latin typeface="Arial" pitchFamily="34" charset="0"/>
                <a:cs typeface="Arial" pitchFamily="34" charset="0"/>
              </a:rPr>
              <a:t>,</a:t>
            </a:r>
            <a:r>
              <a:rPr lang="zh-CN" altLang="en-US">
                <a:latin typeface="Arial" pitchFamily="34" charset="0"/>
                <a:cs typeface="Arial" pitchFamily="34" charset="0"/>
              </a:rPr>
              <a:t>目标对象与代理对象都要维护</a:t>
            </a:r>
            <a:endParaRPr lang="en-US" altLang="zh-CN">
              <a:latin typeface="Arial" pitchFamily="34" charset="0"/>
              <a:cs typeface="Arial" pitchFamily="34" charset="0"/>
            </a:endParaRPr>
          </a:p>
          <a:p>
            <a:pPr>
              <a:defRPr/>
            </a:pPr>
            <a:endParaRPr lang="en-US" altLang="zh-CN"/>
          </a:p>
          <a:p>
            <a:pPr>
              <a:defRPr/>
            </a:pPr>
            <a:endParaRPr lang="zh-CN" altLang="en-US" b="1"/>
          </a:p>
        </p:txBody>
      </p:sp>
    </p:spTree>
    <p:extLst>
      <p:ext uri="{BB962C8B-B14F-4D97-AF65-F5344CB8AC3E}">
        <p14:creationId xmlns:p14="http://schemas.microsoft.com/office/powerpoint/2010/main" val="260942764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动态代理</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5" name="矩形 4"/>
          <p:cNvSpPr/>
          <p:nvPr/>
        </p:nvSpPr>
        <p:spPr>
          <a:xfrm>
            <a:off x="562971" y="1244431"/>
            <a:ext cx="8527945" cy="4154984"/>
          </a:xfrm>
          <a:prstGeom prst="rect">
            <a:avLst/>
          </a:prstGeom>
        </p:spPr>
        <p:txBody>
          <a:bodyPr wrap="square">
            <a:spAutoFit/>
          </a:bodyPr>
          <a:lstStyle/>
          <a:p>
            <a:pPr>
              <a:defRPr/>
            </a:pPr>
            <a:r>
              <a:rPr lang="zh-CN" altLang="en-US" sz="2200" b="1">
                <a:solidFill>
                  <a:srgbClr val="0070C0"/>
                </a:solidFill>
                <a:ea typeface="宋体" panose="02010600030101010101" pitchFamily="2" charset="-122"/>
                <a:cs typeface="Times New Roman" panose="02020603050405020304" pitchFamily="18" charset="0"/>
              </a:rPr>
              <a:t>动态代理模式的基本介绍</a:t>
            </a:r>
            <a:endParaRPr lang="en-US" altLang="zh-CN" sz="2200" b="1">
              <a:solidFill>
                <a:srgbClr val="0070C0"/>
              </a:solidFill>
              <a:ea typeface="宋体" panose="02010600030101010101" pitchFamily="2" charset="-122"/>
              <a:cs typeface="Times New Roman" panose="02020603050405020304" pitchFamily="18" charset="0"/>
            </a:endParaRPr>
          </a:p>
          <a:p>
            <a:pPr>
              <a:defRPr/>
            </a:pPr>
            <a:endParaRPr lang="en-US" altLang="zh-CN">
              <a:latin typeface="Arial" pitchFamily="34" charset="0"/>
              <a:cs typeface="Arial" pitchFamily="34" charset="0"/>
            </a:endParaRPr>
          </a:p>
          <a:p>
            <a:pPr marL="342900" indent="-342900">
              <a:buAutoNum type="arabicParenR"/>
              <a:defRPr/>
            </a:pPr>
            <a:r>
              <a:rPr lang="zh-CN" altLang="en-US"/>
              <a:t>代理对象</a:t>
            </a:r>
            <a:r>
              <a:rPr lang="en-US" altLang="zh-CN"/>
              <a:t>,</a:t>
            </a:r>
            <a:r>
              <a:rPr lang="zh-CN" altLang="en-US"/>
              <a:t>不需要实现接口，但是目标对象要实现接口，否则不能用动态代理</a:t>
            </a:r>
            <a:endParaRPr lang="en-US" altLang="zh-CN"/>
          </a:p>
          <a:p>
            <a:pPr marL="342900" indent="-342900">
              <a:buAutoNum type="arabicParenR"/>
              <a:defRPr/>
            </a:pPr>
            <a:r>
              <a:rPr lang="zh-CN" altLang="en-US"/>
              <a:t>代理对象的生成，是利用</a:t>
            </a:r>
            <a:r>
              <a:rPr lang="en-US" altLang="zh-CN"/>
              <a:t>JDK</a:t>
            </a:r>
            <a:r>
              <a:rPr lang="zh-CN" altLang="en-US"/>
              <a:t>的</a:t>
            </a:r>
            <a:r>
              <a:rPr lang="en-US" altLang="zh-CN"/>
              <a:t>API</a:t>
            </a:r>
            <a:r>
              <a:rPr lang="zh-CN" altLang="en-US"/>
              <a:t>，动态的在内存中构建代理对象</a:t>
            </a:r>
            <a:endParaRPr lang="en-US" altLang="zh-CN"/>
          </a:p>
          <a:p>
            <a:pPr marL="342900" indent="-342900">
              <a:buAutoNum type="arabicParenR"/>
              <a:defRPr/>
            </a:pPr>
            <a:r>
              <a:rPr lang="zh-CN" altLang="en-US"/>
              <a:t>动态代理也叫做：</a:t>
            </a:r>
            <a:r>
              <a:rPr lang="en-US" altLang="zh-CN"/>
              <a:t>JDK</a:t>
            </a:r>
            <a:r>
              <a:rPr lang="zh-CN" altLang="en-US"/>
              <a:t>代理、接口代理</a:t>
            </a:r>
            <a:endParaRPr lang="en-US" altLang="zh-CN"/>
          </a:p>
          <a:p>
            <a:pPr>
              <a:defRPr/>
            </a:pPr>
            <a:endParaRPr lang="en-US" altLang="zh-CN" sz="2200" b="1">
              <a:solidFill>
                <a:srgbClr val="0070C0"/>
              </a:solidFill>
            </a:endParaRPr>
          </a:p>
          <a:p>
            <a:pPr>
              <a:defRPr/>
            </a:pPr>
            <a:r>
              <a:rPr lang="en-US" altLang="zh-CN" sz="2200" b="1">
                <a:solidFill>
                  <a:srgbClr val="0070C0"/>
                </a:solidFill>
              </a:rPr>
              <a:t>JDK</a:t>
            </a:r>
            <a:r>
              <a:rPr lang="zh-CN" altLang="en-US" sz="2200" b="1">
                <a:solidFill>
                  <a:srgbClr val="0070C0"/>
                </a:solidFill>
              </a:rPr>
              <a:t>中生成代理对象的</a:t>
            </a:r>
            <a:r>
              <a:rPr lang="en-US" altLang="zh-CN" sz="2200" b="1">
                <a:solidFill>
                  <a:srgbClr val="0070C0"/>
                </a:solidFill>
              </a:rPr>
              <a:t>API</a:t>
            </a:r>
          </a:p>
          <a:p>
            <a:pPr>
              <a:defRPr/>
            </a:pPr>
            <a:endParaRPr lang="en-US" altLang="zh-CN" b="1"/>
          </a:p>
          <a:p>
            <a:pPr marL="342900" indent="-342900">
              <a:buAutoNum type="arabicParenR"/>
              <a:defRPr/>
            </a:pPr>
            <a:r>
              <a:rPr lang="zh-CN" altLang="en-US"/>
              <a:t>代理类所在包</a:t>
            </a:r>
            <a:r>
              <a:rPr lang="en-US" altLang="zh-CN"/>
              <a:t>:java.lang.reflect.Proxy</a:t>
            </a:r>
          </a:p>
          <a:p>
            <a:pPr marL="342900" indent="-342900">
              <a:buAutoNum type="arabicParenR"/>
              <a:defRPr/>
            </a:pPr>
            <a:r>
              <a:rPr lang="en-US" altLang="zh-CN"/>
              <a:t>JDK</a:t>
            </a:r>
            <a:r>
              <a:rPr lang="zh-CN" altLang="en-US"/>
              <a:t>实现代理只需要使用</a:t>
            </a:r>
            <a:r>
              <a:rPr lang="en-US" altLang="zh-CN"/>
              <a:t>newProxyInstance</a:t>
            </a:r>
            <a:r>
              <a:rPr lang="zh-CN" altLang="en-US"/>
              <a:t>方法</a:t>
            </a:r>
            <a:r>
              <a:rPr lang="en-US" altLang="zh-CN"/>
              <a:t>,</a:t>
            </a:r>
            <a:r>
              <a:rPr lang="zh-CN" altLang="en-US"/>
              <a:t>但是该方法需要接收三个参数</a:t>
            </a:r>
            <a:r>
              <a:rPr lang="en-US" altLang="zh-CN"/>
              <a:t>,</a:t>
            </a:r>
            <a:r>
              <a:rPr lang="zh-CN" altLang="en-US"/>
              <a:t>完整的写法是</a:t>
            </a:r>
            <a:r>
              <a:rPr lang="en-US" altLang="zh-CN"/>
              <a:t>: </a:t>
            </a:r>
            <a:br>
              <a:rPr lang="en-US" altLang="zh-CN"/>
            </a:br>
            <a:r>
              <a:rPr lang="en-US" altLang="zh-CN"/>
              <a:t>static Object </a:t>
            </a:r>
            <a:r>
              <a:rPr lang="en-US" altLang="zh-CN" b="1"/>
              <a:t>newProxyInstance</a:t>
            </a:r>
            <a:r>
              <a:rPr lang="en-US" altLang="zh-CN"/>
              <a:t>(ClassLoader loader, Class&lt;?&gt;[] interfaces,InvocationHandler h )</a:t>
            </a:r>
            <a:br>
              <a:rPr lang="en-US" altLang="zh-CN"/>
            </a:br>
            <a:endParaRPr lang="en-US" altLang="zh-CN"/>
          </a:p>
        </p:txBody>
      </p:sp>
    </p:spTree>
    <p:extLst>
      <p:ext uri="{BB962C8B-B14F-4D97-AF65-F5344CB8AC3E}">
        <p14:creationId xmlns:p14="http://schemas.microsoft.com/office/powerpoint/2010/main" val="204172073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动态代理</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5" name="矩形 4"/>
          <p:cNvSpPr/>
          <p:nvPr/>
        </p:nvSpPr>
        <p:spPr>
          <a:xfrm>
            <a:off x="562971" y="1244431"/>
            <a:ext cx="8527945" cy="2369880"/>
          </a:xfrm>
          <a:prstGeom prst="rect">
            <a:avLst/>
          </a:prstGeom>
        </p:spPr>
        <p:txBody>
          <a:bodyPr wrap="square">
            <a:spAutoFit/>
          </a:bodyPr>
          <a:lstStyle/>
          <a:p>
            <a:pPr>
              <a:defRPr/>
            </a:pPr>
            <a:r>
              <a:rPr lang="zh-CN" altLang="en-US" sz="2200" b="1">
                <a:solidFill>
                  <a:srgbClr val="0070C0"/>
                </a:solidFill>
                <a:ea typeface="宋体" panose="02010600030101010101" pitchFamily="2" charset="-122"/>
                <a:cs typeface="Times New Roman" panose="02020603050405020304" pitchFamily="18" charset="0"/>
              </a:rPr>
              <a:t>动态代理应用实例</a:t>
            </a:r>
            <a:endParaRPr lang="en-US" altLang="zh-CN" sz="2200" b="1">
              <a:solidFill>
                <a:srgbClr val="0070C0"/>
              </a:solidFill>
              <a:ea typeface="宋体" panose="02010600030101010101" pitchFamily="2" charset="-122"/>
              <a:cs typeface="Times New Roman" panose="02020603050405020304" pitchFamily="18" charset="0"/>
            </a:endParaRPr>
          </a:p>
          <a:p>
            <a:pPr>
              <a:defRPr/>
            </a:pPr>
            <a:endParaRPr lang="en-US" altLang="zh-CN">
              <a:latin typeface="Arial" pitchFamily="34" charset="0"/>
              <a:cs typeface="Arial" pitchFamily="34" charset="0"/>
            </a:endParaRPr>
          </a:p>
          <a:p>
            <a:pPr marL="342900" indent="-342900">
              <a:buFont typeface="Wingdings" pitchFamily="2" charset="2"/>
              <a:buChar char="Ø"/>
              <a:defRPr/>
            </a:pPr>
            <a:r>
              <a:rPr lang="zh-CN" altLang="en-US"/>
              <a:t>应用实例要求</a:t>
            </a:r>
            <a:endParaRPr lang="en-US" altLang="zh-CN"/>
          </a:p>
          <a:p>
            <a:pPr>
              <a:defRPr/>
            </a:pPr>
            <a:r>
              <a:rPr lang="zh-CN" altLang="en-US"/>
              <a:t>       将前面的静态代理改进成</a:t>
            </a:r>
            <a:r>
              <a:rPr lang="zh-CN" altLang="en-US" b="1"/>
              <a:t>动态代理</a:t>
            </a:r>
            <a:r>
              <a:rPr lang="zh-CN" altLang="en-US"/>
              <a:t>模式</a:t>
            </a:r>
            <a:r>
              <a:rPr lang="en-US" altLang="zh-CN"/>
              <a:t>(</a:t>
            </a:r>
            <a:r>
              <a:rPr lang="zh-CN" altLang="en-US"/>
              <a:t>即：</a:t>
            </a:r>
            <a:r>
              <a:rPr lang="en-US" altLang="zh-CN"/>
              <a:t>JDK</a:t>
            </a:r>
            <a:r>
              <a:rPr lang="zh-CN" altLang="en-US"/>
              <a:t>代理模式</a:t>
            </a:r>
            <a:r>
              <a:rPr lang="en-US" altLang="zh-CN"/>
              <a:t>)</a:t>
            </a:r>
          </a:p>
          <a:p>
            <a:pPr marL="285750" indent="-285750">
              <a:buFont typeface="Wingdings" pitchFamily="2" charset="2"/>
              <a:buChar char="Ø"/>
              <a:defRPr/>
            </a:pPr>
            <a:r>
              <a:rPr lang="zh-CN" altLang="en-US"/>
              <a:t>思路图解</a:t>
            </a:r>
            <a:r>
              <a:rPr lang="en-US" altLang="zh-CN"/>
              <a:t>(</a:t>
            </a:r>
            <a:r>
              <a:rPr lang="zh-CN" altLang="en-US"/>
              <a:t>类图</a:t>
            </a:r>
            <a:r>
              <a:rPr lang="en-US" altLang="zh-CN"/>
              <a:t>)</a:t>
            </a:r>
            <a:br>
              <a:rPr lang="en-US" altLang="zh-CN"/>
            </a:br>
            <a:endParaRPr lang="en-US" altLang="zh-CN"/>
          </a:p>
          <a:p>
            <a:pPr marL="285750" indent="-285750">
              <a:buFont typeface="Wingdings" pitchFamily="2" charset="2"/>
              <a:buChar char="Ø"/>
              <a:defRPr/>
            </a:pPr>
            <a:r>
              <a:rPr lang="zh-CN" altLang="en-US"/>
              <a:t>代码实现</a:t>
            </a:r>
            <a:br>
              <a:rPr lang="en-US" altLang="zh-CN"/>
            </a:br>
            <a:endParaRPr lang="en-US" altLang="zh-CN"/>
          </a:p>
        </p:txBody>
      </p:sp>
      <p:graphicFrame>
        <p:nvGraphicFramePr>
          <p:cNvPr id="3" name="对象 2"/>
          <p:cNvGraphicFramePr>
            <a:graphicFrameLocks noChangeAspect="1"/>
          </p:cNvGraphicFramePr>
          <p:nvPr>
            <p:extLst>
              <p:ext uri="{D42A27DB-BD31-4B8C-83A1-F6EECF244321}">
                <p14:modId xmlns:p14="http://schemas.microsoft.com/office/powerpoint/2010/main" val="1752558141"/>
              </p:ext>
            </p:extLst>
          </p:nvPr>
        </p:nvGraphicFramePr>
        <p:xfrm>
          <a:off x="954013" y="4388681"/>
          <a:ext cx="1296144" cy="570966"/>
        </p:xfrm>
        <a:graphic>
          <a:graphicData uri="http://schemas.openxmlformats.org/presentationml/2006/ole">
            <mc:AlternateContent xmlns:mc="http://schemas.openxmlformats.org/markup-compatibility/2006">
              <mc:Choice xmlns:v="urn:schemas-microsoft-com:vml" Requires="v">
                <p:oleObj spid="_x0000_s378988" name="包装程序外壳对象" showAsIcon="1" r:id="rId4" imgW="1614600" imgH="711360" progId="Package">
                  <p:embed/>
                </p:oleObj>
              </mc:Choice>
              <mc:Fallback>
                <p:oleObj name="包装程序外壳对象" showAsIcon="1" r:id="rId4" imgW="1614600" imgH="711360" progId="Package">
                  <p:embed/>
                  <p:pic>
                    <p:nvPicPr>
                      <p:cNvPr id="0" name=""/>
                      <p:cNvPicPr/>
                      <p:nvPr/>
                    </p:nvPicPr>
                    <p:blipFill>
                      <a:blip r:embed="rId5"/>
                      <a:stretch>
                        <a:fillRect/>
                      </a:stretch>
                    </p:blipFill>
                    <p:spPr>
                      <a:xfrm>
                        <a:off x="954013" y="4388681"/>
                        <a:ext cx="1296144" cy="570966"/>
                      </a:xfrm>
                      <a:prstGeom prst="rect">
                        <a:avLst/>
                      </a:prstGeom>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1520934366"/>
              </p:ext>
            </p:extLst>
          </p:nvPr>
        </p:nvGraphicFramePr>
        <p:xfrm>
          <a:off x="2826221" y="2526887"/>
          <a:ext cx="462057" cy="398080"/>
        </p:xfrm>
        <a:graphic>
          <a:graphicData uri="http://schemas.openxmlformats.org/presentationml/2006/ole">
            <mc:AlternateContent xmlns:mc="http://schemas.openxmlformats.org/markup-compatibility/2006">
              <mc:Choice xmlns:v="urn:schemas-microsoft-com:vml" Requires="v">
                <p:oleObj spid="_x0000_s378989" name="包装程序外壳对象" showAsIcon="1" r:id="rId6" imgW="826200" imgH="711360" progId="Package">
                  <p:embed/>
                </p:oleObj>
              </mc:Choice>
              <mc:Fallback>
                <p:oleObj name="包装程序外壳对象" showAsIcon="1" r:id="rId6" imgW="826200" imgH="711360" progId="Package">
                  <p:embed/>
                  <p:pic>
                    <p:nvPicPr>
                      <p:cNvPr id="0" name=""/>
                      <p:cNvPicPr/>
                      <p:nvPr/>
                    </p:nvPicPr>
                    <p:blipFill>
                      <a:blip r:embed="rId7"/>
                      <a:stretch>
                        <a:fillRect/>
                      </a:stretch>
                    </p:blipFill>
                    <p:spPr>
                      <a:xfrm>
                        <a:off x="2826221" y="2526887"/>
                        <a:ext cx="462057" cy="398080"/>
                      </a:xfrm>
                      <a:prstGeom prst="rect">
                        <a:avLst/>
                      </a:prstGeom>
                    </p:spPr>
                  </p:pic>
                </p:oleObj>
              </mc:Fallback>
            </mc:AlternateContent>
          </a:graphicData>
        </a:graphic>
      </p:graphicFrame>
    </p:spTree>
    <p:extLst>
      <p:ext uri="{BB962C8B-B14F-4D97-AF65-F5344CB8AC3E}">
        <p14:creationId xmlns:p14="http://schemas.microsoft.com/office/powerpoint/2010/main" val="222068266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400" b="1"/>
              <a:t>Cglib</a:t>
            </a:r>
            <a:r>
              <a:rPr lang="zh-CN" altLang="en-US" sz="2400" b="1"/>
              <a:t>代理</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5" name="矩形 4"/>
          <p:cNvSpPr/>
          <p:nvPr/>
        </p:nvSpPr>
        <p:spPr>
          <a:xfrm>
            <a:off x="562971" y="1244431"/>
            <a:ext cx="8599954" cy="4031873"/>
          </a:xfrm>
          <a:prstGeom prst="rect">
            <a:avLst/>
          </a:prstGeom>
        </p:spPr>
        <p:txBody>
          <a:bodyPr wrap="square">
            <a:spAutoFit/>
          </a:bodyPr>
          <a:lstStyle/>
          <a:p>
            <a:pPr>
              <a:defRPr/>
            </a:pPr>
            <a:r>
              <a:rPr lang="en-US" altLang="zh-CN" sz="2200" b="1">
                <a:solidFill>
                  <a:srgbClr val="0070C0"/>
                </a:solidFill>
                <a:ea typeface="宋体" panose="02010600030101010101" pitchFamily="2" charset="-122"/>
                <a:cs typeface="Times New Roman" panose="02020603050405020304" pitchFamily="18" charset="0"/>
              </a:rPr>
              <a:t>Cglib</a:t>
            </a:r>
            <a:r>
              <a:rPr lang="zh-CN" altLang="en-US" sz="2200" b="1">
                <a:solidFill>
                  <a:srgbClr val="0070C0"/>
                </a:solidFill>
                <a:ea typeface="宋体" panose="02010600030101010101" pitchFamily="2" charset="-122"/>
                <a:cs typeface="Times New Roman" panose="02020603050405020304" pitchFamily="18" charset="0"/>
              </a:rPr>
              <a:t>代理模式的基本介绍</a:t>
            </a:r>
            <a:endParaRPr lang="en-US" altLang="zh-CN" sz="2200" b="1">
              <a:solidFill>
                <a:srgbClr val="0070C0"/>
              </a:solidFill>
              <a:ea typeface="宋体" panose="02010600030101010101" pitchFamily="2" charset="-122"/>
              <a:cs typeface="Times New Roman" panose="02020603050405020304" pitchFamily="18" charset="0"/>
            </a:endParaRPr>
          </a:p>
          <a:p>
            <a:pPr>
              <a:defRPr/>
            </a:pPr>
            <a:endParaRPr lang="en-US" altLang="zh-CN">
              <a:latin typeface="Arial" pitchFamily="34" charset="0"/>
              <a:cs typeface="Arial" pitchFamily="34" charset="0"/>
            </a:endParaRPr>
          </a:p>
          <a:p>
            <a:pPr marL="342900" indent="-342900">
              <a:buAutoNum type="arabicParenR"/>
              <a:defRPr/>
            </a:pPr>
            <a:r>
              <a:rPr lang="zh-CN" altLang="en-US"/>
              <a:t>静态代理和</a:t>
            </a:r>
            <a:r>
              <a:rPr lang="en-US" altLang="zh-CN"/>
              <a:t>JDK</a:t>
            </a:r>
            <a:r>
              <a:rPr lang="zh-CN" altLang="en-US"/>
              <a:t>代理模式都要求目标对象是实现一个接口</a:t>
            </a:r>
            <a:r>
              <a:rPr lang="en-US" altLang="zh-CN"/>
              <a:t>,</a:t>
            </a:r>
            <a:r>
              <a:rPr lang="zh-CN" altLang="en-US"/>
              <a:t>但是有时候目标对象只是一个单独的对象</a:t>
            </a:r>
            <a:r>
              <a:rPr lang="en-US" altLang="zh-CN"/>
              <a:t>,</a:t>
            </a:r>
            <a:r>
              <a:rPr lang="zh-CN" altLang="en-US"/>
              <a:t>并没有实现任何的接口</a:t>
            </a:r>
            <a:r>
              <a:rPr lang="en-US" altLang="zh-CN"/>
              <a:t>,</a:t>
            </a:r>
            <a:r>
              <a:rPr lang="zh-CN" altLang="en-US"/>
              <a:t>这个时候可使用目标对象子类来实现代理</a:t>
            </a:r>
            <a:r>
              <a:rPr lang="en-US" altLang="zh-CN"/>
              <a:t>-</a:t>
            </a:r>
            <a:r>
              <a:rPr lang="zh-CN" altLang="en-US"/>
              <a:t>这就是</a:t>
            </a:r>
            <a:r>
              <a:rPr lang="en-US" altLang="zh-CN"/>
              <a:t>Cglib</a:t>
            </a:r>
            <a:r>
              <a:rPr lang="zh-CN" altLang="en-US"/>
              <a:t>代理</a:t>
            </a:r>
            <a:endParaRPr lang="en-US" altLang="zh-CN"/>
          </a:p>
          <a:p>
            <a:pPr marL="342900" indent="-342900">
              <a:buAutoNum type="arabicParenR"/>
              <a:defRPr/>
            </a:pPr>
            <a:r>
              <a:rPr lang="en-US" altLang="zh-CN"/>
              <a:t>Cglib</a:t>
            </a:r>
            <a:r>
              <a:rPr lang="zh-CN" altLang="en-US"/>
              <a:t>代理也叫作子类代理</a:t>
            </a:r>
            <a:r>
              <a:rPr lang="en-US" altLang="zh-CN"/>
              <a:t>,</a:t>
            </a:r>
            <a:r>
              <a:rPr lang="zh-CN" altLang="en-US"/>
              <a:t>它是在内存中构建一个子类对象从而实现对目标对象功能扩展</a:t>
            </a:r>
            <a:r>
              <a:rPr lang="en-US" altLang="zh-CN"/>
              <a:t>, </a:t>
            </a:r>
            <a:r>
              <a:rPr lang="zh-CN" altLang="en-US"/>
              <a:t>有些书也将</a:t>
            </a:r>
            <a:r>
              <a:rPr lang="en-US" altLang="zh-CN" b="1"/>
              <a:t>Cglib</a:t>
            </a:r>
            <a:r>
              <a:rPr lang="zh-CN" altLang="en-US" b="1"/>
              <a:t>代理归属到动态代理</a:t>
            </a:r>
            <a:r>
              <a:rPr lang="zh-CN" altLang="en-US"/>
              <a:t>。</a:t>
            </a:r>
            <a:endParaRPr lang="en-US" altLang="zh-CN"/>
          </a:p>
          <a:p>
            <a:pPr marL="342900" indent="-342900">
              <a:buFontTx/>
              <a:buAutoNum type="arabicParenR"/>
              <a:defRPr/>
            </a:pPr>
            <a:r>
              <a:rPr lang="en-US" altLang="zh-CN"/>
              <a:t>Cglib</a:t>
            </a:r>
            <a:r>
              <a:rPr lang="zh-CN" altLang="en-US"/>
              <a:t>是一个强大的高性能的代码生成包</a:t>
            </a:r>
            <a:r>
              <a:rPr lang="en-US" altLang="zh-CN"/>
              <a:t>,</a:t>
            </a:r>
            <a:r>
              <a:rPr lang="zh-CN" altLang="en-US"/>
              <a:t>它可以在运行期扩展</a:t>
            </a:r>
            <a:r>
              <a:rPr lang="en-US" altLang="zh-CN"/>
              <a:t>java</a:t>
            </a:r>
            <a:r>
              <a:rPr lang="zh-CN" altLang="en-US"/>
              <a:t>类与实现</a:t>
            </a:r>
            <a:r>
              <a:rPr lang="en-US" altLang="zh-CN"/>
              <a:t>java</a:t>
            </a:r>
            <a:r>
              <a:rPr lang="zh-CN" altLang="en-US"/>
              <a:t>接口</a:t>
            </a:r>
            <a:r>
              <a:rPr lang="en-US" altLang="zh-CN"/>
              <a:t>.</a:t>
            </a:r>
            <a:r>
              <a:rPr lang="zh-CN" altLang="en-US"/>
              <a:t>它广泛的被许多</a:t>
            </a:r>
            <a:r>
              <a:rPr lang="en-US" altLang="zh-CN"/>
              <a:t>AOP</a:t>
            </a:r>
            <a:r>
              <a:rPr lang="zh-CN" altLang="en-US"/>
              <a:t>的框架使用</a:t>
            </a:r>
            <a:r>
              <a:rPr lang="en-US" altLang="zh-CN"/>
              <a:t>,</a:t>
            </a:r>
            <a:r>
              <a:rPr lang="zh-CN" altLang="en-US"/>
              <a:t>例如</a:t>
            </a:r>
            <a:r>
              <a:rPr lang="en-US" altLang="zh-CN"/>
              <a:t>Spring AOP</a:t>
            </a:r>
            <a:r>
              <a:rPr lang="zh-CN" altLang="en-US"/>
              <a:t>，实现方法拦截</a:t>
            </a:r>
            <a:endParaRPr lang="en-US" altLang="zh-CN"/>
          </a:p>
          <a:p>
            <a:pPr marL="342900" indent="-342900">
              <a:buFontTx/>
              <a:buAutoNum type="arabicParenR"/>
              <a:defRPr/>
            </a:pPr>
            <a:r>
              <a:rPr lang="zh-CN" altLang="en-US"/>
              <a:t>在</a:t>
            </a:r>
            <a:r>
              <a:rPr lang="en-US" altLang="zh-CN"/>
              <a:t>AOP</a:t>
            </a:r>
            <a:r>
              <a:rPr lang="zh-CN" altLang="en-US"/>
              <a:t>编程中如何选择代理模式：</a:t>
            </a:r>
            <a:br>
              <a:rPr lang="en-US" altLang="zh-CN"/>
            </a:br>
            <a:r>
              <a:rPr lang="en-US" altLang="zh-CN"/>
              <a:t>1. </a:t>
            </a:r>
            <a:r>
              <a:rPr lang="zh-CN" altLang="en-US"/>
              <a:t>目标对象需要实现接口，用</a:t>
            </a:r>
            <a:r>
              <a:rPr lang="en-US" altLang="zh-CN"/>
              <a:t>JDK</a:t>
            </a:r>
            <a:r>
              <a:rPr lang="zh-CN" altLang="en-US"/>
              <a:t>代理</a:t>
            </a:r>
            <a:br>
              <a:rPr lang="en-US" altLang="zh-CN"/>
            </a:br>
            <a:r>
              <a:rPr lang="en-US" altLang="zh-CN"/>
              <a:t>2. </a:t>
            </a:r>
            <a:r>
              <a:rPr lang="zh-CN" altLang="en-US"/>
              <a:t>目标对象不需要实现接口，用</a:t>
            </a:r>
            <a:r>
              <a:rPr lang="en-US" altLang="zh-CN"/>
              <a:t>Cglib</a:t>
            </a:r>
            <a:r>
              <a:rPr lang="zh-CN" altLang="en-US"/>
              <a:t>代理</a:t>
            </a:r>
            <a:endParaRPr lang="en-US" altLang="zh-CN"/>
          </a:p>
          <a:p>
            <a:pPr marL="342900" indent="-342900">
              <a:buFontTx/>
              <a:buAutoNum type="arabicParenR"/>
              <a:defRPr/>
            </a:pPr>
            <a:r>
              <a:rPr lang="en-US" altLang="zh-CN"/>
              <a:t>Cglib</a:t>
            </a:r>
            <a:r>
              <a:rPr lang="zh-CN" altLang="en-US"/>
              <a:t>包的底层是通过使用字节码处理框架</a:t>
            </a:r>
            <a:r>
              <a:rPr lang="en-US" altLang="zh-CN"/>
              <a:t>ASM</a:t>
            </a:r>
            <a:r>
              <a:rPr lang="zh-CN" altLang="en-US"/>
              <a:t>来转换字节码并生成新的类</a:t>
            </a:r>
            <a:endParaRPr lang="en-US" altLang="zh-CN"/>
          </a:p>
          <a:p>
            <a:pPr marL="342900" indent="-342900">
              <a:buFontTx/>
              <a:buAutoNum type="arabicParenR"/>
              <a:defRPr/>
            </a:pPr>
            <a:endParaRPr lang="en-US" altLang="zh-CN"/>
          </a:p>
        </p:txBody>
      </p:sp>
    </p:spTree>
    <p:extLst>
      <p:ext uri="{BB962C8B-B14F-4D97-AF65-F5344CB8AC3E}">
        <p14:creationId xmlns:p14="http://schemas.microsoft.com/office/powerpoint/2010/main" val="94510496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400" b="1"/>
              <a:t>Cglib</a:t>
            </a:r>
            <a:r>
              <a:rPr lang="zh-CN" altLang="en-US" sz="2400" b="1"/>
              <a:t>代理</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5" name="矩形 4"/>
          <p:cNvSpPr/>
          <p:nvPr/>
        </p:nvSpPr>
        <p:spPr>
          <a:xfrm>
            <a:off x="562971" y="1244431"/>
            <a:ext cx="8599954" cy="4308872"/>
          </a:xfrm>
          <a:prstGeom prst="rect">
            <a:avLst/>
          </a:prstGeom>
        </p:spPr>
        <p:txBody>
          <a:bodyPr wrap="square">
            <a:spAutoFit/>
          </a:bodyPr>
          <a:lstStyle/>
          <a:p>
            <a:pPr>
              <a:defRPr/>
            </a:pPr>
            <a:r>
              <a:rPr lang="en-US" altLang="zh-CN" sz="2200" b="1">
                <a:solidFill>
                  <a:srgbClr val="0070C0"/>
                </a:solidFill>
                <a:ea typeface="宋体" panose="02010600030101010101" pitchFamily="2" charset="-122"/>
                <a:cs typeface="Times New Roman" panose="02020603050405020304" pitchFamily="18" charset="0"/>
              </a:rPr>
              <a:t>Cglib</a:t>
            </a:r>
            <a:r>
              <a:rPr lang="zh-CN" altLang="en-US" sz="2200" b="1">
                <a:solidFill>
                  <a:srgbClr val="0070C0"/>
                </a:solidFill>
                <a:ea typeface="宋体" panose="02010600030101010101" pitchFamily="2" charset="-122"/>
                <a:cs typeface="Times New Roman" panose="02020603050405020304" pitchFamily="18" charset="0"/>
              </a:rPr>
              <a:t>代理模式实现步骤</a:t>
            </a:r>
            <a:endParaRPr lang="en-US" altLang="zh-CN" sz="2200" b="1">
              <a:solidFill>
                <a:srgbClr val="0070C0"/>
              </a:solidFill>
              <a:ea typeface="宋体" panose="02010600030101010101" pitchFamily="2" charset="-122"/>
              <a:cs typeface="Times New Roman" panose="02020603050405020304" pitchFamily="18" charset="0"/>
            </a:endParaRPr>
          </a:p>
          <a:p>
            <a:pPr>
              <a:defRPr/>
            </a:pPr>
            <a:endParaRPr lang="en-US" altLang="zh-CN">
              <a:latin typeface="Arial" pitchFamily="34" charset="0"/>
              <a:cs typeface="Arial" pitchFamily="34" charset="0"/>
            </a:endParaRPr>
          </a:p>
          <a:p>
            <a:pPr marL="342900" indent="-342900">
              <a:buAutoNum type="arabicParenR"/>
              <a:defRPr/>
            </a:pPr>
            <a:r>
              <a:rPr lang="zh-CN" altLang="en-US">
                <a:latin typeface="Arial" pitchFamily="34" charset="0"/>
                <a:cs typeface="Arial" pitchFamily="34" charset="0"/>
              </a:rPr>
              <a:t>需要引入</a:t>
            </a:r>
            <a:r>
              <a:rPr lang="en-US" altLang="zh-CN">
                <a:latin typeface="Arial" pitchFamily="34" charset="0"/>
                <a:cs typeface="Arial" pitchFamily="34" charset="0"/>
              </a:rPr>
              <a:t>cglib</a:t>
            </a:r>
            <a:r>
              <a:rPr lang="zh-CN" altLang="en-US">
                <a:latin typeface="Arial" pitchFamily="34" charset="0"/>
                <a:cs typeface="Arial" pitchFamily="34" charset="0"/>
              </a:rPr>
              <a:t>的</a:t>
            </a:r>
            <a:r>
              <a:rPr lang="en-US" altLang="zh-CN">
                <a:latin typeface="Arial" pitchFamily="34" charset="0"/>
                <a:cs typeface="Arial" pitchFamily="34" charset="0"/>
              </a:rPr>
              <a:t>jar</a:t>
            </a:r>
            <a:r>
              <a:rPr lang="zh-CN" altLang="en-US">
                <a:latin typeface="Arial" pitchFamily="34" charset="0"/>
                <a:cs typeface="Arial" pitchFamily="34" charset="0"/>
              </a:rPr>
              <a:t>文件</a:t>
            </a:r>
            <a:endParaRPr lang="en-US" altLang="zh-CN">
              <a:latin typeface="Arial" pitchFamily="34" charset="0"/>
              <a:cs typeface="Arial" pitchFamily="34" charset="0"/>
            </a:endParaRPr>
          </a:p>
          <a:p>
            <a:pPr marL="342900" indent="-342900">
              <a:buAutoNum type="arabicParenR"/>
              <a:defRPr/>
            </a:pPr>
            <a:endParaRPr lang="en-US" altLang="zh-CN">
              <a:latin typeface="Arial" pitchFamily="34" charset="0"/>
              <a:cs typeface="Arial" pitchFamily="34" charset="0"/>
            </a:endParaRPr>
          </a:p>
          <a:p>
            <a:pPr marL="342900" indent="-342900">
              <a:buAutoNum type="arabicParenR"/>
              <a:defRPr/>
            </a:pPr>
            <a:endParaRPr lang="en-US" altLang="zh-CN">
              <a:latin typeface="Arial" pitchFamily="34" charset="0"/>
              <a:cs typeface="Arial" pitchFamily="34" charset="0"/>
            </a:endParaRPr>
          </a:p>
          <a:p>
            <a:pPr marL="342900" indent="-342900">
              <a:buAutoNum type="arabicParenR"/>
              <a:defRPr/>
            </a:pPr>
            <a:endParaRPr lang="en-US" altLang="zh-CN">
              <a:latin typeface="Arial" pitchFamily="34" charset="0"/>
              <a:cs typeface="Arial" pitchFamily="34" charset="0"/>
            </a:endParaRPr>
          </a:p>
          <a:p>
            <a:pPr marL="342900" indent="-342900">
              <a:buAutoNum type="arabicParenR"/>
              <a:defRPr/>
            </a:pPr>
            <a:endParaRPr lang="en-US" altLang="zh-CN">
              <a:latin typeface="Arial" pitchFamily="34" charset="0"/>
              <a:cs typeface="Arial" pitchFamily="34" charset="0"/>
            </a:endParaRPr>
          </a:p>
          <a:p>
            <a:pPr marL="342900" indent="-342900">
              <a:buAutoNum type="arabicParenR"/>
              <a:defRPr/>
            </a:pPr>
            <a:endParaRPr lang="en-US" altLang="zh-CN">
              <a:latin typeface="Arial" pitchFamily="34" charset="0"/>
              <a:cs typeface="Arial" pitchFamily="34" charset="0"/>
            </a:endParaRPr>
          </a:p>
          <a:p>
            <a:pPr marL="342900" indent="-342900">
              <a:buAutoNum type="arabicParenR"/>
              <a:defRPr/>
            </a:pPr>
            <a:endParaRPr lang="en-US" altLang="zh-CN">
              <a:latin typeface="Arial" pitchFamily="34" charset="0"/>
              <a:cs typeface="Arial" pitchFamily="34" charset="0"/>
            </a:endParaRPr>
          </a:p>
          <a:p>
            <a:pPr marL="342900" indent="-342900">
              <a:buAutoNum type="arabicParenR"/>
              <a:defRPr/>
            </a:pPr>
            <a:endParaRPr lang="en-US" altLang="zh-CN">
              <a:latin typeface="Arial" pitchFamily="34" charset="0"/>
              <a:cs typeface="Arial" pitchFamily="34" charset="0"/>
            </a:endParaRPr>
          </a:p>
          <a:p>
            <a:pPr marL="342900" indent="-342900">
              <a:buAutoNum type="arabicParenR"/>
              <a:defRPr/>
            </a:pPr>
            <a:r>
              <a:rPr lang="zh-CN" altLang="en-US">
                <a:latin typeface="Arial" pitchFamily="34" charset="0"/>
                <a:cs typeface="Arial" pitchFamily="34" charset="0"/>
              </a:rPr>
              <a:t>在内存中动态构建子类，注意代理的类不能为</a:t>
            </a:r>
            <a:r>
              <a:rPr lang="en-US" altLang="zh-CN">
                <a:latin typeface="Arial" pitchFamily="34" charset="0"/>
                <a:cs typeface="Arial" pitchFamily="34" charset="0"/>
              </a:rPr>
              <a:t>final</a:t>
            </a:r>
            <a:r>
              <a:rPr lang="zh-CN" altLang="en-US">
                <a:latin typeface="Arial" pitchFamily="34" charset="0"/>
                <a:cs typeface="Arial" pitchFamily="34" charset="0"/>
              </a:rPr>
              <a:t>，否则报错 </a:t>
            </a:r>
            <a:br>
              <a:rPr lang="en-US" altLang="zh-CN">
                <a:latin typeface="Arial" pitchFamily="34" charset="0"/>
                <a:cs typeface="Arial" pitchFamily="34" charset="0"/>
              </a:rPr>
            </a:br>
            <a:r>
              <a:rPr lang="en-US" altLang="zh-CN" u="sng"/>
              <a:t>java.lang.IllegalArgumentException: </a:t>
            </a:r>
            <a:endParaRPr lang="en-US" altLang="zh-CN">
              <a:latin typeface="Arial" pitchFamily="34" charset="0"/>
              <a:cs typeface="Arial" pitchFamily="34" charset="0"/>
            </a:endParaRPr>
          </a:p>
          <a:p>
            <a:pPr marL="342900" indent="-342900">
              <a:buAutoNum type="arabicParenR"/>
              <a:defRPr/>
            </a:pPr>
            <a:endParaRPr lang="en-US" altLang="zh-CN">
              <a:latin typeface="Arial" pitchFamily="34" charset="0"/>
              <a:cs typeface="Arial" pitchFamily="34" charset="0"/>
            </a:endParaRPr>
          </a:p>
          <a:p>
            <a:pPr marL="342900" indent="-342900">
              <a:buAutoNum type="arabicParenR"/>
              <a:defRPr/>
            </a:pPr>
            <a:r>
              <a:rPr lang="zh-CN" altLang="en-US">
                <a:latin typeface="Arial" pitchFamily="34" charset="0"/>
                <a:cs typeface="Arial" pitchFamily="34" charset="0"/>
              </a:rPr>
              <a:t>目标对象的方法如果为</a:t>
            </a:r>
            <a:r>
              <a:rPr lang="en-US" altLang="zh-CN">
                <a:latin typeface="Arial" pitchFamily="34" charset="0"/>
                <a:cs typeface="Arial" pitchFamily="34" charset="0"/>
              </a:rPr>
              <a:t>final/static,</a:t>
            </a:r>
            <a:r>
              <a:rPr lang="zh-CN" altLang="en-US">
                <a:latin typeface="Arial" pitchFamily="34" charset="0"/>
                <a:cs typeface="Arial" pitchFamily="34" charset="0"/>
              </a:rPr>
              <a:t>那么就不会被拦截</a:t>
            </a:r>
            <a:r>
              <a:rPr lang="en-US" altLang="zh-CN">
                <a:latin typeface="Arial" pitchFamily="34" charset="0"/>
                <a:cs typeface="Arial" pitchFamily="34" charset="0"/>
              </a:rPr>
              <a:t>,</a:t>
            </a:r>
            <a:r>
              <a:rPr lang="zh-CN" altLang="en-US">
                <a:latin typeface="Arial" pitchFamily="34" charset="0"/>
                <a:cs typeface="Arial" pitchFamily="34" charset="0"/>
              </a:rPr>
              <a:t>即不会执行目标对象额外的业务方法</a:t>
            </a:r>
            <a:r>
              <a:rPr lang="en-US" altLang="zh-CN">
                <a:latin typeface="Arial" pitchFamily="34" charset="0"/>
                <a:cs typeface="Arial" pitchFamily="34" charset="0"/>
              </a:rPr>
              <a:t>.</a:t>
            </a:r>
          </a:p>
        </p:txBody>
      </p:sp>
      <p:pic>
        <p:nvPicPr>
          <p:cNvPr id="1832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6021" y="2328530"/>
            <a:ext cx="2964293" cy="1487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对象 1"/>
          <p:cNvGraphicFramePr>
            <a:graphicFrameLocks noChangeAspect="1"/>
          </p:cNvGraphicFramePr>
          <p:nvPr>
            <p:extLst>
              <p:ext uri="{D42A27DB-BD31-4B8C-83A1-F6EECF244321}">
                <p14:modId xmlns:p14="http://schemas.microsoft.com/office/powerpoint/2010/main" val="1671675865"/>
              </p:ext>
            </p:extLst>
          </p:nvPr>
        </p:nvGraphicFramePr>
        <p:xfrm>
          <a:off x="4224474" y="3110614"/>
          <a:ext cx="638474" cy="586140"/>
        </p:xfrm>
        <a:graphic>
          <a:graphicData uri="http://schemas.openxmlformats.org/presentationml/2006/ole">
            <mc:AlternateContent xmlns:mc="http://schemas.openxmlformats.org/markup-compatibility/2006">
              <mc:Choice xmlns:v="urn:schemas-microsoft-com:vml" Requires="v">
                <p:oleObj spid="_x0000_s380010" name="包装程序外壳对象" showAsIcon="1" r:id="rId5" imgW="775440" imgH="711360" progId="Package">
                  <p:embed/>
                </p:oleObj>
              </mc:Choice>
              <mc:Fallback>
                <p:oleObj name="包装程序外壳对象" showAsIcon="1" r:id="rId5" imgW="775440" imgH="711360" progId="Package">
                  <p:embed/>
                  <p:pic>
                    <p:nvPicPr>
                      <p:cNvPr id="0" name=""/>
                      <p:cNvPicPr/>
                      <p:nvPr/>
                    </p:nvPicPr>
                    <p:blipFill>
                      <a:blip r:embed="rId6"/>
                      <a:stretch>
                        <a:fillRect/>
                      </a:stretch>
                    </p:blipFill>
                    <p:spPr>
                      <a:xfrm>
                        <a:off x="4224474" y="3110614"/>
                        <a:ext cx="638474" cy="58614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3077207902"/>
              </p:ext>
            </p:extLst>
          </p:nvPr>
        </p:nvGraphicFramePr>
        <p:xfrm>
          <a:off x="5130477" y="3083467"/>
          <a:ext cx="640513" cy="551827"/>
        </p:xfrm>
        <a:graphic>
          <a:graphicData uri="http://schemas.openxmlformats.org/presentationml/2006/ole">
            <mc:AlternateContent xmlns:mc="http://schemas.openxmlformats.org/markup-compatibility/2006">
              <mc:Choice xmlns:v="urn:schemas-microsoft-com:vml" Requires="v">
                <p:oleObj spid="_x0000_s380011" name="包装程序外壳对象" showAsIcon="1" r:id="rId7" imgW="826200" imgH="711360" progId="Package">
                  <p:embed/>
                </p:oleObj>
              </mc:Choice>
              <mc:Fallback>
                <p:oleObj name="包装程序外壳对象" showAsIcon="1" r:id="rId7" imgW="826200" imgH="711360" progId="Package">
                  <p:embed/>
                  <p:pic>
                    <p:nvPicPr>
                      <p:cNvPr id="0" name=""/>
                      <p:cNvPicPr/>
                      <p:nvPr/>
                    </p:nvPicPr>
                    <p:blipFill>
                      <a:blip r:embed="rId8"/>
                      <a:stretch>
                        <a:fillRect/>
                      </a:stretch>
                    </p:blipFill>
                    <p:spPr>
                      <a:xfrm>
                        <a:off x="5130477" y="3083467"/>
                        <a:ext cx="640513" cy="551827"/>
                      </a:xfrm>
                      <a:prstGeom prst="rect">
                        <a:avLst/>
                      </a:prstGeom>
                    </p:spPr>
                  </p:pic>
                </p:oleObj>
              </mc:Fallback>
            </mc:AlternateContent>
          </a:graphicData>
        </a:graphic>
      </p:graphicFrame>
    </p:spTree>
    <p:extLst>
      <p:ext uri="{BB962C8B-B14F-4D97-AF65-F5344CB8AC3E}">
        <p14:creationId xmlns:p14="http://schemas.microsoft.com/office/powerpoint/2010/main" val="320647305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400" b="1"/>
              <a:t>Cglib</a:t>
            </a:r>
            <a:r>
              <a:rPr lang="zh-CN" altLang="en-US" sz="2400" b="1"/>
              <a:t>代理</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5" name="矩形 4"/>
          <p:cNvSpPr/>
          <p:nvPr/>
        </p:nvSpPr>
        <p:spPr>
          <a:xfrm>
            <a:off x="562971" y="1244431"/>
            <a:ext cx="8599954" cy="2369880"/>
          </a:xfrm>
          <a:prstGeom prst="rect">
            <a:avLst/>
          </a:prstGeom>
        </p:spPr>
        <p:txBody>
          <a:bodyPr wrap="square">
            <a:spAutoFit/>
          </a:bodyPr>
          <a:lstStyle/>
          <a:p>
            <a:pPr>
              <a:defRPr/>
            </a:pPr>
            <a:r>
              <a:rPr lang="en-US" altLang="zh-CN" sz="2200" b="1">
                <a:solidFill>
                  <a:srgbClr val="0070C0"/>
                </a:solidFill>
                <a:ea typeface="宋体" panose="02010600030101010101" pitchFamily="2" charset="-122"/>
                <a:cs typeface="Times New Roman" panose="02020603050405020304" pitchFamily="18" charset="0"/>
              </a:rPr>
              <a:t>Cglib</a:t>
            </a:r>
            <a:r>
              <a:rPr lang="zh-CN" altLang="en-US" sz="2200" b="1">
                <a:solidFill>
                  <a:srgbClr val="0070C0"/>
                </a:solidFill>
                <a:ea typeface="宋体" panose="02010600030101010101" pitchFamily="2" charset="-122"/>
                <a:cs typeface="Times New Roman" panose="02020603050405020304" pitchFamily="18" charset="0"/>
              </a:rPr>
              <a:t>代理模式应用实例</a:t>
            </a:r>
            <a:endParaRPr lang="en-US" altLang="zh-CN" sz="2200" b="1">
              <a:solidFill>
                <a:srgbClr val="0070C0"/>
              </a:solidFill>
              <a:ea typeface="宋体" panose="02010600030101010101" pitchFamily="2" charset="-122"/>
              <a:cs typeface="Times New Roman" panose="02020603050405020304" pitchFamily="18" charset="0"/>
            </a:endParaRPr>
          </a:p>
          <a:p>
            <a:pPr>
              <a:defRPr/>
            </a:pPr>
            <a:endParaRPr lang="en-US" altLang="zh-CN">
              <a:latin typeface="Arial" pitchFamily="34" charset="0"/>
              <a:cs typeface="Arial" pitchFamily="34" charset="0"/>
            </a:endParaRPr>
          </a:p>
          <a:p>
            <a:pPr marL="342900" indent="-342900">
              <a:buFont typeface="Wingdings" pitchFamily="2" charset="2"/>
              <a:buChar char="Ø"/>
              <a:defRPr/>
            </a:pPr>
            <a:r>
              <a:rPr lang="zh-CN" altLang="en-US"/>
              <a:t>应用实例要求</a:t>
            </a:r>
            <a:endParaRPr lang="en-US" altLang="zh-CN"/>
          </a:p>
          <a:p>
            <a:pPr>
              <a:defRPr/>
            </a:pPr>
            <a:r>
              <a:rPr lang="zh-CN" altLang="en-US"/>
              <a:t>       将前面的案例用</a:t>
            </a:r>
            <a:r>
              <a:rPr lang="en-US" altLang="zh-CN"/>
              <a:t>Cglib</a:t>
            </a:r>
            <a:r>
              <a:rPr lang="zh-CN" altLang="en-US"/>
              <a:t>代理模式实现</a:t>
            </a:r>
            <a:endParaRPr lang="en-US" altLang="zh-CN"/>
          </a:p>
          <a:p>
            <a:pPr marL="285750" indent="-285750">
              <a:buFont typeface="Wingdings" pitchFamily="2" charset="2"/>
              <a:buChar char="Ø"/>
              <a:defRPr/>
            </a:pPr>
            <a:r>
              <a:rPr lang="zh-CN" altLang="en-US"/>
              <a:t>思路图解</a:t>
            </a:r>
            <a:r>
              <a:rPr lang="en-US" altLang="zh-CN"/>
              <a:t>(</a:t>
            </a:r>
            <a:r>
              <a:rPr lang="zh-CN" altLang="en-US"/>
              <a:t>类图</a:t>
            </a:r>
            <a:r>
              <a:rPr lang="en-US" altLang="zh-CN"/>
              <a:t>)</a:t>
            </a:r>
          </a:p>
          <a:p>
            <a:pPr marL="285750" indent="-285750">
              <a:buFont typeface="Wingdings" pitchFamily="2" charset="2"/>
              <a:buChar char="Ø"/>
              <a:defRPr/>
            </a:pPr>
            <a:endParaRPr lang="en-US" altLang="zh-CN"/>
          </a:p>
          <a:p>
            <a:pPr marL="285750" indent="-285750">
              <a:buFont typeface="Wingdings" pitchFamily="2" charset="2"/>
              <a:buChar char="Ø"/>
              <a:defRPr/>
            </a:pPr>
            <a:r>
              <a:rPr lang="zh-CN" altLang="en-US"/>
              <a:t>代码实现</a:t>
            </a:r>
            <a:r>
              <a:rPr lang="en-US" altLang="zh-CN"/>
              <a:t>+Debug</a:t>
            </a:r>
            <a:r>
              <a:rPr lang="zh-CN" altLang="en-US"/>
              <a:t>源码</a:t>
            </a:r>
            <a:r>
              <a:rPr lang="en-US" altLang="zh-CN"/>
              <a:t>[</a:t>
            </a:r>
            <a:r>
              <a:rPr lang="zh-CN" altLang="en-US"/>
              <a:t>待 </a:t>
            </a:r>
            <a:r>
              <a:rPr lang="en-US" altLang="zh-CN"/>
              <a:t>debug]</a:t>
            </a:r>
          </a:p>
          <a:p>
            <a:pPr>
              <a:defRPr/>
            </a:pPr>
            <a:endParaRPr lang="en-US" altLang="zh-CN">
              <a:latin typeface="Arial" pitchFamily="34" charset="0"/>
              <a:cs typeface="Arial" pitchFamily="34"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4259622763"/>
              </p:ext>
            </p:extLst>
          </p:nvPr>
        </p:nvGraphicFramePr>
        <p:xfrm>
          <a:off x="954013" y="3960415"/>
          <a:ext cx="1008112" cy="552796"/>
        </p:xfrm>
        <a:graphic>
          <a:graphicData uri="http://schemas.openxmlformats.org/presentationml/2006/ole">
            <mc:AlternateContent xmlns:mc="http://schemas.openxmlformats.org/markup-compatibility/2006">
              <mc:Choice xmlns:v="urn:schemas-microsoft-com:vml" Requires="v">
                <p:oleObj spid="_x0000_s381032" name="包装程序外壳对象" showAsIcon="1" r:id="rId4" imgW="1296720" imgH="711360" progId="Package">
                  <p:embed/>
                </p:oleObj>
              </mc:Choice>
              <mc:Fallback>
                <p:oleObj name="包装程序外壳对象" showAsIcon="1" r:id="rId4" imgW="1296720" imgH="711360" progId="Package">
                  <p:embed/>
                  <p:pic>
                    <p:nvPicPr>
                      <p:cNvPr id="0" name=""/>
                      <p:cNvPicPr/>
                      <p:nvPr/>
                    </p:nvPicPr>
                    <p:blipFill>
                      <a:blip r:embed="rId5"/>
                      <a:stretch>
                        <a:fillRect/>
                      </a:stretch>
                    </p:blipFill>
                    <p:spPr>
                      <a:xfrm>
                        <a:off x="954013" y="3960415"/>
                        <a:ext cx="1008112" cy="552796"/>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319833569"/>
              </p:ext>
            </p:extLst>
          </p:nvPr>
        </p:nvGraphicFramePr>
        <p:xfrm>
          <a:off x="2538189" y="2466173"/>
          <a:ext cx="491177" cy="423168"/>
        </p:xfrm>
        <a:graphic>
          <a:graphicData uri="http://schemas.openxmlformats.org/presentationml/2006/ole">
            <mc:AlternateContent xmlns:mc="http://schemas.openxmlformats.org/markup-compatibility/2006">
              <mc:Choice xmlns:v="urn:schemas-microsoft-com:vml" Requires="v">
                <p:oleObj spid="_x0000_s381033" name="包装程序外壳对象" showAsIcon="1" r:id="rId6" imgW="826200" imgH="711360" progId="Package">
                  <p:embed/>
                </p:oleObj>
              </mc:Choice>
              <mc:Fallback>
                <p:oleObj name="包装程序外壳对象" showAsIcon="1" r:id="rId6" imgW="826200" imgH="711360" progId="Package">
                  <p:embed/>
                  <p:pic>
                    <p:nvPicPr>
                      <p:cNvPr id="0" name=""/>
                      <p:cNvPicPr/>
                      <p:nvPr/>
                    </p:nvPicPr>
                    <p:blipFill>
                      <a:blip r:embed="rId7"/>
                      <a:stretch>
                        <a:fillRect/>
                      </a:stretch>
                    </p:blipFill>
                    <p:spPr>
                      <a:xfrm>
                        <a:off x="2538189" y="2466173"/>
                        <a:ext cx="491177" cy="423168"/>
                      </a:xfrm>
                      <a:prstGeom prst="rect">
                        <a:avLst/>
                      </a:prstGeom>
                    </p:spPr>
                  </p:pic>
                </p:oleObj>
              </mc:Fallback>
            </mc:AlternateContent>
          </a:graphicData>
        </a:graphic>
      </p:graphicFrame>
    </p:spTree>
    <p:extLst>
      <p:ext uri="{BB962C8B-B14F-4D97-AF65-F5344CB8AC3E}">
        <p14:creationId xmlns:p14="http://schemas.microsoft.com/office/powerpoint/2010/main" val="184765802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代理模式</a:t>
            </a:r>
            <a:r>
              <a:rPr lang="en-US" altLang="zh-CN" sz="2400" b="1"/>
              <a:t>(</a:t>
            </a:r>
            <a:r>
              <a:rPr lang="en-US" altLang="zh-CN" sz="2400"/>
              <a:t>Proxy</a:t>
            </a:r>
            <a:r>
              <a:rPr lang="en-US" altLang="zh-CN" sz="2400" b="1"/>
              <a:t>)</a:t>
            </a:r>
            <a:r>
              <a:rPr lang="zh-CN" altLang="en-US" sz="2400" b="1"/>
              <a:t>的变体</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5" name="矩形 4"/>
          <p:cNvSpPr/>
          <p:nvPr/>
        </p:nvSpPr>
        <p:spPr>
          <a:xfrm>
            <a:off x="562972" y="1244431"/>
            <a:ext cx="8414934" cy="4093428"/>
          </a:xfrm>
          <a:prstGeom prst="rect">
            <a:avLst/>
          </a:prstGeom>
        </p:spPr>
        <p:txBody>
          <a:bodyPr wrap="square">
            <a:spAutoFit/>
          </a:bodyPr>
          <a:lstStyle/>
          <a:p>
            <a:pPr>
              <a:defRPr/>
            </a:pPr>
            <a:r>
              <a:rPr lang="zh-CN" altLang="en-US" sz="2000" b="1">
                <a:solidFill>
                  <a:srgbClr val="0070C0"/>
                </a:solidFill>
                <a:ea typeface="宋体" panose="02010600030101010101" pitchFamily="2" charset="-122"/>
                <a:cs typeface="Times New Roman" panose="02020603050405020304" pitchFamily="18" charset="0"/>
              </a:rPr>
              <a:t>几种常见的代理模式介绍</a:t>
            </a:r>
            <a:r>
              <a:rPr lang="en-US" altLang="zh-CN" sz="2000" b="1">
                <a:solidFill>
                  <a:srgbClr val="0070C0"/>
                </a:solidFill>
                <a:ea typeface="宋体" panose="02010600030101010101" pitchFamily="2" charset="-122"/>
                <a:cs typeface="Times New Roman" panose="02020603050405020304" pitchFamily="18" charset="0"/>
              </a:rPr>
              <a:t>— </a:t>
            </a:r>
            <a:r>
              <a:rPr lang="zh-CN" altLang="en-US" sz="2000" b="1">
                <a:solidFill>
                  <a:srgbClr val="0070C0"/>
                </a:solidFill>
                <a:ea typeface="宋体" panose="02010600030101010101" pitchFamily="2" charset="-122"/>
                <a:cs typeface="Times New Roman" panose="02020603050405020304" pitchFamily="18" charset="0"/>
              </a:rPr>
              <a:t>几种变体</a:t>
            </a:r>
            <a:endParaRPr lang="en-US" altLang="zh-CN" sz="1600">
              <a:latin typeface="+mn-ea"/>
              <a:cs typeface="Arial" pitchFamily="34" charset="0"/>
            </a:endParaRPr>
          </a:p>
          <a:p>
            <a:pPr marL="342900" indent="-342900">
              <a:buAutoNum type="arabicParenR"/>
              <a:defRPr/>
            </a:pPr>
            <a:r>
              <a:rPr lang="zh-CN" altLang="en-US" sz="1600" b="1">
                <a:latin typeface="Arial" pitchFamily="34" charset="0"/>
                <a:cs typeface="Arial" pitchFamily="34" charset="0"/>
              </a:rPr>
              <a:t>防火墙代理</a:t>
            </a:r>
            <a:br>
              <a:rPr lang="en-US" altLang="zh-CN" sz="1600">
                <a:latin typeface="Arial" pitchFamily="34" charset="0"/>
                <a:cs typeface="Arial" pitchFamily="34" charset="0"/>
              </a:rPr>
            </a:br>
            <a:r>
              <a:rPr lang="zh-CN" altLang="en-US" sz="1600">
                <a:latin typeface="Arial" pitchFamily="34" charset="0"/>
                <a:cs typeface="Arial" pitchFamily="34" charset="0"/>
              </a:rPr>
              <a:t>内网通过代理穿透防火墙，实现对公网的访问。</a:t>
            </a:r>
            <a:endParaRPr lang="en-US" altLang="zh-CN" sz="1600">
              <a:latin typeface="Arial" pitchFamily="34" charset="0"/>
              <a:cs typeface="Arial" pitchFamily="34" charset="0"/>
            </a:endParaRPr>
          </a:p>
          <a:p>
            <a:pPr marL="342900" indent="-342900">
              <a:buAutoNum type="arabicParenR"/>
              <a:defRPr/>
            </a:pPr>
            <a:r>
              <a:rPr lang="zh-CN" altLang="en-US" sz="1600" b="1">
                <a:latin typeface="Arial" pitchFamily="34" charset="0"/>
                <a:cs typeface="Arial" pitchFamily="34" charset="0"/>
              </a:rPr>
              <a:t>缓存代理</a:t>
            </a:r>
            <a:br>
              <a:rPr lang="en-US" altLang="zh-CN" sz="1600">
                <a:latin typeface="Arial" pitchFamily="34" charset="0"/>
                <a:cs typeface="Arial" pitchFamily="34" charset="0"/>
              </a:rPr>
            </a:br>
            <a:r>
              <a:rPr lang="zh-CN" altLang="en-US" sz="1600">
                <a:latin typeface="Arial" pitchFamily="34" charset="0"/>
                <a:cs typeface="Arial" pitchFamily="34" charset="0"/>
              </a:rPr>
              <a:t>比如：当请求图片文件等资源时，先到缓存代理取，如果取到资源则</a:t>
            </a:r>
            <a:r>
              <a:rPr lang="en-US" altLang="zh-CN" sz="1600">
                <a:latin typeface="Arial" pitchFamily="34" charset="0"/>
                <a:cs typeface="Arial" pitchFamily="34" charset="0"/>
              </a:rPr>
              <a:t>ok,</a:t>
            </a:r>
            <a:r>
              <a:rPr lang="zh-CN" altLang="en-US" sz="1600">
                <a:latin typeface="Arial" pitchFamily="34" charset="0"/>
                <a:cs typeface="Arial" pitchFamily="34" charset="0"/>
              </a:rPr>
              <a:t>如果取不到资源，再到公网或者数据库取，然后缓存。</a:t>
            </a:r>
            <a:endParaRPr lang="en-US" altLang="zh-CN" sz="1600">
              <a:latin typeface="Arial" pitchFamily="34" charset="0"/>
              <a:cs typeface="Arial" pitchFamily="34" charset="0"/>
            </a:endParaRPr>
          </a:p>
          <a:p>
            <a:pPr marL="342900" indent="-342900">
              <a:buAutoNum type="arabicParenR"/>
              <a:defRPr/>
            </a:pPr>
            <a:r>
              <a:rPr lang="zh-CN" altLang="en-US" sz="1600" b="1">
                <a:latin typeface="Arial" pitchFamily="34" charset="0"/>
                <a:cs typeface="Arial" pitchFamily="34" charset="0"/>
              </a:rPr>
              <a:t>远程代理</a:t>
            </a:r>
            <a:br>
              <a:rPr lang="en-US" altLang="zh-CN" sz="1600">
                <a:latin typeface="Arial" pitchFamily="34" charset="0"/>
                <a:cs typeface="Arial" pitchFamily="34" charset="0"/>
              </a:rPr>
            </a:br>
            <a:r>
              <a:rPr lang="zh-CN" altLang="en-US" sz="1600" b="1">
                <a:latin typeface="Arial" pitchFamily="34" charset="0"/>
                <a:cs typeface="Arial" pitchFamily="34" charset="0"/>
              </a:rPr>
              <a:t>远程对象的本地代表</a:t>
            </a:r>
            <a:r>
              <a:rPr lang="zh-CN" altLang="en-US" sz="1600">
                <a:latin typeface="Arial" pitchFamily="34" charset="0"/>
                <a:cs typeface="Arial" pitchFamily="34" charset="0"/>
              </a:rPr>
              <a:t>，通过它可以</a:t>
            </a:r>
            <a:r>
              <a:rPr lang="zh-CN" altLang="en-US" sz="1600" b="1">
                <a:solidFill>
                  <a:srgbClr val="CC0000"/>
                </a:solidFill>
                <a:latin typeface="Arial" pitchFamily="34" charset="0"/>
                <a:cs typeface="Arial" pitchFamily="34" charset="0"/>
              </a:rPr>
              <a:t>把远程对象当本地对象</a:t>
            </a:r>
            <a:r>
              <a:rPr lang="zh-CN" altLang="en-US" sz="1600">
                <a:latin typeface="Arial" pitchFamily="34" charset="0"/>
                <a:cs typeface="Arial" pitchFamily="34" charset="0"/>
              </a:rPr>
              <a:t>来调用。远程代理通过网络和真正的远程对象沟通信息。</a:t>
            </a:r>
            <a:endParaRPr lang="en-US" altLang="zh-CN" sz="1600">
              <a:latin typeface="Arial" pitchFamily="34" charset="0"/>
              <a:cs typeface="Arial" pitchFamily="34" charset="0"/>
            </a:endParaRPr>
          </a:p>
          <a:p>
            <a:pPr marL="342900" indent="-342900">
              <a:buAutoNum type="arabicParenR"/>
              <a:defRPr/>
            </a:pPr>
            <a:endParaRPr lang="en-US" altLang="zh-CN" sz="1600">
              <a:latin typeface="Arial" pitchFamily="34" charset="0"/>
              <a:cs typeface="Arial" pitchFamily="34" charset="0"/>
            </a:endParaRPr>
          </a:p>
          <a:p>
            <a:pPr marL="342900" indent="-342900">
              <a:buAutoNum type="arabicParenR"/>
              <a:defRPr/>
            </a:pPr>
            <a:endParaRPr lang="en-US" altLang="zh-CN" sz="1600">
              <a:latin typeface="Arial" pitchFamily="34" charset="0"/>
              <a:cs typeface="Arial" pitchFamily="34" charset="0"/>
            </a:endParaRPr>
          </a:p>
          <a:p>
            <a:pPr marL="342900" indent="-342900">
              <a:buAutoNum type="arabicParenR"/>
              <a:defRPr/>
            </a:pPr>
            <a:endParaRPr lang="en-US" altLang="zh-CN" sz="1600">
              <a:latin typeface="Arial" pitchFamily="34" charset="0"/>
              <a:cs typeface="Arial" pitchFamily="34" charset="0"/>
            </a:endParaRPr>
          </a:p>
          <a:p>
            <a:pPr marL="342900" indent="-342900">
              <a:buAutoNum type="arabicParenR"/>
              <a:defRPr/>
            </a:pPr>
            <a:endParaRPr lang="en-US" altLang="zh-CN" sz="1600">
              <a:latin typeface="Arial" pitchFamily="34" charset="0"/>
              <a:cs typeface="Arial" pitchFamily="34" charset="0"/>
            </a:endParaRPr>
          </a:p>
          <a:p>
            <a:pPr marL="342900" indent="-342900">
              <a:buAutoNum type="arabicParenR"/>
              <a:defRPr/>
            </a:pPr>
            <a:endParaRPr lang="en-US" altLang="zh-CN" sz="1600">
              <a:latin typeface="Arial" pitchFamily="34" charset="0"/>
              <a:cs typeface="Arial" pitchFamily="34" charset="0"/>
            </a:endParaRPr>
          </a:p>
          <a:p>
            <a:pPr marL="342900" indent="-342900">
              <a:buAutoNum type="arabicParenR"/>
              <a:defRPr/>
            </a:pPr>
            <a:endParaRPr lang="en-US" altLang="zh-CN" sz="1600">
              <a:latin typeface="Arial" pitchFamily="34" charset="0"/>
              <a:cs typeface="Arial" pitchFamily="34" charset="0"/>
            </a:endParaRPr>
          </a:p>
          <a:p>
            <a:pPr marL="342900" indent="-342900">
              <a:buAutoNum type="arabicParenR"/>
              <a:defRPr/>
            </a:pPr>
            <a:r>
              <a:rPr lang="zh-CN" altLang="en-US" sz="1600" b="1">
                <a:latin typeface="Arial" pitchFamily="34" charset="0"/>
                <a:cs typeface="Arial" pitchFamily="34" charset="0"/>
              </a:rPr>
              <a:t>同步代理</a:t>
            </a:r>
            <a:r>
              <a:rPr lang="zh-CN" altLang="en-US" sz="1600">
                <a:latin typeface="Arial" pitchFamily="34" charset="0"/>
                <a:cs typeface="Arial" pitchFamily="34" charset="0"/>
              </a:rPr>
              <a:t>：主要使用在多线程编程中，完成多线程间同步工作</a:t>
            </a:r>
            <a:endParaRPr lang="en-US" altLang="zh-CN" sz="1600">
              <a:latin typeface="Arial" pitchFamily="34" charset="0"/>
              <a:cs typeface="Arial" pitchFamily="34" charset="0"/>
            </a:endParaRPr>
          </a:p>
        </p:txBody>
      </p:sp>
      <p:pic>
        <p:nvPicPr>
          <p:cNvPr id="6" name="图片 5" descr="图片1"/>
          <p:cNvPicPr>
            <a:picLocks noChangeAspect="1"/>
          </p:cNvPicPr>
          <p:nvPr/>
        </p:nvPicPr>
        <p:blipFill>
          <a:blip r:embed="rId4"/>
          <a:stretch>
            <a:fillRect/>
          </a:stretch>
        </p:blipFill>
        <p:spPr>
          <a:xfrm>
            <a:off x="3474293" y="3384351"/>
            <a:ext cx="3942853" cy="1629954"/>
          </a:xfrm>
          <a:prstGeom prst="rect">
            <a:avLst/>
          </a:prstGeom>
          <a:noFill/>
          <a:ln w="9525">
            <a:noFill/>
          </a:ln>
        </p:spPr>
      </p:pic>
      <p:graphicFrame>
        <p:nvGraphicFramePr>
          <p:cNvPr id="2" name="对象 1"/>
          <p:cNvGraphicFramePr>
            <a:graphicFrameLocks noChangeAspect="1"/>
          </p:cNvGraphicFramePr>
          <p:nvPr>
            <p:extLst>
              <p:ext uri="{D42A27DB-BD31-4B8C-83A1-F6EECF244321}">
                <p14:modId xmlns:p14="http://schemas.microsoft.com/office/powerpoint/2010/main" val="2022637573"/>
              </p:ext>
            </p:extLst>
          </p:nvPr>
        </p:nvGraphicFramePr>
        <p:xfrm>
          <a:off x="7663065" y="4199327"/>
          <a:ext cx="548190" cy="472287"/>
        </p:xfrm>
        <a:graphic>
          <a:graphicData uri="http://schemas.openxmlformats.org/presentationml/2006/ole">
            <mc:AlternateContent xmlns:mc="http://schemas.openxmlformats.org/markup-compatibility/2006">
              <mc:Choice xmlns:v="urn:schemas-microsoft-com:vml" Requires="v">
                <p:oleObj spid="_x0000_s382003"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7663065" y="4199327"/>
                        <a:ext cx="548190" cy="472287"/>
                      </a:xfrm>
                      <a:prstGeom prst="rect">
                        <a:avLst/>
                      </a:prstGeom>
                    </p:spPr>
                  </p:pic>
                </p:oleObj>
              </mc:Fallback>
            </mc:AlternateContent>
          </a:graphicData>
        </a:graphic>
      </p:graphicFrame>
    </p:spTree>
    <p:extLst>
      <p:ext uri="{BB962C8B-B14F-4D97-AF65-F5344CB8AC3E}">
        <p14:creationId xmlns:p14="http://schemas.microsoft.com/office/powerpoint/2010/main" val="168431299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sz="2800" b="1"/>
              <a:t>Java</a:t>
            </a:r>
            <a:r>
              <a:rPr lang="zh-CN" altLang="en-US" sz="2800" b="1"/>
              <a:t>设计模式</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模板方法模式</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395268922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豆浆制作问题</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527946" cy="2923877"/>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endParaRPr lang="en-US" altLang="zh-CN" sz="2000" b="1">
              <a:solidFill>
                <a:srgbClr val="0070C0"/>
              </a:solidFill>
              <a:latin typeface="+mn-ea"/>
            </a:endParaRPr>
          </a:p>
          <a:p>
            <a:r>
              <a:rPr lang="zh-CN" altLang="en-US">
                <a:latin typeface="Arial" pitchFamily="34" charset="0"/>
                <a:cs typeface="Arial" pitchFamily="34" charset="0"/>
              </a:rPr>
              <a:t>编写制作豆浆的程序，说明如下</a:t>
            </a:r>
            <a:r>
              <a:rPr lang="en-US" altLang="zh-CN">
                <a:latin typeface="Arial" pitchFamily="34" charset="0"/>
                <a:cs typeface="Arial" pitchFamily="34" charset="0"/>
              </a:rPr>
              <a:t>:</a:t>
            </a:r>
          </a:p>
          <a:p>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制作豆浆的流程 选材</a:t>
            </a:r>
            <a:r>
              <a:rPr lang="en-US" altLang="zh-CN">
                <a:latin typeface="Arial" pitchFamily="34" charset="0"/>
                <a:cs typeface="Arial" pitchFamily="34" charset="0"/>
              </a:rPr>
              <a:t>---&gt;</a:t>
            </a:r>
            <a:r>
              <a:rPr lang="zh-CN" altLang="en-US">
                <a:latin typeface="Arial" pitchFamily="34" charset="0"/>
                <a:cs typeface="Arial" pitchFamily="34" charset="0"/>
              </a:rPr>
              <a:t>添加配料</a:t>
            </a:r>
            <a:r>
              <a:rPr lang="en-US" altLang="zh-CN">
                <a:latin typeface="Arial" pitchFamily="34" charset="0"/>
                <a:cs typeface="Arial" pitchFamily="34" charset="0"/>
              </a:rPr>
              <a:t>---&gt;</a:t>
            </a:r>
            <a:r>
              <a:rPr lang="zh-CN" altLang="en-US">
                <a:latin typeface="Arial" pitchFamily="34" charset="0"/>
                <a:cs typeface="Arial" pitchFamily="34" charset="0"/>
              </a:rPr>
              <a:t>浸泡</a:t>
            </a:r>
            <a:r>
              <a:rPr lang="en-US" altLang="zh-CN">
                <a:latin typeface="Arial" pitchFamily="34" charset="0"/>
                <a:cs typeface="Arial" pitchFamily="34" charset="0"/>
              </a:rPr>
              <a:t>---&gt;</a:t>
            </a:r>
            <a:r>
              <a:rPr lang="zh-CN" altLang="en-US">
                <a:latin typeface="Arial" pitchFamily="34" charset="0"/>
                <a:cs typeface="Arial" pitchFamily="34" charset="0"/>
              </a:rPr>
              <a:t>放到豆浆机打碎</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通过添加不同的配料，可以制作出不同口味的豆浆</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选材、浸泡和放到豆浆机打碎这几个步骤对于制作每种口味的豆浆都是一样的</a:t>
            </a:r>
            <a:endParaRPr lang="en-US" altLang="zh-CN">
              <a:latin typeface="Arial" pitchFamily="34" charset="0"/>
              <a:cs typeface="Arial" pitchFamily="34" charset="0"/>
            </a:endParaRPr>
          </a:p>
          <a:p>
            <a:pPr marL="342900" indent="-342900">
              <a:buFontTx/>
              <a:buAutoNum type="arabicParenR"/>
            </a:pPr>
            <a:r>
              <a:rPr lang="zh-CN" altLang="en-US">
                <a:latin typeface="Arial" pitchFamily="34" charset="0"/>
                <a:cs typeface="Arial" pitchFamily="34" charset="0"/>
              </a:rPr>
              <a:t>请使用 </a:t>
            </a:r>
            <a:r>
              <a:rPr lang="zh-CN" altLang="en-US" sz="2000" b="1">
                <a:solidFill>
                  <a:srgbClr val="EA0000"/>
                </a:solidFill>
                <a:latin typeface="Arial" pitchFamily="34" charset="0"/>
                <a:cs typeface="Arial" pitchFamily="34" charset="0"/>
              </a:rPr>
              <a:t>模板方法模式 </a:t>
            </a:r>
            <a:r>
              <a:rPr lang="zh-CN" altLang="en-US">
                <a:latin typeface="Arial" pitchFamily="34" charset="0"/>
                <a:cs typeface="Arial" pitchFamily="34" charset="0"/>
              </a:rPr>
              <a:t>完成  </a:t>
            </a:r>
            <a:r>
              <a:rPr lang="en-US" altLang="zh-CN">
                <a:latin typeface="Arial" pitchFamily="34" charset="0"/>
                <a:cs typeface="Arial" pitchFamily="34" charset="0"/>
              </a:rPr>
              <a:t>(</a:t>
            </a:r>
            <a:r>
              <a:rPr lang="zh-CN" altLang="en-US">
                <a:latin typeface="Arial" pitchFamily="34" charset="0"/>
                <a:cs typeface="Arial" pitchFamily="34" charset="0"/>
              </a:rPr>
              <a:t>说明：</a:t>
            </a:r>
            <a:r>
              <a:rPr lang="zh-CN" altLang="en-US"/>
              <a:t>因为模板方法模式，比较简单，</a:t>
            </a:r>
            <a:r>
              <a:rPr lang="zh-CN" altLang="en-US" b="1"/>
              <a:t>很容易就想到这个方案</a:t>
            </a:r>
            <a:r>
              <a:rPr lang="zh-CN" altLang="en-US"/>
              <a:t>，因此就直接使用，不再使用传统的方案来引出模板方法模式  </a:t>
            </a:r>
            <a:r>
              <a:rPr lang="en-US" altLang="zh-CN">
                <a:latin typeface="Arial" pitchFamily="34" charset="0"/>
                <a:cs typeface="Arial" pitchFamily="34" charset="0"/>
              </a:rPr>
              <a:t>)</a:t>
            </a:r>
            <a:endParaRPr lang="zh-CN" altLang="en-US">
              <a:latin typeface="Arial" pitchFamily="34" charset="0"/>
              <a:cs typeface="Arial" pitchFamily="34" charset="0"/>
            </a:endParaRPr>
          </a:p>
          <a:p>
            <a:endParaRPr lang="en-US" altLang="zh-CN" sz="2000" b="1">
              <a:solidFill>
                <a:srgbClr val="0070C0"/>
              </a:solidFill>
              <a:latin typeface="+mn-ea"/>
            </a:endParaRPr>
          </a:p>
        </p:txBody>
      </p:sp>
    </p:spTree>
    <p:extLst>
      <p:ext uri="{BB962C8B-B14F-4D97-AF65-F5344CB8AC3E}">
        <p14:creationId xmlns:p14="http://schemas.microsoft.com/office/powerpoint/2010/main" val="81948393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模板方法模式基本介绍</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455937" cy="3447098"/>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r>
              <a:rPr lang="zh-CN" altLang="en-US" sz="2000">
                <a:latin typeface="+mn-ea"/>
              </a:rPr>
              <a:t>基本介绍</a:t>
            </a:r>
            <a:endParaRPr lang="en-US" altLang="zh-CN" sz="2000">
              <a:latin typeface="+mn-ea"/>
            </a:endParaRPr>
          </a:p>
          <a:p>
            <a:endParaRPr lang="en-US" altLang="zh-CN" sz="2000" b="1">
              <a:solidFill>
                <a:srgbClr val="0070C0"/>
              </a:solidFill>
              <a:latin typeface="+mn-ea"/>
            </a:endParaRPr>
          </a:p>
          <a:p>
            <a:pPr marL="342900" indent="-342900">
              <a:buAutoNum type="arabicParenR"/>
            </a:pPr>
            <a:r>
              <a:rPr lang="zh-CN" altLang="en-US"/>
              <a:t>模板方法模式（</a:t>
            </a:r>
            <a:r>
              <a:rPr lang="en-US" altLang="zh-CN"/>
              <a:t>Template Method Pattern</a:t>
            </a:r>
            <a:r>
              <a:rPr lang="zh-CN" altLang="en-US"/>
              <a:t>），又叫模板模式</a:t>
            </a:r>
            <a:r>
              <a:rPr lang="en-US" altLang="zh-CN"/>
              <a:t>(Template  Pattern)</a:t>
            </a:r>
            <a:r>
              <a:rPr lang="zh-CN" altLang="en-US"/>
              <a:t>，</a:t>
            </a:r>
            <a:r>
              <a:rPr lang="en-US" altLang="zh-CN"/>
              <a:t>z</a:t>
            </a:r>
            <a:r>
              <a:rPr lang="zh-CN" altLang="en-US"/>
              <a:t>在一个抽象类公开定义了执行它的方法的模板。它的子类可以按需要重写方法实现，但调用将以抽象类中定义的方式进行。</a:t>
            </a:r>
            <a:endParaRPr lang="en-US" altLang="zh-CN"/>
          </a:p>
          <a:p>
            <a:pPr marL="342900" indent="-342900">
              <a:buAutoNum type="arabicParenR"/>
            </a:pPr>
            <a:r>
              <a:rPr lang="zh-CN" altLang="en-US"/>
              <a:t>简单说，</a:t>
            </a:r>
            <a:r>
              <a:rPr lang="zh-CN" altLang="en-US" b="1"/>
              <a:t>模板方法模式 </a:t>
            </a:r>
            <a:r>
              <a:rPr lang="zh-CN" altLang="en-US"/>
              <a:t>定义一个操作中的算法的骨架，而将一些步骤延迟到子类中，使得子类可以不改变一个算法的结构，就可以重定义该算法的某些特定步骤</a:t>
            </a:r>
            <a:endParaRPr lang="en-US" altLang="zh-CN"/>
          </a:p>
          <a:p>
            <a:pPr marL="342900" indent="-342900">
              <a:buAutoNum type="arabicParenR"/>
            </a:pPr>
            <a:endParaRPr lang="en-US" altLang="zh-CN"/>
          </a:p>
          <a:p>
            <a:pPr marL="342900" indent="-342900">
              <a:buAutoNum type="arabicParenR"/>
            </a:pPr>
            <a:r>
              <a:rPr lang="zh-CN" altLang="en-US"/>
              <a:t>这种类型的设计模式属于行为型模式。</a:t>
            </a:r>
            <a:endParaRPr lang="en-US" altLang="zh-CN"/>
          </a:p>
          <a:p>
            <a:pPr marL="342900" indent="-342900">
              <a:buAutoNum type="arabicParenR"/>
            </a:pPr>
            <a:endParaRPr lang="en-US" altLang="zh-CN"/>
          </a:p>
        </p:txBody>
      </p:sp>
    </p:spTree>
    <p:extLst>
      <p:ext uri="{BB962C8B-B14F-4D97-AF65-F5344CB8AC3E}">
        <p14:creationId xmlns:p14="http://schemas.microsoft.com/office/powerpoint/2010/main" val="3064185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Java</a:t>
            </a:r>
            <a:r>
              <a:rPr lang="zh-CN" altLang="en-US" sz="2200" b="1"/>
              <a:t>设计模式内容介绍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2" name="TextBox 1"/>
          <p:cNvSpPr txBox="1"/>
          <p:nvPr/>
        </p:nvSpPr>
        <p:spPr>
          <a:xfrm>
            <a:off x="487837" y="1368127"/>
            <a:ext cx="8747096" cy="4001095"/>
          </a:xfrm>
          <a:prstGeom prst="rect">
            <a:avLst/>
          </a:prstGeom>
          <a:noFill/>
        </p:spPr>
        <p:txBody>
          <a:bodyPr wrap="square" rtlCol="0">
            <a:spAutoFit/>
          </a:bodyPr>
          <a:lstStyle/>
          <a:p>
            <a:r>
              <a:rPr lang="zh-CN" altLang="en-US" sz="2000" b="1">
                <a:solidFill>
                  <a:srgbClr val="0070C0"/>
                </a:solidFill>
              </a:rPr>
              <a:t>先看几个经典的面试题</a:t>
            </a:r>
            <a:endParaRPr lang="en-US" altLang="zh-CN" sz="2000" b="1">
              <a:solidFill>
                <a:srgbClr val="0070C0"/>
              </a:solidFill>
            </a:endParaRPr>
          </a:p>
          <a:p>
            <a:endParaRPr lang="en-US" altLang="zh-CN"/>
          </a:p>
          <a:p>
            <a:r>
              <a:rPr lang="zh-CN" altLang="en-US" b="1"/>
              <a:t>原型设计模式问题</a:t>
            </a:r>
            <a:r>
              <a:rPr lang="zh-CN" altLang="en-US"/>
              <a:t>：</a:t>
            </a:r>
            <a:br>
              <a:rPr lang="en-US" altLang="zh-CN"/>
            </a:br>
            <a:endParaRPr lang="en-US" altLang="zh-CN"/>
          </a:p>
          <a:p>
            <a:pPr marL="342900" indent="-342900">
              <a:buAutoNum type="arabicParenR"/>
            </a:pPr>
            <a:r>
              <a:rPr lang="zh-CN" altLang="en-US"/>
              <a:t>有请使用</a:t>
            </a:r>
            <a:r>
              <a:rPr lang="en-US" altLang="zh-CN"/>
              <a:t>UML</a:t>
            </a:r>
            <a:r>
              <a:rPr lang="zh-CN" altLang="en-US"/>
              <a:t>类图画出原型模式核心角色</a:t>
            </a:r>
            <a:endParaRPr lang="en-US" altLang="zh-CN"/>
          </a:p>
          <a:p>
            <a:pPr marL="342900" indent="-342900">
              <a:buAutoNum type="arabicParenR"/>
            </a:pPr>
            <a:r>
              <a:rPr lang="zh-CN" altLang="en-US"/>
              <a:t>原型设计模式的深拷贝和浅拷贝是什么，并写出深拷贝的两种方式的源码</a:t>
            </a:r>
            <a:r>
              <a:rPr lang="en-US" altLang="zh-CN"/>
              <a:t>(</a:t>
            </a:r>
            <a:r>
              <a:rPr lang="zh-CN" altLang="en-US" b="1"/>
              <a:t>重写</a:t>
            </a:r>
            <a:r>
              <a:rPr lang="en-US" altLang="zh-CN" b="1"/>
              <a:t>clone</a:t>
            </a:r>
            <a:r>
              <a:rPr lang="zh-CN" altLang="en-US" b="1"/>
              <a:t>方法实现深拷贝</a:t>
            </a:r>
            <a:r>
              <a:rPr lang="zh-CN" altLang="en-US"/>
              <a:t>、使用</a:t>
            </a:r>
            <a:r>
              <a:rPr lang="zh-CN" altLang="en-US" b="1"/>
              <a:t>序列化来实现深拷贝</a:t>
            </a:r>
            <a:r>
              <a:rPr lang="en-US" altLang="zh-CN"/>
              <a:t>)</a:t>
            </a:r>
          </a:p>
          <a:p>
            <a:pPr marL="342900" indent="-342900">
              <a:buAutoNum type="arabicParenR"/>
            </a:pPr>
            <a:r>
              <a:rPr lang="zh-CN" altLang="en-US"/>
              <a:t>在</a:t>
            </a:r>
            <a:r>
              <a:rPr lang="en-US" altLang="zh-CN"/>
              <a:t>Spring</a:t>
            </a:r>
            <a:r>
              <a:rPr lang="zh-CN" altLang="en-US"/>
              <a:t>框架中哪里使用到原型模式，并对源码进行分析</a:t>
            </a:r>
            <a:br>
              <a:rPr lang="en-US" altLang="zh-CN"/>
            </a:br>
            <a:r>
              <a:rPr lang="en-US" altLang="zh-CN"/>
              <a:t>beans.xml</a:t>
            </a:r>
            <a:br>
              <a:rPr lang="en-US" altLang="zh-CN"/>
            </a:br>
            <a:r>
              <a:rPr lang="en-US" altLang="zh-CN"/>
              <a:t>&lt;bean id="id01" class="com.atguigu.spring.bean.Monster" scope="</a:t>
            </a:r>
            <a:r>
              <a:rPr lang="en-US" altLang="zh-CN">
                <a:solidFill>
                  <a:srgbClr val="EA0000"/>
                </a:solidFill>
              </a:rPr>
              <a:t>prototype</a:t>
            </a:r>
            <a:r>
              <a:rPr lang="en-US" altLang="zh-CN"/>
              <a:t>"/&gt;</a:t>
            </a:r>
          </a:p>
          <a:p>
            <a:pPr marL="342900" indent="-342900">
              <a:buAutoNum type="arabicParenR"/>
            </a:pPr>
            <a:endParaRPr lang="en-US" altLang="zh-CN"/>
          </a:p>
          <a:p>
            <a:pPr marL="342900" indent="-342900">
              <a:buAutoNum type="arabicParenR"/>
            </a:pPr>
            <a:endParaRPr lang="en-US" altLang="zh-CN"/>
          </a:p>
          <a:p>
            <a:endParaRPr lang="en-US" altLang="zh-CN"/>
          </a:p>
          <a:p>
            <a:endParaRPr lang="en-US" altLang="zh-CN"/>
          </a:p>
        </p:txBody>
      </p:sp>
    </p:spTree>
    <p:extLst>
      <p:ext uri="{BB962C8B-B14F-4D97-AF65-F5344CB8AC3E}">
        <p14:creationId xmlns:p14="http://schemas.microsoft.com/office/powerpoint/2010/main" val="1498034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依赖倒转原则</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2" y="1244431"/>
            <a:ext cx="8790600" cy="3693319"/>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pPr>
              <a:defRPr/>
            </a:pPr>
            <a:r>
              <a:rPr lang="zh-CN" altLang="en-US" sz="2000" b="1">
                <a:solidFill>
                  <a:srgbClr val="0070C0"/>
                </a:solidFill>
                <a:ea typeface="宋体" panose="02010600030101010101" pitchFamily="2" charset="-122"/>
                <a:cs typeface="Times New Roman" panose="02020603050405020304" pitchFamily="18" charset="0"/>
              </a:rPr>
              <a:t>基本介绍</a:t>
            </a:r>
            <a:endParaRPr lang="en-US" altLang="zh-CN" sz="2000" b="1">
              <a:solidFill>
                <a:srgbClr val="0070C0"/>
              </a:solidFill>
              <a:latin typeface="Arial" pitchFamily="34" charset="0"/>
              <a:cs typeface="Arial" pitchFamily="34" charset="0"/>
            </a:endParaRPr>
          </a:p>
          <a:p>
            <a:pPr>
              <a:defRPr/>
            </a:pPr>
            <a:r>
              <a:rPr lang="zh-CN" altLang="en-US">
                <a:latin typeface="Arial" pitchFamily="34" charset="0"/>
                <a:cs typeface="Arial" pitchFamily="34" charset="0"/>
              </a:rPr>
              <a:t>依赖倒转原则</a:t>
            </a:r>
            <a:r>
              <a:rPr lang="en-US" altLang="zh-CN">
                <a:latin typeface="Arial" pitchFamily="34" charset="0"/>
                <a:cs typeface="Arial" pitchFamily="34" charset="0"/>
              </a:rPr>
              <a:t>(</a:t>
            </a:r>
            <a:r>
              <a:rPr lang="en-US" altLang="zh-CN" b="1"/>
              <a:t>Dependence Inversion Principle</a:t>
            </a:r>
            <a:r>
              <a:rPr lang="en-US" altLang="zh-CN">
                <a:latin typeface="Arial" pitchFamily="34" charset="0"/>
                <a:cs typeface="Arial" pitchFamily="34" charset="0"/>
              </a:rPr>
              <a:t>)</a:t>
            </a:r>
            <a:r>
              <a:rPr lang="zh-CN" altLang="en-US">
                <a:latin typeface="Arial" pitchFamily="34" charset="0"/>
                <a:cs typeface="Arial" pitchFamily="34" charset="0"/>
              </a:rPr>
              <a:t>是指：</a:t>
            </a:r>
            <a:endParaRPr lang="en-US" altLang="zh-CN">
              <a:latin typeface="Arial" pitchFamily="34" charset="0"/>
              <a:cs typeface="Arial" pitchFamily="34" charset="0"/>
            </a:endParaRPr>
          </a:p>
          <a:p>
            <a:pPr marL="342900" indent="-342900">
              <a:buAutoNum type="arabicParenR"/>
              <a:defRPr/>
            </a:pPr>
            <a:r>
              <a:rPr lang="zh-CN" altLang="en-US">
                <a:latin typeface="Arial" pitchFamily="34" charset="0"/>
                <a:cs typeface="Arial" pitchFamily="34" charset="0"/>
              </a:rPr>
              <a:t>高层模块不应该依赖低层模块，二者都应该依赖其抽象</a:t>
            </a:r>
            <a:endParaRPr lang="en-US" altLang="zh-CN">
              <a:latin typeface="Arial" pitchFamily="34" charset="0"/>
              <a:cs typeface="Arial" pitchFamily="34" charset="0"/>
            </a:endParaRPr>
          </a:p>
          <a:p>
            <a:pPr marL="342900" indent="-342900">
              <a:buAutoNum type="arabicParenR"/>
              <a:defRPr/>
            </a:pPr>
            <a:r>
              <a:rPr lang="zh-CN" altLang="en-US">
                <a:latin typeface="Arial" pitchFamily="34" charset="0"/>
                <a:cs typeface="Arial" pitchFamily="34" charset="0"/>
              </a:rPr>
              <a:t>抽象不应该依赖细节，细节应该依赖抽象</a:t>
            </a:r>
            <a:endParaRPr lang="en-US" altLang="zh-CN">
              <a:latin typeface="Arial" pitchFamily="34" charset="0"/>
              <a:cs typeface="Arial" pitchFamily="34" charset="0"/>
            </a:endParaRPr>
          </a:p>
          <a:p>
            <a:pPr marL="342900" indent="-342900">
              <a:buAutoNum type="arabicParenR"/>
              <a:defRPr/>
            </a:pPr>
            <a:r>
              <a:rPr lang="zh-CN" altLang="en-US">
                <a:latin typeface="Arial" pitchFamily="34" charset="0"/>
                <a:cs typeface="Arial" pitchFamily="34" charset="0"/>
              </a:rPr>
              <a:t>依赖倒转</a:t>
            </a:r>
            <a:r>
              <a:rPr lang="en-US" altLang="zh-CN">
                <a:latin typeface="Arial" pitchFamily="34" charset="0"/>
                <a:cs typeface="Arial" pitchFamily="34" charset="0"/>
              </a:rPr>
              <a:t>(</a:t>
            </a:r>
            <a:r>
              <a:rPr lang="zh-CN" altLang="en-US">
                <a:latin typeface="Arial" pitchFamily="34" charset="0"/>
                <a:cs typeface="Arial" pitchFamily="34" charset="0"/>
              </a:rPr>
              <a:t>倒置</a:t>
            </a:r>
            <a:r>
              <a:rPr lang="en-US" altLang="zh-CN">
                <a:latin typeface="Arial" pitchFamily="34" charset="0"/>
                <a:cs typeface="Arial" pitchFamily="34" charset="0"/>
              </a:rPr>
              <a:t>)</a:t>
            </a:r>
            <a:r>
              <a:rPr lang="zh-CN" altLang="en-US">
                <a:latin typeface="Arial" pitchFamily="34" charset="0"/>
                <a:cs typeface="Arial" pitchFamily="34" charset="0"/>
              </a:rPr>
              <a:t>的中心思想是面向接口编程</a:t>
            </a:r>
            <a:endParaRPr lang="en-US" altLang="zh-CN">
              <a:latin typeface="Arial" pitchFamily="34" charset="0"/>
              <a:cs typeface="Arial" pitchFamily="34" charset="0"/>
            </a:endParaRPr>
          </a:p>
          <a:p>
            <a:pPr marL="342900" indent="-342900">
              <a:buAutoNum type="arabicParenR"/>
              <a:defRPr/>
            </a:pPr>
            <a:endParaRPr lang="en-US" altLang="zh-CN">
              <a:latin typeface="Arial" pitchFamily="34" charset="0"/>
              <a:cs typeface="Arial" pitchFamily="34" charset="0"/>
            </a:endParaRPr>
          </a:p>
          <a:p>
            <a:pPr marL="342900" indent="-342900">
              <a:buAutoNum type="arabicParenR"/>
              <a:defRPr/>
            </a:pPr>
            <a:r>
              <a:rPr lang="zh-CN" altLang="en-US">
                <a:latin typeface="Arial" pitchFamily="34" charset="0"/>
                <a:cs typeface="Arial" pitchFamily="34" charset="0"/>
              </a:rPr>
              <a:t>依赖倒转原则是基于这样的设计理念：相对于细节的多变性，抽象的东西要稳定的多。以抽象为基础搭建的架构比以细节为基础的架构要稳定的多。在</a:t>
            </a:r>
            <a:r>
              <a:rPr lang="en-US" altLang="zh-CN">
                <a:latin typeface="Arial" pitchFamily="34" charset="0"/>
                <a:cs typeface="Arial" pitchFamily="34" charset="0"/>
              </a:rPr>
              <a:t>java</a:t>
            </a:r>
            <a:r>
              <a:rPr lang="zh-CN" altLang="en-US">
                <a:latin typeface="Arial" pitchFamily="34" charset="0"/>
                <a:cs typeface="Arial" pitchFamily="34" charset="0"/>
              </a:rPr>
              <a:t>中，抽象指的是接口或抽象类，细节就是具体的实现类</a:t>
            </a:r>
            <a:endParaRPr lang="en-US" altLang="zh-CN">
              <a:latin typeface="Arial" pitchFamily="34" charset="0"/>
              <a:cs typeface="Arial" pitchFamily="34" charset="0"/>
            </a:endParaRPr>
          </a:p>
          <a:p>
            <a:pPr marL="342900" indent="-342900">
              <a:buAutoNum type="arabicParenR"/>
              <a:defRPr/>
            </a:pPr>
            <a:endParaRPr lang="en-US" altLang="zh-CN">
              <a:latin typeface="Arial" pitchFamily="34" charset="0"/>
              <a:cs typeface="Arial" pitchFamily="34" charset="0"/>
            </a:endParaRPr>
          </a:p>
          <a:p>
            <a:pPr marL="342900" indent="-342900">
              <a:buAutoNum type="arabicParenR"/>
              <a:defRPr/>
            </a:pPr>
            <a:r>
              <a:rPr lang="zh-CN" altLang="en-US">
                <a:latin typeface="Arial" pitchFamily="34" charset="0"/>
                <a:cs typeface="Arial" pitchFamily="34" charset="0"/>
              </a:rPr>
              <a:t>使用接口或抽象类的目的是制定好规范，而不涉及任何具体的操作，把展现细节的任务交给他们的实现类去完成</a:t>
            </a:r>
            <a:endParaRPr lang="en-US" altLang="zh-CN">
              <a:latin typeface="Arial" pitchFamily="34" charset="0"/>
              <a:cs typeface="Arial" pitchFamily="34" charset="0"/>
            </a:endParaRPr>
          </a:p>
        </p:txBody>
      </p:sp>
    </p:spTree>
    <p:extLst>
      <p:ext uri="{BB962C8B-B14F-4D97-AF65-F5344CB8AC3E}">
        <p14:creationId xmlns:p14="http://schemas.microsoft.com/office/powerpoint/2010/main" val="301476210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模板方法模式</a:t>
            </a:r>
            <a:r>
              <a:rPr lang="zh-CN" altLang="en-US" sz="2400" b="1">
                <a:latin typeface="+mn-ea"/>
              </a:rPr>
              <a:t>原理类图</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455937" cy="4493538"/>
          </a:xfrm>
          <a:prstGeom prst="rect">
            <a:avLst/>
          </a:prstGeom>
        </p:spPr>
        <p:txBody>
          <a:bodyPr wrap="square">
            <a:spAutoFit/>
          </a:bodyPr>
          <a:lstStyle/>
          <a:p>
            <a:r>
              <a:rPr lang="zh-CN" altLang="en-US" sz="2000" b="1">
                <a:solidFill>
                  <a:srgbClr val="0070C0"/>
                </a:solidFill>
                <a:latin typeface="+mn-ea"/>
              </a:rPr>
              <a:t>模板方法模式的原理类图</a:t>
            </a:r>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b="1">
              <a:latin typeface="+mn-ea"/>
            </a:endParaRPr>
          </a:p>
          <a:p>
            <a:r>
              <a:rPr lang="zh-CN" altLang="en-US" b="1">
                <a:latin typeface="+mn-ea"/>
              </a:rPr>
              <a:t>对原理类图的说明</a:t>
            </a:r>
            <a:r>
              <a:rPr lang="en-US" altLang="zh-CN" b="1">
                <a:latin typeface="+mn-ea"/>
              </a:rPr>
              <a:t>-</a:t>
            </a:r>
            <a:r>
              <a:rPr lang="zh-CN" altLang="en-US" b="1">
                <a:latin typeface="+mn-ea"/>
              </a:rPr>
              <a:t>即</a:t>
            </a:r>
            <a:r>
              <a:rPr lang="en-US" altLang="zh-CN" b="1">
                <a:latin typeface="+mn-ea"/>
              </a:rPr>
              <a:t>(</a:t>
            </a:r>
            <a:r>
              <a:rPr lang="zh-CN" altLang="en-US" b="1"/>
              <a:t>模板方法模式的角色及职责</a:t>
            </a:r>
            <a:r>
              <a:rPr lang="en-US" altLang="zh-CN" b="1"/>
              <a:t>)</a:t>
            </a:r>
            <a:endParaRPr lang="en-US" altLang="zh-CN" b="1">
              <a:latin typeface="+mn-ea"/>
            </a:endParaRPr>
          </a:p>
          <a:p>
            <a:pPr marL="342900" indent="-342900">
              <a:buAutoNum type="arabicParenR"/>
            </a:pPr>
            <a:r>
              <a:rPr lang="en-US" altLang="zh-CN" b="1">
                <a:latin typeface="+mn-ea"/>
              </a:rPr>
              <a:t>AbstractClass </a:t>
            </a:r>
            <a:r>
              <a:rPr lang="zh-CN" altLang="en-US" b="1">
                <a:latin typeface="+mn-ea"/>
              </a:rPr>
              <a:t>抽象类， 类中实现了模板方法</a:t>
            </a:r>
            <a:r>
              <a:rPr lang="en-US" altLang="zh-CN" b="1">
                <a:latin typeface="+mn-ea"/>
              </a:rPr>
              <a:t>(template)</a:t>
            </a:r>
            <a:r>
              <a:rPr lang="zh-CN" altLang="en-US" b="1">
                <a:latin typeface="+mn-ea"/>
              </a:rPr>
              <a:t>，定义了算法的骨架，具体子类需要去实现 其它的抽象方法</a:t>
            </a:r>
            <a:r>
              <a:rPr lang="en-US" altLang="zh-CN" b="1">
                <a:latin typeface="+mn-ea"/>
              </a:rPr>
              <a:t>operationr2,3,4</a:t>
            </a:r>
          </a:p>
          <a:p>
            <a:pPr marL="342900" indent="-342900">
              <a:buAutoNum type="arabicParenR"/>
            </a:pPr>
            <a:r>
              <a:rPr lang="en-US" altLang="zh-CN" b="1">
                <a:latin typeface="+mn-ea"/>
              </a:rPr>
              <a:t>ConcreteClass </a:t>
            </a:r>
            <a:r>
              <a:rPr lang="zh-CN" altLang="en-US" b="1">
                <a:latin typeface="+mn-ea"/>
              </a:rPr>
              <a:t>实现抽象方法</a:t>
            </a:r>
            <a:r>
              <a:rPr lang="en-US" altLang="zh-CN" b="1">
                <a:latin typeface="+mn-ea"/>
              </a:rPr>
              <a:t>operationr2,3,4, </a:t>
            </a:r>
            <a:r>
              <a:rPr lang="zh-CN" altLang="en-US" b="1">
                <a:latin typeface="+mn-ea"/>
              </a:rPr>
              <a:t>以完成算法中特点子类的步骤</a:t>
            </a:r>
            <a:endParaRPr lang="en-US" altLang="zh-CN" b="1">
              <a:latin typeface="+mn-ea"/>
            </a:endParaRPr>
          </a:p>
          <a:p>
            <a:endParaRPr lang="en-US" altLang="zh-CN">
              <a:latin typeface="Arial" pitchFamily="34" charset="0"/>
              <a:cs typeface="Arial" pitchFamily="34"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641216372"/>
              </p:ext>
            </p:extLst>
          </p:nvPr>
        </p:nvGraphicFramePr>
        <p:xfrm>
          <a:off x="809997" y="2520255"/>
          <a:ext cx="912953" cy="526387"/>
        </p:xfrm>
        <a:graphic>
          <a:graphicData uri="http://schemas.openxmlformats.org/presentationml/2006/ole">
            <mc:AlternateContent xmlns:mc="http://schemas.openxmlformats.org/markup-compatibility/2006">
              <mc:Choice xmlns:v="urn:schemas-microsoft-com:vml" Requires="v">
                <p:oleObj spid="_x0000_s231590" name="包装程序外壳对象" showAsIcon="1" r:id="rId4" imgW="1233000" imgH="711360" progId="Package">
                  <p:embed/>
                </p:oleObj>
              </mc:Choice>
              <mc:Fallback>
                <p:oleObj name="包装程序外壳对象" showAsIcon="1" r:id="rId4" imgW="1233000" imgH="711360" progId="Package">
                  <p:embed/>
                  <p:pic>
                    <p:nvPicPr>
                      <p:cNvPr id="0" name=""/>
                      <p:cNvPicPr/>
                      <p:nvPr/>
                    </p:nvPicPr>
                    <p:blipFill>
                      <a:blip r:embed="rId5"/>
                      <a:stretch>
                        <a:fillRect/>
                      </a:stretch>
                    </p:blipFill>
                    <p:spPr>
                      <a:xfrm>
                        <a:off x="809997" y="2520255"/>
                        <a:ext cx="912953" cy="526387"/>
                      </a:xfrm>
                      <a:prstGeom prst="rect">
                        <a:avLst/>
                      </a:prstGeom>
                    </p:spPr>
                  </p:pic>
                </p:oleObj>
              </mc:Fallback>
            </mc:AlternateContent>
          </a:graphicData>
        </a:graphic>
      </p:graphicFrame>
      <p:pic>
        <p:nvPicPr>
          <p:cNvPr id="231565" name="Picture 1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7283" y="1179803"/>
            <a:ext cx="3737452" cy="2495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554576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模板方法模式解决豆浆制作问题</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3416320"/>
          </a:xfrm>
          <a:prstGeom prst="rect">
            <a:avLst/>
          </a:prstGeom>
        </p:spPr>
        <p:txBody>
          <a:bodyPr wrap="square">
            <a:spAutoFit/>
          </a:bodyPr>
          <a:lstStyle/>
          <a:p>
            <a:pPr marL="342900" indent="-342900">
              <a:buAutoNum type="arabicParenR"/>
            </a:pPr>
            <a:r>
              <a:rPr lang="zh-CN" altLang="en-US">
                <a:latin typeface="Arial" pitchFamily="34" charset="0"/>
                <a:cs typeface="Arial" pitchFamily="34" charset="0"/>
              </a:rPr>
              <a:t>应用实例要求</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r>
              <a:rPr lang="zh-CN" altLang="en-US">
                <a:latin typeface="Arial" pitchFamily="34" charset="0"/>
                <a:cs typeface="Arial" pitchFamily="34" charset="0"/>
              </a:rPr>
              <a:t>编写制作豆浆的程序，说明如下</a:t>
            </a:r>
            <a:r>
              <a:rPr lang="en-US" altLang="zh-CN">
                <a:latin typeface="Arial" pitchFamily="34" charset="0"/>
                <a:cs typeface="Arial" pitchFamily="34" charset="0"/>
              </a:rPr>
              <a:t>:</a:t>
            </a:r>
          </a:p>
          <a:p>
            <a:pPr marL="342900" indent="-342900">
              <a:buFont typeface="Arial" pitchFamily="34" charset="0"/>
              <a:buChar char="•"/>
            </a:pPr>
            <a:r>
              <a:rPr lang="zh-CN" altLang="en-US">
                <a:latin typeface="Arial" pitchFamily="34" charset="0"/>
                <a:cs typeface="Arial" pitchFamily="34" charset="0"/>
              </a:rPr>
              <a:t>制作豆浆的流程 选材</a:t>
            </a:r>
            <a:r>
              <a:rPr lang="en-US" altLang="zh-CN">
                <a:latin typeface="Arial" pitchFamily="34" charset="0"/>
                <a:cs typeface="Arial" pitchFamily="34" charset="0"/>
              </a:rPr>
              <a:t>---&gt;</a:t>
            </a:r>
            <a:r>
              <a:rPr lang="zh-CN" altLang="en-US">
                <a:latin typeface="Arial" pitchFamily="34" charset="0"/>
                <a:cs typeface="Arial" pitchFamily="34" charset="0"/>
              </a:rPr>
              <a:t>添加配料</a:t>
            </a:r>
            <a:r>
              <a:rPr lang="en-US" altLang="zh-CN">
                <a:latin typeface="Arial" pitchFamily="34" charset="0"/>
                <a:cs typeface="Arial" pitchFamily="34" charset="0"/>
              </a:rPr>
              <a:t>---&gt;</a:t>
            </a:r>
            <a:r>
              <a:rPr lang="zh-CN" altLang="en-US">
                <a:latin typeface="Arial" pitchFamily="34" charset="0"/>
                <a:cs typeface="Arial" pitchFamily="34" charset="0"/>
              </a:rPr>
              <a:t>浸泡</a:t>
            </a:r>
            <a:r>
              <a:rPr lang="en-US" altLang="zh-CN">
                <a:latin typeface="Arial" pitchFamily="34" charset="0"/>
                <a:cs typeface="Arial" pitchFamily="34" charset="0"/>
              </a:rPr>
              <a:t>---&gt;</a:t>
            </a:r>
            <a:r>
              <a:rPr lang="zh-CN" altLang="en-US">
                <a:latin typeface="Arial" pitchFamily="34" charset="0"/>
                <a:cs typeface="Arial" pitchFamily="34" charset="0"/>
              </a:rPr>
              <a:t>放到豆浆机打碎</a:t>
            </a:r>
            <a:endParaRPr lang="en-US" altLang="zh-CN">
              <a:latin typeface="Arial" pitchFamily="34" charset="0"/>
              <a:cs typeface="Arial" pitchFamily="34" charset="0"/>
            </a:endParaRPr>
          </a:p>
          <a:p>
            <a:pPr marL="342900" indent="-342900">
              <a:buFont typeface="Arial" pitchFamily="34" charset="0"/>
              <a:buChar char="•"/>
            </a:pPr>
            <a:r>
              <a:rPr lang="zh-CN" altLang="en-US">
                <a:latin typeface="Arial" pitchFamily="34" charset="0"/>
                <a:cs typeface="Arial" pitchFamily="34" charset="0"/>
              </a:rPr>
              <a:t>通过添加不同的配料，可以制作出不同口味的豆浆</a:t>
            </a:r>
            <a:endParaRPr lang="en-US" altLang="zh-CN">
              <a:latin typeface="Arial" pitchFamily="34" charset="0"/>
              <a:cs typeface="Arial" pitchFamily="34" charset="0"/>
            </a:endParaRPr>
          </a:p>
          <a:p>
            <a:pPr marL="342900" indent="-342900">
              <a:buFont typeface="Arial" pitchFamily="34" charset="0"/>
              <a:buChar char="•"/>
            </a:pPr>
            <a:r>
              <a:rPr lang="zh-CN" altLang="en-US">
                <a:latin typeface="Arial" pitchFamily="34" charset="0"/>
                <a:cs typeface="Arial" pitchFamily="34" charset="0"/>
              </a:rPr>
              <a:t>选材、浸泡和放到豆浆机打碎这几个步骤对于制作每种口味的豆浆都是一样的</a:t>
            </a:r>
            <a:r>
              <a:rPr lang="en-US" altLang="zh-CN">
                <a:latin typeface="Arial" pitchFamily="34" charset="0"/>
                <a:cs typeface="Arial" pitchFamily="34" charset="0"/>
              </a:rPr>
              <a:t>(</a:t>
            </a:r>
            <a:r>
              <a:rPr lang="zh-CN" altLang="en-US">
                <a:latin typeface="Arial" pitchFamily="34" charset="0"/>
                <a:cs typeface="Arial" pitchFamily="34" charset="0"/>
              </a:rPr>
              <a:t>红豆、花生豆浆。。。</a:t>
            </a:r>
            <a:r>
              <a:rPr lang="en-US" altLang="zh-CN">
                <a:latin typeface="Arial" pitchFamily="34" charset="0"/>
                <a:cs typeface="Arial" pitchFamily="34" charset="0"/>
              </a:rPr>
              <a:t>)</a:t>
            </a:r>
          </a:p>
          <a:p>
            <a:endParaRPr lang="en-US" altLang="zh-CN">
              <a:latin typeface="Arial" pitchFamily="34" charset="0"/>
              <a:cs typeface="Arial" pitchFamily="34" charset="0"/>
            </a:endParaRPr>
          </a:p>
          <a:p>
            <a:pPr marL="342900" indent="-342900">
              <a:buAutoNum type="arabicParenR" startAt="2"/>
            </a:pPr>
            <a:r>
              <a:rPr lang="zh-CN" altLang="en-US">
                <a:latin typeface="Arial" pitchFamily="34" charset="0"/>
                <a:cs typeface="Arial" pitchFamily="34" charset="0"/>
              </a:rPr>
              <a:t>思路分析和图解</a:t>
            </a:r>
            <a:r>
              <a:rPr lang="en-US" altLang="zh-CN">
                <a:latin typeface="Arial" pitchFamily="34" charset="0"/>
                <a:cs typeface="Arial" pitchFamily="34" charset="0"/>
              </a:rPr>
              <a:t>(</a:t>
            </a:r>
            <a:r>
              <a:rPr lang="zh-CN" altLang="en-US">
                <a:latin typeface="Arial" pitchFamily="34" charset="0"/>
                <a:cs typeface="Arial" pitchFamily="34" charset="0"/>
              </a:rPr>
              <a:t>类图</a:t>
            </a:r>
            <a:r>
              <a:rPr lang="en-US" altLang="zh-CN">
                <a:latin typeface="Arial" pitchFamily="34" charset="0"/>
                <a:cs typeface="Arial" pitchFamily="34" charset="0"/>
              </a:rPr>
              <a:t>)</a:t>
            </a:r>
          </a:p>
          <a:p>
            <a:pPr marL="342900" indent="-342900">
              <a:buAutoNum type="arabicParenR" startAt="3"/>
            </a:pPr>
            <a:r>
              <a:rPr lang="zh-CN" altLang="en-US">
                <a:latin typeface="Arial" pitchFamily="34" charset="0"/>
                <a:cs typeface="Arial" pitchFamily="34" charset="0"/>
              </a:rPr>
              <a:t>代码实现</a:t>
            </a:r>
            <a:endParaRPr lang="en-US" altLang="zh-CN">
              <a:latin typeface="Arial" pitchFamily="34" charset="0"/>
              <a:cs typeface="Arial" pitchFamily="34" charset="0"/>
            </a:endParaRPr>
          </a:p>
          <a:p>
            <a:endParaRPr lang="en-US" altLang="zh-CN"/>
          </a:p>
          <a:p>
            <a:endParaRPr lang="en-US" altLang="zh-CN"/>
          </a:p>
        </p:txBody>
      </p:sp>
      <p:graphicFrame>
        <p:nvGraphicFramePr>
          <p:cNvPr id="2" name="对象 1"/>
          <p:cNvGraphicFramePr>
            <a:graphicFrameLocks noChangeAspect="1"/>
          </p:cNvGraphicFramePr>
          <p:nvPr>
            <p:extLst>
              <p:ext uri="{D42A27DB-BD31-4B8C-83A1-F6EECF244321}">
                <p14:modId xmlns:p14="http://schemas.microsoft.com/office/powerpoint/2010/main" val="74457161"/>
              </p:ext>
            </p:extLst>
          </p:nvPr>
        </p:nvGraphicFramePr>
        <p:xfrm>
          <a:off x="954013" y="4737004"/>
          <a:ext cx="864096" cy="536914"/>
        </p:xfrm>
        <a:graphic>
          <a:graphicData uri="http://schemas.openxmlformats.org/presentationml/2006/ole">
            <mc:AlternateContent xmlns:mc="http://schemas.openxmlformats.org/markup-compatibility/2006">
              <mc:Choice xmlns:v="urn:schemas-microsoft-com:vml" Requires="v">
                <p:oleObj spid="_x0000_s230567" name="包装程序外壳对象" showAsIcon="1" r:id="rId4" imgW="1144080" imgH="711360" progId="Package">
                  <p:embed/>
                </p:oleObj>
              </mc:Choice>
              <mc:Fallback>
                <p:oleObj name="包装程序外壳对象" showAsIcon="1" r:id="rId4" imgW="1144080" imgH="711360" progId="Package">
                  <p:embed/>
                  <p:pic>
                    <p:nvPicPr>
                      <p:cNvPr id="0" name=""/>
                      <p:cNvPicPr/>
                      <p:nvPr/>
                    </p:nvPicPr>
                    <p:blipFill>
                      <a:blip r:embed="rId5"/>
                      <a:stretch>
                        <a:fillRect/>
                      </a:stretch>
                    </p:blipFill>
                    <p:spPr>
                      <a:xfrm>
                        <a:off x="954013" y="4737004"/>
                        <a:ext cx="864096" cy="536914"/>
                      </a:xfrm>
                      <a:prstGeom prst="rect">
                        <a:avLst/>
                      </a:prstGeom>
                    </p:spPr>
                  </p:pic>
                </p:oleObj>
              </mc:Fallback>
            </mc:AlternateContent>
          </a:graphicData>
        </a:graphic>
      </p:graphicFrame>
    </p:spTree>
    <p:extLst>
      <p:ext uri="{BB962C8B-B14F-4D97-AF65-F5344CB8AC3E}">
        <p14:creationId xmlns:p14="http://schemas.microsoft.com/office/powerpoint/2010/main" val="145911269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模板方法模式的钩子方法</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2339102"/>
          </a:xfrm>
          <a:prstGeom prst="rect">
            <a:avLst/>
          </a:prstGeom>
        </p:spPr>
        <p:txBody>
          <a:bodyPr wrap="square">
            <a:spAutoFit/>
          </a:bodyPr>
          <a:lstStyle/>
          <a:p>
            <a:r>
              <a:rPr lang="zh-CN" altLang="en-US" sz="2000">
                <a:latin typeface="+mn-ea"/>
              </a:rPr>
              <a:t>模板方法模式的钩子方法</a:t>
            </a:r>
            <a:endParaRPr lang="en-US" altLang="zh-CN" sz="2000">
              <a:latin typeface="+mn-ea"/>
            </a:endParaRPr>
          </a:p>
          <a:p>
            <a:endParaRPr lang="en-US" altLang="zh-CN">
              <a:latin typeface="Arial" pitchFamily="34" charset="0"/>
              <a:cs typeface="Arial" pitchFamily="34" charset="0"/>
            </a:endParaRPr>
          </a:p>
          <a:p>
            <a:pPr marL="342900" indent="-342900">
              <a:buAutoNum type="arabicParenR"/>
            </a:pPr>
            <a:r>
              <a:rPr lang="zh-CN" altLang="en-US"/>
              <a:t>在模板方法模式的父类中，我们可以定义一个方法，它默认不做任何事，子类可以视情况要不要覆盖它，该方法称为“钩子”。</a:t>
            </a:r>
            <a:endParaRPr lang="en-US" altLang="zh-CN"/>
          </a:p>
          <a:p>
            <a:pPr marL="342900" indent="-342900">
              <a:buAutoNum type="arabicParenR"/>
            </a:pPr>
            <a:r>
              <a:rPr lang="zh-CN" altLang="en-US"/>
              <a:t>还是用上面做豆浆的例子来讲解，比如，我们还希望制作纯豆浆，不添加任何的配料，请使用钩子方法对前面的模板方法进行改造</a:t>
            </a:r>
            <a:endParaRPr lang="en-US" altLang="zh-CN"/>
          </a:p>
          <a:p>
            <a:pPr marL="342900" indent="-342900">
              <a:buAutoNum type="arabicParenR"/>
            </a:pPr>
            <a:r>
              <a:rPr lang="zh-CN" altLang="en-US"/>
              <a:t>看老师代码演示：</a:t>
            </a:r>
            <a:endParaRPr lang="en-US" altLang="zh-CN"/>
          </a:p>
          <a:p>
            <a:endParaRPr lang="en-US" altLang="zh-CN"/>
          </a:p>
        </p:txBody>
      </p:sp>
      <p:graphicFrame>
        <p:nvGraphicFramePr>
          <p:cNvPr id="2" name="对象 1"/>
          <p:cNvGraphicFramePr>
            <a:graphicFrameLocks noChangeAspect="1"/>
          </p:cNvGraphicFramePr>
          <p:nvPr>
            <p:extLst>
              <p:ext uri="{D42A27DB-BD31-4B8C-83A1-F6EECF244321}">
                <p14:modId xmlns:p14="http://schemas.microsoft.com/office/powerpoint/2010/main" val="899132713"/>
              </p:ext>
            </p:extLst>
          </p:nvPr>
        </p:nvGraphicFramePr>
        <p:xfrm>
          <a:off x="1026021" y="4464471"/>
          <a:ext cx="936104" cy="534235"/>
        </p:xfrm>
        <a:graphic>
          <a:graphicData uri="http://schemas.openxmlformats.org/presentationml/2006/ole">
            <mc:AlternateContent xmlns:mc="http://schemas.openxmlformats.org/markup-compatibility/2006">
              <mc:Choice xmlns:v="urn:schemas-microsoft-com:vml" Requires="v">
                <p:oleObj spid="_x0000_s232610" name="包装程序外壳对象" showAsIcon="1" r:id="rId4" imgW="1245960" imgH="711360" progId="Package">
                  <p:embed/>
                </p:oleObj>
              </mc:Choice>
              <mc:Fallback>
                <p:oleObj name="包装程序外壳对象" showAsIcon="1" r:id="rId4" imgW="1245960" imgH="711360" progId="Package">
                  <p:embed/>
                  <p:pic>
                    <p:nvPicPr>
                      <p:cNvPr id="0" name=""/>
                      <p:cNvPicPr/>
                      <p:nvPr/>
                    </p:nvPicPr>
                    <p:blipFill>
                      <a:blip r:embed="rId5"/>
                      <a:stretch>
                        <a:fillRect/>
                      </a:stretch>
                    </p:blipFill>
                    <p:spPr>
                      <a:xfrm>
                        <a:off x="1026021" y="4464471"/>
                        <a:ext cx="936104" cy="534235"/>
                      </a:xfrm>
                      <a:prstGeom prst="rect">
                        <a:avLst/>
                      </a:prstGeom>
                    </p:spPr>
                  </p:pic>
                </p:oleObj>
              </mc:Fallback>
            </mc:AlternateContent>
          </a:graphicData>
        </a:graphic>
      </p:graphicFrame>
    </p:spTree>
    <p:extLst>
      <p:ext uri="{BB962C8B-B14F-4D97-AF65-F5344CB8AC3E}">
        <p14:creationId xmlns:p14="http://schemas.microsoft.com/office/powerpoint/2010/main" val="260405691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模板方法模式在</a:t>
            </a:r>
            <a:r>
              <a:rPr lang="en-US" altLang="zh-CN" sz="2200" b="1"/>
              <a:t>Spring</a:t>
            </a:r>
            <a:r>
              <a:rPr lang="zh-CN" altLang="en-US" sz="2200" b="1"/>
              <a:t>框架应用的源码分析</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1846659"/>
          </a:xfrm>
          <a:prstGeom prst="rect">
            <a:avLst/>
          </a:prstGeom>
        </p:spPr>
        <p:txBody>
          <a:bodyPr wrap="square">
            <a:spAutoFit/>
          </a:bodyPr>
          <a:lstStyle/>
          <a:p>
            <a:r>
              <a:rPr lang="zh-CN" altLang="en-US" sz="2000">
                <a:latin typeface="+mn-ea"/>
              </a:rPr>
              <a:t>模板方法模式在</a:t>
            </a:r>
            <a:r>
              <a:rPr lang="en-US" altLang="zh-CN" sz="2000">
                <a:latin typeface="+mn-ea"/>
              </a:rPr>
              <a:t>Spring</a:t>
            </a:r>
            <a:r>
              <a:rPr lang="zh-CN" altLang="en-US" sz="2000">
                <a:latin typeface="+mn-ea"/>
              </a:rPr>
              <a:t>框架应用的源码分析</a:t>
            </a:r>
            <a:endParaRPr lang="en-US" altLang="zh-CN" sz="2000">
              <a:latin typeface="+mn-ea"/>
            </a:endParaRPr>
          </a:p>
          <a:p>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Spring IOC</a:t>
            </a:r>
            <a:r>
              <a:rPr lang="zh-CN" altLang="en-US">
                <a:latin typeface="Arial" pitchFamily="34" charset="0"/>
                <a:cs typeface="Arial" pitchFamily="34" charset="0"/>
              </a:rPr>
              <a:t>容器初始化时运用到的模板方法模式</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代码分析</a:t>
            </a:r>
            <a:r>
              <a:rPr lang="en-US" altLang="zh-CN">
                <a:latin typeface="Arial" pitchFamily="34" charset="0"/>
                <a:cs typeface="Arial" pitchFamily="34" charset="0"/>
              </a:rPr>
              <a:t>+</a:t>
            </a:r>
            <a:r>
              <a:rPr lang="zh-CN" altLang="en-US">
                <a:latin typeface="Arial" pitchFamily="34" charset="0"/>
                <a:cs typeface="Arial" pitchFamily="34" charset="0"/>
              </a:rPr>
              <a:t>角色分析</a:t>
            </a:r>
            <a:r>
              <a:rPr lang="en-US" altLang="zh-CN">
                <a:latin typeface="Arial" pitchFamily="34" charset="0"/>
                <a:cs typeface="Arial" pitchFamily="34" charset="0"/>
              </a:rPr>
              <a:t>+</a:t>
            </a:r>
            <a:r>
              <a:rPr lang="zh-CN" altLang="en-US">
                <a:latin typeface="Arial" pitchFamily="34" charset="0"/>
                <a:cs typeface="Arial" pitchFamily="34" charset="0"/>
              </a:rPr>
              <a:t>说明类图</a:t>
            </a:r>
            <a:endParaRPr lang="en-US" altLang="zh-CN">
              <a:latin typeface="Arial" pitchFamily="34" charset="0"/>
              <a:cs typeface="Arial" pitchFamily="34" charset="0"/>
            </a:endParaRPr>
          </a:p>
          <a:p>
            <a:endParaRPr lang="en-US" altLang="zh-CN" sz="2000" b="1">
              <a:solidFill>
                <a:srgbClr val="0070C0"/>
              </a:solidFill>
              <a:latin typeface="+mn-ea"/>
            </a:endParaRPr>
          </a:p>
          <a:p>
            <a:endParaRPr lang="en-US" altLang="zh-CN" sz="2000" b="1">
              <a:solidFill>
                <a:srgbClr val="0070C0"/>
              </a:solidFill>
              <a:latin typeface="+mn-ea"/>
            </a:endParaRPr>
          </a:p>
        </p:txBody>
      </p:sp>
      <p:sp>
        <p:nvSpPr>
          <p:cNvPr id="15" name="TextBox 14"/>
          <p:cNvSpPr txBox="1"/>
          <p:nvPr/>
        </p:nvSpPr>
        <p:spPr>
          <a:xfrm>
            <a:off x="487838" y="2736279"/>
            <a:ext cx="3346496" cy="1384995"/>
          </a:xfrm>
          <a:prstGeom prst="rect">
            <a:avLst/>
          </a:prstGeom>
          <a:solidFill>
            <a:schemeClr val="accent5">
              <a:lumMod val="20000"/>
              <a:lumOff val="80000"/>
            </a:schemeClr>
          </a:solidFill>
        </p:spPr>
        <p:txBody>
          <a:bodyPr wrap="square" rtlCol="0">
            <a:spAutoFit/>
          </a:bodyPr>
          <a:lstStyle/>
          <a:p>
            <a:r>
              <a:rPr lang="en-US" altLang="zh-CN" sz="1200" b="1">
                <a:latin typeface="Arial" pitchFamily="34" charset="0"/>
                <a:cs typeface="Arial" pitchFamily="34" charset="0"/>
              </a:rPr>
              <a:t>public interface ConfigurableApplicationContext extends ApplicationContext, Lifecycle, Closeable {</a:t>
            </a:r>
          </a:p>
          <a:p>
            <a:r>
              <a:rPr lang="en-US" altLang="zh-CN" sz="1200" b="1">
                <a:latin typeface="Arial" pitchFamily="34" charset="0"/>
                <a:cs typeface="Arial" pitchFamily="34" charset="0"/>
              </a:rPr>
              <a:t>//</a:t>
            </a:r>
            <a:r>
              <a:rPr lang="zh-CN" altLang="en-US" sz="1200">
                <a:latin typeface="Arial" pitchFamily="34" charset="0"/>
                <a:cs typeface="Arial" pitchFamily="34" charset="0"/>
              </a:rPr>
              <a:t>声明了一个模板方法</a:t>
            </a:r>
            <a:endParaRPr lang="en-US" altLang="zh-CN" sz="1200" b="1">
              <a:latin typeface="Arial" pitchFamily="34" charset="0"/>
              <a:cs typeface="Arial" pitchFamily="34" charset="0"/>
            </a:endParaRPr>
          </a:p>
          <a:p>
            <a:r>
              <a:rPr lang="en-US" altLang="zh-CN" sz="1200" b="1">
                <a:latin typeface="Arial" pitchFamily="34" charset="0"/>
                <a:cs typeface="Arial" pitchFamily="34" charset="0"/>
              </a:rPr>
              <a:t>void refresh() throws BeansException, IllegalStateException;</a:t>
            </a:r>
          </a:p>
          <a:p>
            <a:r>
              <a:rPr lang="en-US" altLang="zh-CN" sz="1200" b="1">
                <a:latin typeface="Arial" pitchFamily="34" charset="0"/>
                <a:cs typeface="Arial" pitchFamily="34" charset="0"/>
              </a:rPr>
              <a:t>}</a:t>
            </a:r>
            <a:endParaRPr lang="zh-CN" altLang="en-US" sz="1200">
              <a:latin typeface="Arial" pitchFamily="34" charset="0"/>
              <a:cs typeface="Arial" pitchFamily="34" charset="0"/>
            </a:endParaRPr>
          </a:p>
        </p:txBody>
      </p:sp>
      <p:sp>
        <p:nvSpPr>
          <p:cNvPr id="16" name="TextBox 15"/>
          <p:cNvSpPr txBox="1"/>
          <p:nvPr/>
        </p:nvSpPr>
        <p:spPr>
          <a:xfrm>
            <a:off x="487837" y="4464471"/>
            <a:ext cx="6072816" cy="10802957"/>
          </a:xfrm>
          <a:prstGeom prst="rect">
            <a:avLst/>
          </a:prstGeom>
          <a:solidFill>
            <a:schemeClr val="bg1">
              <a:lumMod val="95000"/>
            </a:schemeClr>
          </a:solidFill>
        </p:spPr>
        <p:txBody>
          <a:bodyPr wrap="none" rtlCol="0">
            <a:spAutoFit/>
          </a:bodyPr>
          <a:lstStyle/>
          <a:p>
            <a:r>
              <a:rPr lang="en-US" altLang="zh-CN" sz="1200">
                <a:latin typeface="Arial" pitchFamily="34" charset="0"/>
                <a:cs typeface="Arial" pitchFamily="34" charset="0"/>
              </a:rPr>
              <a:t>public abstract class AbstractApplicationContext extends DefaultResourceLoader</a:t>
            </a:r>
          </a:p>
          <a:p>
            <a:r>
              <a:rPr lang="en-US" altLang="zh-CN" sz="1200">
                <a:latin typeface="Arial" pitchFamily="34" charset="0"/>
                <a:cs typeface="Arial" pitchFamily="34" charset="0"/>
              </a:rPr>
              <a:t>implements ConfigurableApplicationContext, DisposableBean {</a:t>
            </a:r>
          </a:p>
          <a:p>
            <a:r>
              <a:rPr lang="en-US" altLang="zh-CN" sz="1200">
                <a:latin typeface="Arial" pitchFamily="34" charset="0"/>
                <a:cs typeface="Arial" pitchFamily="34" charset="0"/>
              </a:rPr>
              <a:t>//</a:t>
            </a:r>
            <a:r>
              <a:rPr lang="zh-CN" altLang="en-US" sz="1200" b="1">
                <a:solidFill>
                  <a:srgbClr val="0070C0"/>
                </a:solidFill>
              </a:rPr>
              <a:t>模板方法的实现</a:t>
            </a:r>
            <a:endParaRPr lang="en-US" altLang="zh-CN" sz="1200" b="1">
              <a:solidFill>
                <a:srgbClr val="0070C0"/>
              </a:solidFill>
              <a:latin typeface="Arial" pitchFamily="34" charset="0"/>
              <a:cs typeface="Arial" pitchFamily="34" charset="0"/>
            </a:endParaRPr>
          </a:p>
          <a:p>
            <a:r>
              <a:rPr lang="en-US" altLang="zh-CN" sz="1200">
                <a:latin typeface="Arial" pitchFamily="34" charset="0"/>
                <a:cs typeface="Arial" pitchFamily="34" charset="0"/>
              </a:rPr>
              <a:t>public void refresh() throws BeansException, IllegalStateException {</a:t>
            </a:r>
          </a:p>
          <a:p>
            <a:r>
              <a:rPr lang="en-US" altLang="zh-CN" sz="1200">
                <a:latin typeface="Arial" pitchFamily="34" charset="0"/>
                <a:cs typeface="Arial" pitchFamily="34" charset="0"/>
              </a:rPr>
              <a:t>synchronized (this.startupShutdownMonitor) {</a:t>
            </a:r>
          </a:p>
          <a:p>
            <a:r>
              <a:rPr lang="en-US" altLang="zh-CN" sz="1200">
                <a:latin typeface="Arial" pitchFamily="34" charset="0"/>
                <a:cs typeface="Arial" pitchFamily="34" charset="0"/>
              </a:rPr>
              <a:t>// Prepare this context for refreshing.</a:t>
            </a:r>
          </a:p>
          <a:p>
            <a:r>
              <a:rPr lang="en-US" altLang="zh-CN" sz="1200">
                <a:latin typeface="Arial" pitchFamily="34" charset="0"/>
                <a:cs typeface="Arial" pitchFamily="34" charset="0"/>
              </a:rPr>
              <a:t>prepareRefresh();</a:t>
            </a:r>
          </a:p>
          <a:p>
            <a:endParaRPr lang="zh-CN" altLang="en-US" sz="1200">
              <a:latin typeface="Arial" pitchFamily="34" charset="0"/>
              <a:cs typeface="Arial" pitchFamily="34" charset="0"/>
            </a:endParaRPr>
          </a:p>
          <a:p>
            <a:r>
              <a:rPr lang="en-US" altLang="zh-CN" sz="1200">
                <a:latin typeface="Arial" pitchFamily="34" charset="0"/>
                <a:cs typeface="Arial" pitchFamily="34" charset="0"/>
              </a:rPr>
              <a:t>// Tell the subclass to refresh the internal bean factory.</a:t>
            </a:r>
          </a:p>
          <a:p>
            <a:r>
              <a:rPr lang="en-US" altLang="zh-CN" sz="1200" b="1">
                <a:solidFill>
                  <a:srgbClr val="0070C0"/>
                </a:solidFill>
                <a:latin typeface="Arial" pitchFamily="34" charset="0"/>
                <a:cs typeface="Arial" pitchFamily="34" charset="0"/>
              </a:rPr>
              <a:t>//</a:t>
            </a:r>
            <a:r>
              <a:rPr lang="en-US" altLang="zh-CN" sz="1200">
                <a:latin typeface="Arial" pitchFamily="34" charset="0"/>
                <a:cs typeface="Arial" pitchFamily="34" charset="0"/>
              </a:rPr>
              <a:t> </a:t>
            </a:r>
            <a:r>
              <a:rPr lang="en-US" altLang="zh-CN" sz="1200">
                <a:solidFill>
                  <a:srgbClr val="EA0000"/>
                </a:solidFill>
                <a:latin typeface="Arial" pitchFamily="34" charset="0"/>
                <a:cs typeface="Arial" pitchFamily="34" charset="0"/>
              </a:rPr>
              <a:t>obtainFreshBeanFactory </a:t>
            </a:r>
            <a:r>
              <a:rPr lang="zh-CN" altLang="en-US" sz="1200" b="1">
                <a:solidFill>
                  <a:srgbClr val="0070C0"/>
                </a:solidFill>
              </a:rPr>
              <a:t>方法调用了两个抽象方法</a:t>
            </a:r>
            <a:r>
              <a:rPr lang="en-US" altLang="zh-CN" sz="1200" b="1">
                <a:solidFill>
                  <a:srgbClr val="0070C0"/>
                </a:solidFill>
              </a:rPr>
              <a:t>refreshBeanFactory</a:t>
            </a:r>
            <a:r>
              <a:rPr lang="zh-CN" altLang="en-US" sz="1200" b="1">
                <a:solidFill>
                  <a:srgbClr val="0070C0"/>
                </a:solidFill>
              </a:rPr>
              <a:t>、</a:t>
            </a:r>
            <a:r>
              <a:rPr lang="en-US" altLang="zh-CN" sz="1200" b="1">
                <a:solidFill>
                  <a:srgbClr val="0070C0"/>
                </a:solidFill>
              </a:rPr>
              <a:t>getBeanFactory</a:t>
            </a:r>
          </a:p>
          <a:p>
            <a:r>
              <a:rPr lang="en-US" altLang="zh-CN" sz="1200" b="1">
                <a:solidFill>
                  <a:srgbClr val="0070C0"/>
                </a:solidFill>
                <a:latin typeface="Arial" pitchFamily="34" charset="0"/>
                <a:cs typeface="Arial" pitchFamily="34" charset="0"/>
              </a:rPr>
              <a:t>//</a:t>
            </a:r>
            <a:r>
              <a:rPr lang="zh-CN" altLang="en-US" sz="1200" b="1">
                <a:solidFill>
                  <a:srgbClr val="0070C0"/>
                </a:solidFill>
                <a:latin typeface="Arial" pitchFamily="34" charset="0"/>
                <a:cs typeface="Arial" pitchFamily="34" charset="0"/>
              </a:rPr>
              <a:t>这样具体要取那种</a:t>
            </a:r>
            <a:r>
              <a:rPr lang="en-US" altLang="zh-CN" sz="1200" b="1">
                <a:solidFill>
                  <a:srgbClr val="0070C0"/>
                </a:solidFill>
                <a:latin typeface="Arial" pitchFamily="34" charset="0"/>
                <a:cs typeface="Arial" pitchFamily="34" charset="0"/>
              </a:rPr>
              <a:t>BeanFactory</a:t>
            </a:r>
            <a:r>
              <a:rPr lang="zh-CN" altLang="en-US" sz="1200" b="1">
                <a:solidFill>
                  <a:srgbClr val="0070C0"/>
                </a:solidFill>
                <a:latin typeface="Arial" pitchFamily="34" charset="0"/>
                <a:cs typeface="Arial" pitchFamily="34" charset="0"/>
              </a:rPr>
              <a:t>容器的决定权交给了子类</a:t>
            </a:r>
            <a:r>
              <a:rPr lang="en-US" altLang="zh-CN" sz="1200" b="1">
                <a:solidFill>
                  <a:srgbClr val="0070C0"/>
                </a:solidFill>
                <a:latin typeface="Arial" pitchFamily="34" charset="0"/>
                <a:cs typeface="Arial" pitchFamily="34" charset="0"/>
              </a:rPr>
              <a:t>.</a:t>
            </a:r>
          </a:p>
          <a:p>
            <a:r>
              <a:rPr lang="en-US" altLang="zh-CN" sz="1200">
                <a:latin typeface="Arial" pitchFamily="34" charset="0"/>
                <a:cs typeface="Arial" pitchFamily="34" charset="0"/>
              </a:rPr>
              <a:t>ConfigurableListableBeanFactory beanFactory = obtainFreshBeanFactory();</a:t>
            </a:r>
          </a:p>
          <a:p>
            <a:endParaRPr lang="zh-CN" altLang="en-US" sz="1200">
              <a:latin typeface="Arial" pitchFamily="34" charset="0"/>
              <a:cs typeface="Arial" pitchFamily="34" charset="0"/>
            </a:endParaRPr>
          </a:p>
          <a:p>
            <a:r>
              <a:rPr lang="en-US" altLang="zh-CN" sz="1200">
                <a:latin typeface="Arial" pitchFamily="34" charset="0"/>
                <a:cs typeface="Arial" pitchFamily="34" charset="0"/>
              </a:rPr>
              <a:t>// Prepare the bean factory for use in this context.</a:t>
            </a:r>
          </a:p>
          <a:p>
            <a:r>
              <a:rPr lang="en-US" altLang="zh-CN" sz="1200">
                <a:latin typeface="Arial" pitchFamily="34" charset="0"/>
                <a:cs typeface="Arial" pitchFamily="34" charset="0"/>
              </a:rPr>
              <a:t>prepareBeanFactory(beanFactory);</a:t>
            </a:r>
          </a:p>
          <a:p>
            <a:endParaRPr lang="zh-CN" altLang="en-US" sz="1200">
              <a:latin typeface="Arial" pitchFamily="34" charset="0"/>
              <a:cs typeface="Arial" pitchFamily="34" charset="0"/>
            </a:endParaRPr>
          </a:p>
          <a:p>
            <a:r>
              <a:rPr lang="en-US" altLang="zh-CN" sz="1200">
                <a:latin typeface="Arial" pitchFamily="34" charset="0"/>
                <a:cs typeface="Arial" pitchFamily="34" charset="0"/>
              </a:rPr>
              <a:t>try {</a:t>
            </a:r>
          </a:p>
          <a:p>
            <a:r>
              <a:rPr lang="en-US" altLang="zh-CN" sz="1200">
                <a:latin typeface="Arial" pitchFamily="34" charset="0"/>
                <a:cs typeface="Arial" pitchFamily="34" charset="0"/>
              </a:rPr>
              <a:t>//</a:t>
            </a:r>
            <a:r>
              <a:rPr lang="zh-CN" altLang="en-US" sz="1200" b="1">
                <a:solidFill>
                  <a:srgbClr val="0070C0"/>
                </a:solidFill>
              </a:rPr>
              <a:t>钩子方法</a:t>
            </a:r>
            <a:endParaRPr lang="en-US" altLang="zh-CN" sz="1200" b="1">
              <a:solidFill>
                <a:srgbClr val="0070C0"/>
              </a:solidFill>
              <a:latin typeface="Arial" pitchFamily="34" charset="0"/>
              <a:cs typeface="Arial" pitchFamily="34" charset="0"/>
            </a:endParaRPr>
          </a:p>
          <a:p>
            <a:r>
              <a:rPr lang="en-US" altLang="zh-CN" sz="1200">
                <a:latin typeface="Arial" pitchFamily="34" charset="0"/>
                <a:cs typeface="Arial" pitchFamily="34" charset="0"/>
              </a:rPr>
              <a:t>postProcessBeanFactory(beanFactory);</a:t>
            </a:r>
          </a:p>
          <a:p>
            <a:endParaRPr lang="zh-CN" altLang="en-US" sz="1200">
              <a:latin typeface="Arial" pitchFamily="34" charset="0"/>
              <a:cs typeface="Arial" pitchFamily="34" charset="0"/>
            </a:endParaRPr>
          </a:p>
          <a:p>
            <a:r>
              <a:rPr lang="en-US" altLang="zh-CN" sz="1200">
                <a:latin typeface="Arial" pitchFamily="34" charset="0"/>
                <a:cs typeface="Arial" pitchFamily="34" charset="0"/>
              </a:rPr>
              <a:t>// Invoke factory processors registered as beans in the context.</a:t>
            </a:r>
          </a:p>
          <a:p>
            <a:r>
              <a:rPr lang="en-US" altLang="zh-CN" sz="1200">
                <a:latin typeface="Arial" pitchFamily="34" charset="0"/>
                <a:cs typeface="Arial" pitchFamily="34" charset="0"/>
              </a:rPr>
              <a:t>invokeBeanFactoryPostProcessors(beanFactory);</a:t>
            </a:r>
          </a:p>
          <a:p>
            <a:endParaRPr lang="zh-CN" altLang="en-US" sz="1200">
              <a:latin typeface="Arial" pitchFamily="34" charset="0"/>
              <a:cs typeface="Arial" pitchFamily="34" charset="0"/>
            </a:endParaRPr>
          </a:p>
          <a:p>
            <a:r>
              <a:rPr lang="en-US" altLang="zh-CN" sz="1200">
                <a:latin typeface="Arial" pitchFamily="34" charset="0"/>
                <a:cs typeface="Arial" pitchFamily="34" charset="0"/>
              </a:rPr>
              <a:t>// Register bean processors that intercept bean creation.</a:t>
            </a:r>
          </a:p>
          <a:p>
            <a:r>
              <a:rPr lang="en-US" altLang="zh-CN" sz="1200">
                <a:latin typeface="Arial" pitchFamily="34" charset="0"/>
                <a:cs typeface="Arial" pitchFamily="34" charset="0"/>
              </a:rPr>
              <a:t>registerBeanPostProcessors(beanFactory);</a:t>
            </a:r>
          </a:p>
          <a:p>
            <a:endParaRPr lang="zh-CN" altLang="en-US" sz="1200">
              <a:latin typeface="Arial" pitchFamily="34" charset="0"/>
              <a:cs typeface="Arial" pitchFamily="34" charset="0"/>
            </a:endParaRPr>
          </a:p>
          <a:p>
            <a:r>
              <a:rPr lang="en-US" altLang="zh-CN" sz="1200">
                <a:latin typeface="Arial" pitchFamily="34" charset="0"/>
                <a:cs typeface="Arial" pitchFamily="34" charset="0"/>
              </a:rPr>
              <a:t>// Initialize message source for this context.</a:t>
            </a:r>
          </a:p>
          <a:p>
            <a:r>
              <a:rPr lang="en-US" altLang="zh-CN" sz="1200">
                <a:latin typeface="Arial" pitchFamily="34" charset="0"/>
                <a:cs typeface="Arial" pitchFamily="34" charset="0"/>
              </a:rPr>
              <a:t>initMessageSource();</a:t>
            </a:r>
          </a:p>
          <a:p>
            <a:endParaRPr lang="zh-CN" altLang="en-US" sz="1200">
              <a:latin typeface="Arial" pitchFamily="34" charset="0"/>
              <a:cs typeface="Arial" pitchFamily="34" charset="0"/>
            </a:endParaRPr>
          </a:p>
          <a:p>
            <a:r>
              <a:rPr lang="en-US" altLang="zh-CN" sz="1200">
                <a:latin typeface="Arial" pitchFamily="34" charset="0"/>
                <a:cs typeface="Arial" pitchFamily="34" charset="0"/>
              </a:rPr>
              <a:t>// Initialize event multicaster for this context.</a:t>
            </a:r>
          </a:p>
          <a:p>
            <a:r>
              <a:rPr lang="en-US" altLang="zh-CN" sz="1200">
                <a:latin typeface="Arial" pitchFamily="34" charset="0"/>
                <a:cs typeface="Arial" pitchFamily="34" charset="0"/>
              </a:rPr>
              <a:t>initApplicationEventMulticaster();</a:t>
            </a:r>
          </a:p>
          <a:p>
            <a:endParaRPr lang="zh-CN" altLang="en-US" sz="1200">
              <a:latin typeface="Arial" pitchFamily="34" charset="0"/>
              <a:cs typeface="Arial" pitchFamily="34" charset="0"/>
            </a:endParaRPr>
          </a:p>
          <a:p>
            <a:r>
              <a:rPr lang="en-US" altLang="zh-CN" sz="1200">
                <a:latin typeface="Arial" pitchFamily="34" charset="0"/>
                <a:cs typeface="Arial" pitchFamily="34" charset="0"/>
              </a:rPr>
              <a:t>//</a:t>
            </a:r>
            <a:r>
              <a:rPr lang="zh-CN" altLang="en-US" sz="1200">
                <a:solidFill>
                  <a:srgbClr val="0070C0"/>
                </a:solidFill>
              </a:rPr>
              <a:t>钩子方法</a:t>
            </a:r>
            <a:endParaRPr lang="en-US" altLang="zh-CN" sz="1200">
              <a:solidFill>
                <a:srgbClr val="0070C0"/>
              </a:solidFill>
              <a:latin typeface="Arial" pitchFamily="34" charset="0"/>
              <a:cs typeface="Arial" pitchFamily="34" charset="0"/>
            </a:endParaRPr>
          </a:p>
          <a:p>
            <a:r>
              <a:rPr lang="en-US" altLang="zh-CN" sz="1200">
                <a:latin typeface="Arial" pitchFamily="34" charset="0"/>
                <a:cs typeface="Arial" pitchFamily="34" charset="0"/>
              </a:rPr>
              <a:t>onRefresh();</a:t>
            </a:r>
          </a:p>
          <a:p>
            <a:endParaRPr lang="zh-CN" altLang="en-US" sz="1200">
              <a:latin typeface="Arial" pitchFamily="34" charset="0"/>
              <a:cs typeface="Arial" pitchFamily="34" charset="0"/>
            </a:endParaRPr>
          </a:p>
          <a:p>
            <a:r>
              <a:rPr lang="en-US" altLang="zh-CN" sz="1200">
                <a:latin typeface="Arial" pitchFamily="34" charset="0"/>
                <a:cs typeface="Arial" pitchFamily="34" charset="0"/>
              </a:rPr>
              <a:t>// Check for listener beans and register them.</a:t>
            </a:r>
          </a:p>
          <a:p>
            <a:r>
              <a:rPr lang="en-US" altLang="zh-CN" sz="1200">
                <a:latin typeface="Arial" pitchFamily="34" charset="0"/>
                <a:cs typeface="Arial" pitchFamily="34" charset="0"/>
              </a:rPr>
              <a:t>registerListeners();</a:t>
            </a:r>
          </a:p>
          <a:p>
            <a:endParaRPr lang="zh-CN" altLang="en-US" sz="1200">
              <a:latin typeface="Arial" pitchFamily="34" charset="0"/>
              <a:cs typeface="Arial" pitchFamily="34" charset="0"/>
            </a:endParaRPr>
          </a:p>
          <a:p>
            <a:r>
              <a:rPr lang="en-US" altLang="zh-CN" sz="1200">
                <a:latin typeface="Arial" pitchFamily="34" charset="0"/>
                <a:cs typeface="Arial" pitchFamily="34" charset="0"/>
              </a:rPr>
              <a:t>// Instantiate all remaining (non-lazy-init) singletons.</a:t>
            </a:r>
          </a:p>
          <a:p>
            <a:r>
              <a:rPr lang="en-US" altLang="zh-CN" sz="1200">
                <a:latin typeface="Arial" pitchFamily="34" charset="0"/>
                <a:cs typeface="Arial" pitchFamily="34" charset="0"/>
              </a:rPr>
              <a:t>finishBeanFactoryInitialization(beanFactory);</a:t>
            </a:r>
          </a:p>
          <a:p>
            <a:endParaRPr lang="zh-CN" altLang="en-US" sz="1200">
              <a:latin typeface="Arial" pitchFamily="34" charset="0"/>
              <a:cs typeface="Arial" pitchFamily="34" charset="0"/>
            </a:endParaRPr>
          </a:p>
          <a:p>
            <a:r>
              <a:rPr lang="en-US" altLang="zh-CN" sz="1200">
                <a:latin typeface="Arial" pitchFamily="34" charset="0"/>
                <a:cs typeface="Arial" pitchFamily="34" charset="0"/>
              </a:rPr>
              <a:t>// Last step: publish corresponding event.</a:t>
            </a:r>
          </a:p>
          <a:p>
            <a:r>
              <a:rPr lang="en-US" altLang="zh-CN" sz="1200">
                <a:latin typeface="Arial" pitchFamily="34" charset="0"/>
                <a:cs typeface="Arial" pitchFamily="34" charset="0"/>
              </a:rPr>
              <a:t>finishRefresh();</a:t>
            </a:r>
          </a:p>
          <a:p>
            <a:r>
              <a:rPr lang="en-US" altLang="zh-CN" sz="1200">
                <a:latin typeface="Arial" pitchFamily="34" charset="0"/>
                <a:cs typeface="Arial" pitchFamily="34" charset="0"/>
              </a:rPr>
              <a:t>}</a:t>
            </a:r>
          </a:p>
          <a:p>
            <a:endParaRPr lang="zh-CN" altLang="en-US" sz="1200">
              <a:latin typeface="Arial" pitchFamily="34" charset="0"/>
              <a:cs typeface="Arial" pitchFamily="34" charset="0"/>
            </a:endParaRPr>
          </a:p>
          <a:p>
            <a:r>
              <a:rPr lang="en-US" altLang="zh-CN" sz="1200">
                <a:latin typeface="Arial" pitchFamily="34" charset="0"/>
                <a:cs typeface="Arial" pitchFamily="34" charset="0"/>
              </a:rPr>
              <a:t>catch (BeansException ex) {</a:t>
            </a:r>
          </a:p>
          <a:p>
            <a:r>
              <a:rPr lang="en-US" altLang="zh-CN" sz="1200">
                <a:latin typeface="Arial" pitchFamily="34" charset="0"/>
                <a:cs typeface="Arial" pitchFamily="34" charset="0"/>
              </a:rPr>
              <a:t>// Destroy already created singletons to avoid dangling resources.</a:t>
            </a:r>
          </a:p>
          <a:p>
            <a:r>
              <a:rPr lang="en-US" altLang="zh-CN" sz="1200">
                <a:latin typeface="Arial" pitchFamily="34" charset="0"/>
                <a:cs typeface="Arial" pitchFamily="34" charset="0"/>
              </a:rPr>
              <a:t>destroyBeans();</a:t>
            </a:r>
          </a:p>
          <a:p>
            <a:endParaRPr lang="zh-CN" altLang="en-US" sz="1200">
              <a:latin typeface="Arial" pitchFamily="34" charset="0"/>
              <a:cs typeface="Arial" pitchFamily="34" charset="0"/>
            </a:endParaRPr>
          </a:p>
          <a:p>
            <a:r>
              <a:rPr lang="en-US" altLang="zh-CN" sz="1200">
                <a:latin typeface="Arial" pitchFamily="34" charset="0"/>
                <a:cs typeface="Arial" pitchFamily="34" charset="0"/>
              </a:rPr>
              <a:t>// Reset 'active' flag.</a:t>
            </a:r>
          </a:p>
          <a:p>
            <a:r>
              <a:rPr lang="en-US" altLang="zh-CN" sz="1200">
                <a:latin typeface="Arial" pitchFamily="34" charset="0"/>
                <a:cs typeface="Arial" pitchFamily="34" charset="0"/>
              </a:rPr>
              <a:t>cancelRefresh(ex);</a:t>
            </a:r>
          </a:p>
          <a:p>
            <a:endParaRPr lang="zh-CN" altLang="en-US" sz="1200">
              <a:latin typeface="Arial" pitchFamily="34" charset="0"/>
              <a:cs typeface="Arial" pitchFamily="34" charset="0"/>
            </a:endParaRPr>
          </a:p>
          <a:p>
            <a:r>
              <a:rPr lang="en-US" altLang="zh-CN" sz="1200">
                <a:latin typeface="Arial" pitchFamily="34" charset="0"/>
                <a:cs typeface="Arial" pitchFamily="34" charset="0"/>
              </a:rPr>
              <a:t>// Propagate exception to caller.</a:t>
            </a:r>
          </a:p>
          <a:p>
            <a:r>
              <a:rPr lang="en-US" altLang="zh-CN" sz="1200">
                <a:latin typeface="Arial" pitchFamily="34" charset="0"/>
                <a:cs typeface="Arial" pitchFamily="34" charset="0"/>
              </a:rPr>
              <a:t>throw ex;</a:t>
            </a:r>
          </a:p>
          <a:p>
            <a:r>
              <a:rPr lang="en-US" altLang="zh-CN" sz="1200">
                <a:latin typeface="Arial" pitchFamily="34" charset="0"/>
                <a:cs typeface="Arial" pitchFamily="34" charset="0"/>
              </a:rPr>
              <a:t>}</a:t>
            </a:r>
          </a:p>
          <a:p>
            <a:r>
              <a:rPr lang="en-US" altLang="zh-CN" sz="1200">
                <a:latin typeface="Arial" pitchFamily="34" charset="0"/>
                <a:cs typeface="Arial" pitchFamily="34" charset="0"/>
              </a:rPr>
              <a:t>}</a:t>
            </a:r>
          </a:p>
          <a:p>
            <a:r>
              <a:rPr lang="en-US" altLang="zh-CN" sz="1200">
                <a:latin typeface="Arial" pitchFamily="34" charset="0"/>
                <a:cs typeface="Arial" pitchFamily="34" charset="0"/>
              </a:rPr>
              <a:t>}</a:t>
            </a:r>
          </a:p>
          <a:p>
            <a:r>
              <a:rPr lang="en-US" altLang="zh-CN" sz="1200">
                <a:latin typeface="Arial" pitchFamily="34" charset="0"/>
                <a:cs typeface="Arial" pitchFamily="34" charset="0"/>
              </a:rPr>
              <a:t>}</a:t>
            </a:r>
            <a:endParaRPr lang="zh-CN" altLang="en-US" sz="1200">
              <a:latin typeface="Arial" pitchFamily="34" charset="0"/>
              <a:cs typeface="Arial" pitchFamily="34" charset="0"/>
            </a:endParaRPr>
          </a:p>
        </p:txBody>
      </p:sp>
      <p:sp>
        <p:nvSpPr>
          <p:cNvPr id="17" name="TextBox 16"/>
          <p:cNvSpPr txBox="1"/>
          <p:nvPr/>
        </p:nvSpPr>
        <p:spPr>
          <a:xfrm>
            <a:off x="6581625" y="394973"/>
            <a:ext cx="5036594" cy="1569660"/>
          </a:xfrm>
          <a:prstGeom prst="rect">
            <a:avLst/>
          </a:prstGeom>
          <a:solidFill>
            <a:schemeClr val="accent4">
              <a:lumMod val="20000"/>
              <a:lumOff val="80000"/>
            </a:schemeClr>
          </a:solidFill>
        </p:spPr>
        <p:txBody>
          <a:bodyPr wrap="square" rtlCol="0">
            <a:spAutoFit/>
          </a:bodyPr>
          <a:lstStyle/>
          <a:p>
            <a:r>
              <a:rPr lang="en-US" altLang="zh-CN" sz="1200" b="1">
                <a:latin typeface="Arial" pitchFamily="34" charset="0"/>
                <a:cs typeface="Arial" pitchFamily="34" charset="0"/>
              </a:rPr>
              <a:t>public class GenericApplicationContext extends AbstractApplicationContext implements BeanDefinitionRegistry {</a:t>
            </a:r>
          </a:p>
          <a:p>
            <a:r>
              <a:rPr lang="en-US" altLang="zh-CN" sz="1200" b="1">
                <a:latin typeface="Arial" pitchFamily="34" charset="0"/>
                <a:cs typeface="Arial" pitchFamily="34" charset="0"/>
              </a:rPr>
              <a:t>protected </a:t>
            </a:r>
            <a:r>
              <a:rPr lang="en-US" altLang="zh-CN" sz="1200" b="1">
                <a:solidFill>
                  <a:srgbClr val="EA0000"/>
                </a:solidFill>
                <a:latin typeface="Arial" pitchFamily="34" charset="0"/>
                <a:cs typeface="Arial" pitchFamily="34" charset="0"/>
              </a:rPr>
              <a:t>final</a:t>
            </a:r>
            <a:r>
              <a:rPr lang="en-US" altLang="zh-CN" sz="1200" b="1">
                <a:latin typeface="Arial" pitchFamily="34" charset="0"/>
                <a:cs typeface="Arial" pitchFamily="34" charset="0"/>
              </a:rPr>
              <a:t> void refreshBeanFactory() throws IllegalStateException {//</a:t>
            </a:r>
            <a:r>
              <a:rPr lang="zh-CN" altLang="en-US" sz="1200" b="1">
                <a:latin typeface="Arial" pitchFamily="34" charset="0"/>
                <a:cs typeface="Arial" pitchFamily="34" charset="0"/>
              </a:rPr>
              <a:t>子类实现了</a:t>
            </a:r>
            <a:r>
              <a:rPr lang="en-US" altLang="zh-CN" sz="1200" b="1">
                <a:latin typeface="Arial" pitchFamily="34" charset="0"/>
                <a:cs typeface="Arial" pitchFamily="34" charset="0"/>
              </a:rPr>
              <a:t>refreshBeanFactory</a:t>
            </a:r>
          </a:p>
          <a:p>
            <a:r>
              <a:rPr lang="en-US" altLang="zh-CN" sz="1200">
                <a:latin typeface="Arial" pitchFamily="34" charset="0"/>
                <a:cs typeface="Arial" pitchFamily="34" charset="0"/>
              </a:rPr>
              <a:t> // </a:t>
            </a:r>
            <a:r>
              <a:rPr lang="zh-CN" altLang="en-US" sz="1200">
                <a:latin typeface="Arial" pitchFamily="34" charset="0"/>
                <a:cs typeface="Arial" pitchFamily="34" charset="0"/>
              </a:rPr>
              <a:t>实现交给子类</a:t>
            </a:r>
            <a:endParaRPr lang="en-US" altLang="zh-CN" sz="1200">
              <a:latin typeface="Arial" pitchFamily="34" charset="0"/>
              <a:cs typeface="Arial" pitchFamily="34" charset="0"/>
            </a:endParaRPr>
          </a:p>
          <a:p>
            <a:r>
              <a:rPr lang="en-US" altLang="zh-CN" sz="1200">
                <a:latin typeface="Arial" pitchFamily="34" charset="0"/>
                <a:cs typeface="Arial" pitchFamily="34" charset="0"/>
              </a:rPr>
              <a:t>}</a:t>
            </a:r>
          </a:p>
          <a:p>
            <a:r>
              <a:rPr lang="en-US" altLang="zh-CN" sz="1200" b="1">
                <a:solidFill>
                  <a:srgbClr val="EA0000"/>
                </a:solidFill>
              </a:rPr>
              <a:t>public fina</a:t>
            </a:r>
            <a:r>
              <a:rPr lang="en-US" altLang="zh-CN" sz="1200" b="1"/>
              <a:t>l ConfigurableListableBeanFactory getBeanFactory() { //</a:t>
            </a:r>
            <a:r>
              <a:rPr lang="zh-CN" altLang="en-US" sz="1200" b="1"/>
              <a:t>实现了</a:t>
            </a:r>
            <a:r>
              <a:rPr lang="en-US" altLang="zh-CN" sz="1200" b="1"/>
              <a:t>}</a:t>
            </a:r>
            <a:endParaRPr lang="en-US" altLang="zh-CN" sz="1200" b="1">
              <a:latin typeface="Arial" pitchFamily="34" charset="0"/>
              <a:cs typeface="Arial" pitchFamily="34" charset="0"/>
            </a:endParaRPr>
          </a:p>
          <a:p>
            <a:r>
              <a:rPr lang="en-US" altLang="zh-CN" sz="1200" b="1">
                <a:latin typeface="Arial" pitchFamily="34" charset="0"/>
                <a:cs typeface="Arial" pitchFamily="34" charset="0"/>
              </a:rPr>
              <a:t>}</a:t>
            </a:r>
            <a:endParaRPr lang="zh-CN" altLang="en-US" sz="1200">
              <a:latin typeface="Arial" pitchFamily="34" charset="0"/>
              <a:cs typeface="Arial" pitchFamily="34" charset="0"/>
            </a:endParaRPr>
          </a:p>
        </p:txBody>
      </p:sp>
      <p:sp>
        <p:nvSpPr>
          <p:cNvPr id="18" name="TextBox 17"/>
          <p:cNvSpPr txBox="1"/>
          <p:nvPr/>
        </p:nvSpPr>
        <p:spPr>
          <a:xfrm>
            <a:off x="6714653" y="4464471"/>
            <a:ext cx="5450531" cy="1569660"/>
          </a:xfrm>
          <a:prstGeom prst="rect">
            <a:avLst/>
          </a:prstGeom>
          <a:solidFill>
            <a:schemeClr val="accent2">
              <a:lumMod val="20000"/>
              <a:lumOff val="80000"/>
            </a:schemeClr>
          </a:solidFill>
        </p:spPr>
        <p:txBody>
          <a:bodyPr wrap="none" rtlCol="0">
            <a:spAutoFit/>
          </a:bodyPr>
          <a:lstStyle/>
          <a:p>
            <a:r>
              <a:rPr lang="en-US" altLang="zh-CN" sz="1200" b="1">
                <a:latin typeface="Arial" pitchFamily="34" charset="0"/>
                <a:cs typeface="Arial" pitchFamily="34" charset="0"/>
              </a:rPr>
              <a:t>protected ConfigurableListableBeanFactory obtainFreshBeanFactory() {</a:t>
            </a:r>
          </a:p>
          <a:p>
            <a:r>
              <a:rPr lang="en-US" altLang="zh-CN" sz="1200">
                <a:latin typeface="Arial" pitchFamily="34" charset="0"/>
                <a:cs typeface="Arial" pitchFamily="34" charset="0"/>
              </a:rPr>
              <a:t>refreshBeanFactory();//</a:t>
            </a:r>
            <a:r>
              <a:rPr lang="zh-CN" altLang="en-US" sz="1200">
                <a:latin typeface="Arial" pitchFamily="34" charset="0"/>
                <a:cs typeface="Arial" pitchFamily="34" charset="0"/>
              </a:rPr>
              <a:t>抽象的</a:t>
            </a:r>
            <a:endParaRPr lang="en-US" altLang="zh-CN" sz="1200">
              <a:latin typeface="Arial" pitchFamily="34" charset="0"/>
              <a:cs typeface="Arial" pitchFamily="34" charset="0"/>
            </a:endParaRPr>
          </a:p>
          <a:p>
            <a:r>
              <a:rPr lang="en-US" altLang="zh-CN" sz="1200">
                <a:latin typeface="Arial" pitchFamily="34" charset="0"/>
                <a:cs typeface="Arial" pitchFamily="34" charset="0"/>
              </a:rPr>
              <a:t>ConfigurableListableBeanFactory beanFactory = getBeanFactory();//</a:t>
            </a:r>
            <a:r>
              <a:rPr lang="zh-CN" altLang="en-US" sz="1200">
                <a:latin typeface="Arial" pitchFamily="34" charset="0"/>
                <a:cs typeface="Arial" pitchFamily="34" charset="0"/>
              </a:rPr>
              <a:t>抽象的</a:t>
            </a:r>
            <a:endParaRPr lang="en-US" altLang="zh-CN" sz="1200">
              <a:latin typeface="Arial" pitchFamily="34" charset="0"/>
              <a:cs typeface="Arial" pitchFamily="34" charset="0"/>
            </a:endParaRPr>
          </a:p>
          <a:p>
            <a:r>
              <a:rPr lang="en-US" altLang="zh-CN" sz="1200" b="1">
                <a:latin typeface="Arial" pitchFamily="34" charset="0"/>
                <a:cs typeface="Arial" pitchFamily="34" charset="0"/>
              </a:rPr>
              <a:t>if (logger.isDebugEnabled()) {</a:t>
            </a:r>
          </a:p>
          <a:p>
            <a:r>
              <a:rPr lang="en-US" altLang="zh-CN" sz="1200">
                <a:latin typeface="Arial" pitchFamily="34" charset="0"/>
                <a:cs typeface="Arial" pitchFamily="34" charset="0"/>
              </a:rPr>
              <a:t>logger.debug("Bean factory for " + getDisplayName() + ": " + beanFactory);</a:t>
            </a:r>
          </a:p>
          <a:p>
            <a:r>
              <a:rPr lang="en-US" altLang="zh-CN" sz="1200">
                <a:latin typeface="Arial" pitchFamily="34" charset="0"/>
                <a:cs typeface="Arial" pitchFamily="34" charset="0"/>
              </a:rPr>
              <a:t>}</a:t>
            </a:r>
          </a:p>
          <a:p>
            <a:r>
              <a:rPr lang="en-US" altLang="zh-CN" sz="1200" b="1">
                <a:latin typeface="Arial" pitchFamily="34" charset="0"/>
                <a:cs typeface="Arial" pitchFamily="34" charset="0"/>
              </a:rPr>
              <a:t>return beanFactory;</a:t>
            </a:r>
          </a:p>
          <a:p>
            <a:r>
              <a:rPr lang="en-US" altLang="zh-CN" sz="1200">
                <a:latin typeface="Arial" pitchFamily="34" charset="0"/>
                <a:cs typeface="Arial" pitchFamily="34" charset="0"/>
              </a:rPr>
              <a:t>}</a:t>
            </a:r>
            <a:endParaRPr lang="zh-CN" altLang="en-US" sz="1200">
              <a:latin typeface="Arial" pitchFamily="34" charset="0"/>
              <a:cs typeface="Arial" pitchFamily="34" charset="0"/>
            </a:endParaRPr>
          </a:p>
        </p:txBody>
      </p:sp>
      <p:cxnSp>
        <p:nvCxnSpPr>
          <p:cNvPr id="20" name="直接箭头连接符 19"/>
          <p:cNvCxnSpPr/>
          <p:nvPr/>
        </p:nvCxnSpPr>
        <p:spPr>
          <a:xfrm flipV="1">
            <a:off x="4338389" y="4752503"/>
            <a:ext cx="5974560" cy="18722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581625" y="2398592"/>
            <a:ext cx="4576042" cy="1384995"/>
          </a:xfrm>
          <a:prstGeom prst="rect">
            <a:avLst/>
          </a:prstGeom>
          <a:solidFill>
            <a:schemeClr val="tx2">
              <a:lumMod val="20000"/>
              <a:lumOff val="80000"/>
            </a:schemeClr>
          </a:solidFill>
        </p:spPr>
        <p:txBody>
          <a:bodyPr wrap="square" rtlCol="0">
            <a:spAutoFit/>
          </a:bodyPr>
          <a:lstStyle/>
          <a:p>
            <a:r>
              <a:rPr lang="en-US" altLang="zh-CN" sz="1200" b="1">
                <a:latin typeface="Arial" pitchFamily="34" charset="0"/>
                <a:cs typeface="Arial" pitchFamily="34" charset="0"/>
              </a:rPr>
              <a:t>public abstract class AbstractRefreshableApplicationContext extends AbstractApplicationContext {</a:t>
            </a:r>
          </a:p>
          <a:p>
            <a:r>
              <a:rPr lang="en-US" altLang="zh-CN" sz="1200" b="1">
                <a:latin typeface="Arial" pitchFamily="34" charset="0"/>
                <a:cs typeface="Arial" pitchFamily="34" charset="0"/>
              </a:rPr>
              <a:t> //</a:t>
            </a:r>
            <a:r>
              <a:rPr lang="zh-CN" altLang="en-US" sz="1200" b="1">
                <a:latin typeface="Arial" pitchFamily="34" charset="0"/>
                <a:cs typeface="Arial" pitchFamily="34" charset="0"/>
              </a:rPr>
              <a:t>也实现了 </a:t>
            </a:r>
            <a:r>
              <a:rPr lang="en-US" altLang="zh-CN" sz="1200" b="1">
                <a:latin typeface="Arial" pitchFamily="34" charset="0"/>
                <a:cs typeface="Arial" pitchFamily="34" charset="0"/>
              </a:rPr>
              <a:t>refreshBeanFactory </a:t>
            </a:r>
            <a:r>
              <a:rPr lang="zh-CN" altLang="en-US" sz="1200" b="1">
                <a:latin typeface="Arial" pitchFamily="34" charset="0"/>
                <a:cs typeface="Arial" pitchFamily="34" charset="0"/>
              </a:rPr>
              <a:t>和 </a:t>
            </a:r>
            <a:r>
              <a:rPr lang="en-US" altLang="zh-CN" sz="1200" b="1">
                <a:latin typeface="Arial" pitchFamily="34" charset="0"/>
                <a:cs typeface="Arial" pitchFamily="34" charset="0"/>
              </a:rPr>
              <a:t>getBeanFactory</a:t>
            </a:r>
          </a:p>
          <a:p>
            <a:r>
              <a:rPr lang="en-US" altLang="zh-CN" sz="1200" b="1">
                <a:latin typeface="Arial" pitchFamily="34" charset="0"/>
                <a:cs typeface="Arial" pitchFamily="34" charset="0"/>
              </a:rPr>
              <a:t> //</a:t>
            </a:r>
            <a:r>
              <a:rPr lang="zh-CN" altLang="en-US" sz="1200" b="1">
                <a:latin typeface="Arial" pitchFamily="34" charset="0"/>
                <a:cs typeface="Arial" pitchFamily="34" charset="0"/>
              </a:rPr>
              <a:t>它的子类，就可以按它的实现方式来</a:t>
            </a:r>
            <a:r>
              <a:rPr lang="en-US" altLang="zh-CN" sz="1200" b="1">
                <a:latin typeface="Arial" pitchFamily="34" charset="0"/>
                <a:cs typeface="Arial" pitchFamily="34" charset="0"/>
              </a:rPr>
              <a:t>getBeanFactory </a:t>
            </a:r>
            <a:r>
              <a:rPr lang="zh-CN" altLang="en-US" sz="1200" b="1">
                <a:latin typeface="Arial" pitchFamily="34" charset="0"/>
                <a:cs typeface="Arial" pitchFamily="34" charset="0"/>
              </a:rPr>
              <a:t>了</a:t>
            </a:r>
            <a:r>
              <a:rPr lang="en-US" altLang="zh-CN" sz="1200" b="1">
                <a:latin typeface="Arial" pitchFamily="34" charset="0"/>
                <a:cs typeface="Arial" pitchFamily="34" charset="0"/>
              </a:rPr>
              <a:t>..</a:t>
            </a:r>
          </a:p>
          <a:p>
            <a:r>
              <a:rPr lang="en-US" altLang="zh-CN" sz="1200" b="1">
                <a:latin typeface="Arial" pitchFamily="34" charset="0"/>
                <a:cs typeface="Arial" pitchFamily="34" charset="0"/>
              </a:rPr>
              <a:t> //</a:t>
            </a:r>
            <a:r>
              <a:rPr lang="zh-CN" altLang="en-US" sz="1200" b="1">
                <a:latin typeface="Arial" pitchFamily="34" charset="0"/>
                <a:cs typeface="Arial" pitchFamily="34" charset="0"/>
              </a:rPr>
              <a:t>比如 </a:t>
            </a:r>
            <a:r>
              <a:rPr lang="en-US" altLang="zh-CN" sz="1200" b="1">
                <a:latin typeface="Arial" pitchFamily="34" charset="0"/>
                <a:cs typeface="Arial" pitchFamily="34" charset="0"/>
              </a:rPr>
              <a:t>ClassPathXmlApplicationContext</a:t>
            </a:r>
          </a:p>
          <a:p>
            <a:r>
              <a:rPr lang="en-US" altLang="zh-CN" sz="1200" b="1">
                <a:latin typeface="Arial" pitchFamily="34" charset="0"/>
                <a:cs typeface="Arial" pitchFamily="34" charset="0"/>
              </a:rPr>
              <a:t>}</a:t>
            </a:r>
            <a:endParaRPr lang="en-US" altLang="zh-CN" sz="1200">
              <a:latin typeface="Arial" pitchFamily="34" charset="0"/>
              <a:cs typeface="Arial" pitchFamily="34" charset="0"/>
            </a:endParaRPr>
          </a:p>
        </p:txBody>
      </p:sp>
      <p:cxnSp>
        <p:nvCxnSpPr>
          <p:cNvPr id="24" name="直接箭头连接符 23"/>
          <p:cNvCxnSpPr/>
          <p:nvPr/>
        </p:nvCxnSpPr>
        <p:spPr>
          <a:xfrm flipH="1" flipV="1">
            <a:off x="3042245" y="3783587"/>
            <a:ext cx="216024" cy="6808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042245" y="3960415"/>
            <a:ext cx="492443" cy="276999"/>
          </a:xfrm>
          <a:prstGeom prst="rect">
            <a:avLst/>
          </a:prstGeom>
          <a:noFill/>
        </p:spPr>
        <p:txBody>
          <a:bodyPr wrap="none" rtlCol="0">
            <a:spAutoFit/>
          </a:bodyPr>
          <a:lstStyle/>
          <a:p>
            <a:r>
              <a:rPr lang="zh-CN" altLang="en-US" sz="1200"/>
              <a:t>实现</a:t>
            </a:r>
          </a:p>
        </p:txBody>
      </p:sp>
      <p:cxnSp>
        <p:nvCxnSpPr>
          <p:cNvPr id="27" name="直接箭头连接符 26"/>
          <p:cNvCxnSpPr/>
          <p:nvPr/>
        </p:nvCxnSpPr>
        <p:spPr>
          <a:xfrm flipH="1">
            <a:off x="4338389" y="1584151"/>
            <a:ext cx="2243236" cy="28803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626421" y="3672383"/>
            <a:ext cx="492443" cy="276999"/>
          </a:xfrm>
          <a:prstGeom prst="rect">
            <a:avLst/>
          </a:prstGeom>
          <a:noFill/>
        </p:spPr>
        <p:txBody>
          <a:bodyPr wrap="none" rtlCol="0">
            <a:spAutoFit/>
          </a:bodyPr>
          <a:lstStyle/>
          <a:p>
            <a:r>
              <a:rPr lang="zh-CN" altLang="en-US" sz="1200"/>
              <a:t>继承</a:t>
            </a:r>
          </a:p>
        </p:txBody>
      </p:sp>
      <p:cxnSp>
        <p:nvCxnSpPr>
          <p:cNvPr id="30" name="直接箭头连接符 29"/>
          <p:cNvCxnSpPr/>
          <p:nvPr/>
        </p:nvCxnSpPr>
        <p:spPr>
          <a:xfrm flipH="1">
            <a:off x="5460007" y="3783587"/>
            <a:ext cx="1470670" cy="7528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066580" y="3966209"/>
            <a:ext cx="492443" cy="276999"/>
          </a:xfrm>
          <a:prstGeom prst="rect">
            <a:avLst/>
          </a:prstGeom>
          <a:noFill/>
        </p:spPr>
        <p:txBody>
          <a:bodyPr wrap="none" rtlCol="0">
            <a:spAutoFit/>
          </a:bodyPr>
          <a:lstStyle/>
          <a:p>
            <a:r>
              <a:rPr lang="zh-CN" altLang="en-US" sz="1200"/>
              <a:t>继承</a:t>
            </a:r>
          </a:p>
        </p:txBody>
      </p:sp>
      <p:graphicFrame>
        <p:nvGraphicFramePr>
          <p:cNvPr id="32" name="对象 31"/>
          <p:cNvGraphicFramePr>
            <a:graphicFrameLocks noChangeAspect="1"/>
          </p:cNvGraphicFramePr>
          <p:nvPr>
            <p:extLst>
              <p:ext uri="{D42A27DB-BD31-4B8C-83A1-F6EECF244321}">
                <p14:modId xmlns:p14="http://schemas.microsoft.com/office/powerpoint/2010/main" val="2694742015"/>
              </p:ext>
            </p:extLst>
          </p:nvPr>
        </p:nvGraphicFramePr>
        <p:xfrm>
          <a:off x="4498950" y="2348458"/>
          <a:ext cx="918641" cy="642045"/>
        </p:xfrm>
        <a:graphic>
          <a:graphicData uri="http://schemas.openxmlformats.org/presentationml/2006/ole">
            <mc:AlternateContent xmlns:mc="http://schemas.openxmlformats.org/markup-compatibility/2006">
              <mc:Choice xmlns:v="urn:schemas-microsoft-com:vml" Requires="v">
                <p:oleObj spid="_x0000_s304260" name="包装程序外壳对象" showAsIcon="1" r:id="rId4" imgW="1017000" imgH="711360" progId="Package">
                  <p:embed/>
                </p:oleObj>
              </mc:Choice>
              <mc:Fallback>
                <p:oleObj name="包装程序外壳对象" showAsIcon="1" r:id="rId4" imgW="1017000" imgH="711360" progId="Package">
                  <p:embed/>
                  <p:pic>
                    <p:nvPicPr>
                      <p:cNvPr id="0" name=""/>
                      <p:cNvPicPr/>
                      <p:nvPr/>
                    </p:nvPicPr>
                    <p:blipFill>
                      <a:blip r:embed="rId5"/>
                      <a:stretch>
                        <a:fillRect/>
                      </a:stretch>
                    </p:blipFill>
                    <p:spPr>
                      <a:xfrm>
                        <a:off x="4498950" y="2348458"/>
                        <a:ext cx="918641" cy="642045"/>
                      </a:xfrm>
                      <a:prstGeom prst="rect">
                        <a:avLst/>
                      </a:prstGeom>
                    </p:spPr>
                  </p:pic>
                </p:oleObj>
              </mc:Fallback>
            </mc:AlternateContent>
          </a:graphicData>
        </a:graphic>
      </p:graphicFrame>
      <p:sp>
        <p:nvSpPr>
          <p:cNvPr id="33" name="椭圆 32"/>
          <p:cNvSpPr/>
          <p:nvPr/>
        </p:nvSpPr>
        <p:spPr>
          <a:xfrm>
            <a:off x="3258269" y="2592263"/>
            <a:ext cx="378605" cy="35254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1200">
                <a:latin typeface="Arial" pitchFamily="34" charset="0"/>
                <a:cs typeface="Arial" pitchFamily="34" charset="0"/>
              </a:rPr>
              <a:t>1</a:t>
            </a:r>
            <a:endParaRPr lang="zh-CN" altLang="en-US" sz="1200">
              <a:latin typeface="Arial" pitchFamily="34" charset="0"/>
              <a:cs typeface="Arial" pitchFamily="34" charset="0"/>
            </a:endParaRPr>
          </a:p>
        </p:txBody>
      </p:sp>
      <p:sp>
        <p:nvSpPr>
          <p:cNvPr id="34" name="椭圆 33"/>
          <p:cNvSpPr/>
          <p:nvPr/>
        </p:nvSpPr>
        <p:spPr>
          <a:xfrm>
            <a:off x="5270704" y="4754321"/>
            <a:ext cx="378605" cy="35254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1200">
                <a:latin typeface="Arial" pitchFamily="34" charset="0"/>
                <a:cs typeface="Arial" pitchFamily="34" charset="0"/>
              </a:rPr>
              <a:t>2</a:t>
            </a:r>
            <a:endParaRPr lang="zh-CN" altLang="en-US" sz="1200">
              <a:latin typeface="Arial" pitchFamily="34" charset="0"/>
              <a:cs typeface="Arial" pitchFamily="34" charset="0"/>
            </a:endParaRPr>
          </a:p>
        </p:txBody>
      </p:sp>
      <p:sp>
        <p:nvSpPr>
          <p:cNvPr id="35" name="椭圆 34"/>
          <p:cNvSpPr/>
          <p:nvPr/>
        </p:nvSpPr>
        <p:spPr>
          <a:xfrm>
            <a:off x="9100005" y="4160033"/>
            <a:ext cx="378605" cy="35254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1200">
                <a:latin typeface="Arial" pitchFamily="34" charset="0"/>
                <a:cs typeface="Arial" pitchFamily="34" charset="0"/>
              </a:rPr>
              <a:t>3</a:t>
            </a:r>
            <a:endParaRPr lang="zh-CN" altLang="en-US" sz="1200">
              <a:latin typeface="Arial" pitchFamily="34" charset="0"/>
              <a:cs typeface="Arial" pitchFamily="34" charset="0"/>
            </a:endParaRPr>
          </a:p>
        </p:txBody>
      </p:sp>
      <p:sp>
        <p:nvSpPr>
          <p:cNvPr id="36" name="椭圆 35"/>
          <p:cNvSpPr/>
          <p:nvPr/>
        </p:nvSpPr>
        <p:spPr>
          <a:xfrm>
            <a:off x="8226821" y="68000"/>
            <a:ext cx="378605" cy="35254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1200">
                <a:latin typeface="Arial" pitchFamily="34" charset="0"/>
                <a:cs typeface="Arial" pitchFamily="34" charset="0"/>
              </a:rPr>
              <a:t>4</a:t>
            </a:r>
            <a:endParaRPr lang="zh-CN" altLang="en-US" sz="1200">
              <a:latin typeface="Arial" pitchFamily="34" charset="0"/>
              <a:cs typeface="Arial" pitchFamily="34" charset="0"/>
            </a:endParaRPr>
          </a:p>
        </p:txBody>
      </p:sp>
      <p:sp>
        <p:nvSpPr>
          <p:cNvPr id="37" name="椭圆 36"/>
          <p:cNvSpPr/>
          <p:nvPr/>
        </p:nvSpPr>
        <p:spPr>
          <a:xfrm>
            <a:off x="9099922" y="2222321"/>
            <a:ext cx="378605" cy="35254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1200">
                <a:latin typeface="Arial" pitchFamily="34" charset="0"/>
                <a:cs typeface="Arial" pitchFamily="34" charset="0"/>
              </a:rPr>
              <a:t>5</a:t>
            </a:r>
            <a:endParaRPr lang="zh-CN" altLang="en-US" sz="1200">
              <a:latin typeface="Arial" pitchFamily="34" charset="0"/>
              <a:cs typeface="Arial" pitchFamily="34" charset="0"/>
            </a:endParaRPr>
          </a:p>
        </p:txBody>
      </p:sp>
    </p:spTree>
    <p:extLst>
      <p:ext uri="{BB962C8B-B14F-4D97-AF65-F5344CB8AC3E}">
        <p14:creationId xmlns:p14="http://schemas.microsoft.com/office/powerpoint/2010/main" val="25079697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模板方法模式的注意事项和细节</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4278094"/>
          </a:xfrm>
          <a:prstGeom prst="rect">
            <a:avLst/>
          </a:prstGeom>
        </p:spPr>
        <p:txBody>
          <a:bodyPr wrap="square">
            <a:spAutoFit/>
          </a:bodyPr>
          <a:lstStyle/>
          <a:p>
            <a:r>
              <a:rPr lang="zh-CN" altLang="en-US" sz="2000">
                <a:latin typeface="+mn-ea"/>
              </a:rPr>
              <a:t>模板方法模式的注意事项和细节</a:t>
            </a:r>
            <a:endParaRPr lang="en-US" altLang="zh-CN" sz="2000">
              <a:latin typeface="+mn-ea"/>
            </a:endParaRPr>
          </a:p>
          <a:p>
            <a:endParaRPr lang="en-US" altLang="zh-CN">
              <a:latin typeface="Arial" pitchFamily="34" charset="0"/>
              <a:cs typeface="Arial" pitchFamily="34" charset="0"/>
            </a:endParaRPr>
          </a:p>
          <a:p>
            <a:pPr marL="342900" indent="-342900">
              <a:buFontTx/>
              <a:buAutoNum type="arabicParenR"/>
            </a:pPr>
            <a:r>
              <a:rPr lang="zh-CN" altLang="en-US">
                <a:latin typeface="Arial" pitchFamily="34" charset="0"/>
                <a:cs typeface="Arial" pitchFamily="34" charset="0"/>
              </a:rPr>
              <a:t>基本思想是：</a:t>
            </a:r>
            <a:r>
              <a:rPr lang="zh-CN" altLang="en-US" b="1"/>
              <a:t>算法只存在于一个地方，也就是在父类中，容易修改。</a:t>
            </a:r>
            <a:r>
              <a:rPr lang="zh-CN" altLang="en-US"/>
              <a:t>需要修改算法时，只要修改父类的模板方法或者已经实现的某些步骤，子类就会继承这些修改</a:t>
            </a:r>
            <a:endParaRPr lang="en-US" altLang="zh-CN">
              <a:latin typeface="Arial" pitchFamily="34" charset="0"/>
              <a:cs typeface="Arial" pitchFamily="34" charset="0"/>
            </a:endParaRPr>
          </a:p>
          <a:p>
            <a:pPr marL="342900" indent="-342900">
              <a:buFontTx/>
              <a:buAutoNum type="arabicParenR"/>
            </a:pPr>
            <a:r>
              <a:rPr lang="zh-CN" altLang="en-US" b="1"/>
              <a:t>实现了最大化代码复用。</a:t>
            </a:r>
            <a:r>
              <a:rPr lang="zh-CN" altLang="en-US"/>
              <a:t>父类的模板方法和已实现的某些步骤会被子类继承而直接使用。</a:t>
            </a:r>
            <a:endParaRPr lang="en-US" altLang="zh-CN"/>
          </a:p>
          <a:p>
            <a:pPr marL="342900" indent="-342900">
              <a:buFontTx/>
              <a:buAutoNum type="arabicParenR"/>
            </a:pPr>
            <a:endParaRPr lang="en-US" altLang="zh-CN"/>
          </a:p>
          <a:p>
            <a:pPr marL="342900" indent="-342900">
              <a:buFontTx/>
              <a:buAutoNum type="arabicParenR"/>
            </a:pPr>
            <a:r>
              <a:rPr lang="zh-CN" altLang="en-US" b="1"/>
              <a:t>既统一了算法，也提供了很大的灵活性。</a:t>
            </a:r>
            <a:r>
              <a:rPr lang="zh-CN" altLang="en-US"/>
              <a:t>父类的模板方法确保了算法的结构保持不变，同时由子类提供部分步骤的实现。</a:t>
            </a:r>
            <a:endParaRPr lang="en-US" altLang="zh-CN">
              <a:latin typeface="Arial" pitchFamily="34" charset="0"/>
              <a:cs typeface="Arial" pitchFamily="34" charset="0"/>
            </a:endParaRPr>
          </a:p>
          <a:p>
            <a:pPr marL="342900" indent="-342900">
              <a:buFontTx/>
              <a:buAutoNum type="arabicParenR"/>
            </a:pPr>
            <a:r>
              <a:rPr lang="zh-CN" altLang="en-US">
                <a:latin typeface="Arial" pitchFamily="34" charset="0"/>
                <a:cs typeface="Arial" pitchFamily="34" charset="0"/>
              </a:rPr>
              <a:t>该模式的不足之处：每一个不同的实现都需要一个子类实现，导致类的个数增加，使得系统更加庞大</a:t>
            </a:r>
            <a:endParaRPr lang="en-US" altLang="zh-CN">
              <a:latin typeface="Arial" pitchFamily="34" charset="0"/>
              <a:cs typeface="Arial" pitchFamily="34" charset="0"/>
            </a:endParaRPr>
          </a:p>
          <a:p>
            <a:pPr marL="342900" indent="-342900">
              <a:buFontTx/>
              <a:buAutoNum type="arabicParenR"/>
            </a:pPr>
            <a:r>
              <a:rPr lang="zh-CN" altLang="en-US">
                <a:latin typeface="Arial" pitchFamily="34" charset="0"/>
                <a:cs typeface="Arial" pitchFamily="34" charset="0"/>
              </a:rPr>
              <a:t>一般模板方法都加上</a:t>
            </a:r>
            <a:r>
              <a:rPr lang="en-US" altLang="zh-CN">
                <a:latin typeface="Arial" pitchFamily="34" charset="0"/>
                <a:cs typeface="Arial" pitchFamily="34" charset="0"/>
              </a:rPr>
              <a:t>final</a:t>
            </a:r>
            <a:r>
              <a:rPr lang="zh-CN" altLang="en-US">
                <a:latin typeface="Arial" pitchFamily="34" charset="0"/>
                <a:cs typeface="Arial" pitchFamily="34" charset="0"/>
              </a:rPr>
              <a:t>关键字， 防止子类重写模板方法</a:t>
            </a:r>
            <a:r>
              <a:rPr lang="en-US" altLang="zh-CN">
                <a:latin typeface="Arial" pitchFamily="34" charset="0"/>
                <a:cs typeface="Arial" pitchFamily="34" charset="0"/>
              </a:rPr>
              <a:t>.</a:t>
            </a:r>
          </a:p>
          <a:p>
            <a:pPr marL="342900" indent="-342900">
              <a:buFontTx/>
              <a:buAutoNum type="arabicParenR"/>
            </a:pPr>
            <a:r>
              <a:rPr lang="zh-CN" altLang="en-US"/>
              <a:t>模板方法模式使用场景：</a:t>
            </a:r>
            <a:r>
              <a:rPr lang="zh-CN" altLang="en-US" b="1">
                <a:solidFill>
                  <a:srgbClr val="EA0000"/>
                </a:solidFill>
              </a:rPr>
              <a:t>当要完成在某个过程</a:t>
            </a:r>
            <a:r>
              <a:rPr lang="zh-CN" altLang="en-US"/>
              <a:t>，</a:t>
            </a:r>
            <a:r>
              <a:rPr lang="zh-CN" altLang="en-US" b="1"/>
              <a:t>该过程要执行一系列步骤</a:t>
            </a:r>
            <a:r>
              <a:rPr lang="zh-CN" altLang="en-US"/>
              <a:t> ，</a:t>
            </a:r>
            <a:r>
              <a:rPr lang="zh-CN" altLang="en-US" b="1">
                <a:solidFill>
                  <a:srgbClr val="0070C0"/>
                </a:solidFill>
              </a:rPr>
              <a:t>这一系列的步骤基本相同</a:t>
            </a:r>
            <a:r>
              <a:rPr lang="zh-CN" altLang="en-US"/>
              <a:t>，但其</a:t>
            </a:r>
            <a:r>
              <a:rPr lang="zh-CN" altLang="en-US" b="1">
                <a:solidFill>
                  <a:srgbClr val="C00000"/>
                </a:solidFill>
              </a:rPr>
              <a:t>个别步骤</a:t>
            </a:r>
            <a:r>
              <a:rPr lang="zh-CN" altLang="en-US"/>
              <a:t>在实现时 可能不同，通常考虑用模板方法模式来处理</a:t>
            </a:r>
          </a:p>
        </p:txBody>
      </p:sp>
    </p:spTree>
    <p:extLst>
      <p:ext uri="{BB962C8B-B14F-4D97-AF65-F5344CB8AC3E}">
        <p14:creationId xmlns:p14="http://schemas.microsoft.com/office/powerpoint/2010/main" val="121656761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sz="2800" b="1"/>
              <a:t>Java</a:t>
            </a:r>
            <a:r>
              <a:rPr lang="zh-CN" altLang="en-US" sz="2800" b="1"/>
              <a:t>设计模式</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命令模式</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1819736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智能生活项目需求</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527946" cy="4462760"/>
          </a:xfrm>
          <a:prstGeom prst="rect">
            <a:avLst/>
          </a:prstGeom>
        </p:spPr>
        <p:txBody>
          <a:bodyPr wrap="square">
            <a:spAutoFit/>
          </a:bodyPr>
          <a:lstStyle/>
          <a:p>
            <a:r>
              <a:rPr lang="zh-CN" altLang="en-US" sz="2000">
                <a:latin typeface="+mn-ea"/>
              </a:rPr>
              <a:t>看一个具体的需求</a:t>
            </a:r>
            <a:endParaRPr lang="en-US" altLang="zh-CN" sz="2000">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pPr marL="342900" indent="-342900">
              <a:buAutoNum type="arabicParenR"/>
            </a:pPr>
            <a:endParaRPr lang="en-US" altLang="zh-CN" sz="1600"/>
          </a:p>
          <a:p>
            <a:pPr marL="342900" indent="-342900">
              <a:buAutoNum type="arabicParenR"/>
            </a:pPr>
            <a:r>
              <a:rPr lang="zh-CN" altLang="en-US" sz="1600"/>
              <a:t>我们买了一套智能家电，有照明灯、风扇、冰箱、洗衣机，我们只要在手机上安装</a:t>
            </a:r>
            <a:r>
              <a:rPr lang="en-US" altLang="zh-CN" sz="1600"/>
              <a:t>app</a:t>
            </a:r>
            <a:r>
              <a:rPr lang="zh-CN" altLang="en-US" sz="1600"/>
              <a:t>就可以控制对这些家电工作。</a:t>
            </a:r>
            <a:endParaRPr lang="en-US" altLang="zh-CN" sz="1600"/>
          </a:p>
          <a:p>
            <a:pPr marL="342900" indent="-342900">
              <a:buAutoNum type="arabicParenR"/>
            </a:pPr>
            <a:r>
              <a:rPr lang="zh-CN" altLang="en-US" sz="1600"/>
              <a:t>这些智能家电来自不同的厂家，我们不想针对每一种家电都安装一个</a:t>
            </a:r>
            <a:r>
              <a:rPr lang="en-US" altLang="zh-CN" sz="1600"/>
              <a:t>App</a:t>
            </a:r>
            <a:r>
              <a:rPr lang="zh-CN" altLang="en-US" sz="1600"/>
              <a:t>，分别控制，我们希望只要一个</a:t>
            </a:r>
            <a:r>
              <a:rPr lang="en-US" altLang="zh-CN" sz="1600"/>
              <a:t>app</a:t>
            </a:r>
            <a:r>
              <a:rPr lang="zh-CN" altLang="en-US" sz="1600"/>
              <a:t>就可以控制全部智能家电。</a:t>
            </a:r>
            <a:endParaRPr lang="en-US" altLang="zh-CN" sz="1600"/>
          </a:p>
          <a:p>
            <a:pPr marL="342900" indent="-342900">
              <a:buAutoNum type="arabicParenR"/>
            </a:pPr>
            <a:r>
              <a:rPr lang="zh-CN" altLang="en-US" sz="1600"/>
              <a:t>要实现一个</a:t>
            </a:r>
            <a:r>
              <a:rPr lang="en-US" altLang="zh-CN" sz="1600"/>
              <a:t>app</a:t>
            </a:r>
            <a:r>
              <a:rPr lang="zh-CN" altLang="en-US" sz="1600"/>
              <a:t>控制所有智能家电的需要，则每个智能家电厂家都要提供一个统一的接口给</a:t>
            </a:r>
            <a:r>
              <a:rPr lang="en-US" altLang="zh-CN" sz="1600"/>
              <a:t>app</a:t>
            </a:r>
            <a:r>
              <a:rPr lang="zh-CN" altLang="en-US" sz="1600"/>
              <a:t>调用，这时 就可以考虑使用命令模式。</a:t>
            </a:r>
            <a:endParaRPr lang="en-US" altLang="zh-CN" sz="1600"/>
          </a:p>
          <a:p>
            <a:pPr marL="342900" indent="-342900">
              <a:buAutoNum type="arabicParenR"/>
            </a:pPr>
            <a:r>
              <a:rPr lang="zh-CN" altLang="en-US" sz="1600"/>
              <a:t>命令模式可将“动作的请求者”从“动作的执行者”对象中解耦出来</a:t>
            </a:r>
            <a:r>
              <a:rPr lang="en-US" altLang="zh-CN" sz="1600"/>
              <a:t>.</a:t>
            </a:r>
          </a:p>
          <a:p>
            <a:pPr marL="342900" indent="-342900">
              <a:buAutoNum type="arabicParenR"/>
            </a:pPr>
            <a:r>
              <a:rPr lang="zh-CN" altLang="en-US" sz="1600"/>
              <a:t>在我们的例子中，动作的请求者是手机</a:t>
            </a:r>
            <a:r>
              <a:rPr lang="en-US" altLang="zh-CN" sz="1600"/>
              <a:t>app</a:t>
            </a:r>
            <a:r>
              <a:rPr lang="zh-CN" altLang="en-US" sz="1600"/>
              <a:t>，动作的执行者是每个厂商的一个家电产品</a:t>
            </a:r>
          </a:p>
          <a:p>
            <a:endParaRPr lang="en-US" altLang="zh-CN" sz="2000" b="1">
              <a:solidFill>
                <a:srgbClr val="0070C0"/>
              </a:solidFill>
              <a:latin typeface="+mn-ea"/>
            </a:endParaRPr>
          </a:p>
        </p:txBody>
      </p:sp>
      <p:pic>
        <p:nvPicPr>
          <p:cNvPr id="2365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4013" y="1728167"/>
            <a:ext cx="4801343" cy="1500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1277726940"/>
              </p:ext>
            </p:extLst>
          </p:nvPr>
        </p:nvGraphicFramePr>
        <p:xfrm>
          <a:off x="6066581" y="2686202"/>
          <a:ext cx="576064" cy="496301"/>
        </p:xfrm>
        <a:graphic>
          <a:graphicData uri="http://schemas.openxmlformats.org/presentationml/2006/ole">
            <mc:AlternateContent xmlns:mc="http://schemas.openxmlformats.org/markup-compatibility/2006">
              <mc:Choice xmlns:v="urn:schemas-microsoft-com:vml" Requires="v">
                <p:oleObj spid="_x0000_s236704"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6066581" y="2686202"/>
                        <a:ext cx="576064" cy="496301"/>
                      </a:xfrm>
                      <a:prstGeom prst="rect">
                        <a:avLst/>
                      </a:prstGeom>
                    </p:spPr>
                  </p:pic>
                </p:oleObj>
              </mc:Fallback>
            </mc:AlternateContent>
          </a:graphicData>
        </a:graphic>
      </p:graphicFrame>
    </p:spTree>
    <p:extLst>
      <p:ext uri="{BB962C8B-B14F-4D97-AF65-F5344CB8AC3E}">
        <p14:creationId xmlns:p14="http://schemas.microsoft.com/office/powerpoint/2010/main" val="225626708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命令模式基本介绍</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2" y="1244431"/>
            <a:ext cx="6408062" cy="4708981"/>
          </a:xfrm>
          <a:prstGeom prst="rect">
            <a:avLst/>
          </a:prstGeom>
        </p:spPr>
        <p:txBody>
          <a:bodyPr wrap="square">
            <a:spAutoFit/>
          </a:bodyPr>
          <a:lstStyle/>
          <a:p>
            <a:r>
              <a:rPr lang="zh-CN" altLang="en-US" sz="2000">
                <a:latin typeface="+mn-ea"/>
              </a:rPr>
              <a:t>基本介绍</a:t>
            </a:r>
            <a:endParaRPr lang="en-US" altLang="zh-CN" sz="2000">
              <a:latin typeface="+mn-ea"/>
            </a:endParaRPr>
          </a:p>
          <a:p>
            <a:endParaRPr lang="en-US" altLang="zh-CN" sz="2000" b="1">
              <a:solidFill>
                <a:srgbClr val="0070C0"/>
              </a:solidFill>
              <a:latin typeface="+mn-ea"/>
            </a:endParaRPr>
          </a:p>
          <a:p>
            <a:pPr marL="342900" indent="-342900">
              <a:buAutoNum type="arabicParenR"/>
            </a:pPr>
            <a:r>
              <a:rPr lang="zh-CN" altLang="en-US" sz="1600">
                <a:latin typeface="Arial" pitchFamily="34" charset="0"/>
                <a:cs typeface="Arial" pitchFamily="34" charset="0"/>
              </a:rPr>
              <a:t>命令模式（</a:t>
            </a:r>
            <a:r>
              <a:rPr lang="en-US" altLang="zh-CN" sz="1600">
                <a:latin typeface="Arial" pitchFamily="34" charset="0"/>
                <a:cs typeface="Arial" pitchFamily="34" charset="0"/>
              </a:rPr>
              <a:t>Command Pattern</a:t>
            </a:r>
            <a:r>
              <a:rPr lang="zh-CN" altLang="en-US" sz="1600">
                <a:latin typeface="Arial" pitchFamily="34" charset="0"/>
                <a:cs typeface="Arial" pitchFamily="34" charset="0"/>
              </a:rPr>
              <a:t>）：在软件设计中，我们经常需要向某些对象发送请求，但是并不知道请求的接收者是谁，也不知道被请求的操作是哪个，</a:t>
            </a:r>
            <a:br>
              <a:rPr lang="zh-CN" altLang="en-US" sz="1600">
                <a:latin typeface="Arial" pitchFamily="34" charset="0"/>
                <a:cs typeface="Arial" pitchFamily="34" charset="0"/>
              </a:rPr>
            </a:br>
            <a:r>
              <a:rPr lang="zh-CN" altLang="en-US" sz="1600">
                <a:latin typeface="Arial" pitchFamily="34" charset="0"/>
                <a:cs typeface="Arial" pitchFamily="34" charset="0"/>
              </a:rPr>
              <a:t>我们只需在程序运行时指定具体的请求接收者即可，此时，可以使用命令模式来进行设计</a:t>
            </a:r>
            <a:endParaRPr lang="en-US" altLang="zh-CN" sz="1600">
              <a:latin typeface="Arial" pitchFamily="34" charset="0"/>
              <a:cs typeface="Arial" pitchFamily="34" charset="0"/>
            </a:endParaRPr>
          </a:p>
          <a:p>
            <a:pPr marL="342900" indent="-342900">
              <a:buAutoNum type="arabicParenR"/>
            </a:pPr>
            <a:r>
              <a:rPr lang="zh-CN" altLang="en-US" sz="1600">
                <a:latin typeface="Arial" pitchFamily="34" charset="0"/>
                <a:cs typeface="Arial" pitchFamily="34" charset="0"/>
              </a:rPr>
              <a:t>命名模式使得请求发送者与请求接收者消除彼此之间的耦合，让对象之间的调用关系更加灵活，实现解耦。</a:t>
            </a:r>
            <a:endParaRPr lang="en-US" altLang="zh-CN" sz="1600">
              <a:latin typeface="Arial" pitchFamily="34" charset="0"/>
              <a:cs typeface="Arial" pitchFamily="34" charset="0"/>
            </a:endParaRPr>
          </a:p>
          <a:p>
            <a:pPr marL="342900" indent="-342900">
              <a:buAutoNum type="arabicParenR"/>
            </a:pPr>
            <a:r>
              <a:rPr lang="zh-CN" altLang="en-US" sz="1600">
                <a:latin typeface="Arial" pitchFamily="34" charset="0"/>
                <a:cs typeface="Arial" pitchFamily="34" charset="0"/>
              </a:rPr>
              <a:t>在命名模式中，会将一个请求封装为一个对象，以便使用不同参数来表示不同的请求</a:t>
            </a:r>
            <a:r>
              <a:rPr lang="en-US" altLang="zh-CN" sz="1600">
                <a:latin typeface="Arial" pitchFamily="34" charset="0"/>
                <a:cs typeface="Arial" pitchFamily="34" charset="0"/>
              </a:rPr>
              <a:t>(</a:t>
            </a:r>
            <a:r>
              <a:rPr lang="zh-CN" altLang="en-US" sz="1600">
                <a:latin typeface="Arial" pitchFamily="34" charset="0"/>
                <a:cs typeface="Arial" pitchFamily="34" charset="0"/>
              </a:rPr>
              <a:t>即命名</a:t>
            </a:r>
            <a:r>
              <a:rPr lang="en-US" altLang="zh-CN" sz="1600">
                <a:latin typeface="Arial" pitchFamily="34" charset="0"/>
                <a:cs typeface="Arial" pitchFamily="34" charset="0"/>
              </a:rPr>
              <a:t>)</a:t>
            </a:r>
            <a:r>
              <a:rPr lang="zh-CN" altLang="en-US" sz="1600">
                <a:latin typeface="Arial" pitchFamily="34" charset="0"/>
                <a:cs typeface="Arial" pitchFamily="34" charset="0"/>
              </a:rPr>
              <a:t>，同时命令模式也支持可撤销的操作。</a:t>
            </a:r>
            <a:endParaRPr lang="en-US" altLang="zh-CN" sz="1600">
              <a:latin typeface="Arial" pitchFamily="34" charset="0"/>
              <a:cs typeface="Arial" pitchFamily="34" charset="0"/>
            </a:endParaRPr>
          </a:p>
          <a:p>
            <a:pPr marL="342900" indent="-342900">
              <a:buFontTx/>
              <a:buAutoNum type="arabicParenR"/>
            </a:pPr>
            <a:r>
              <a:rPr lang="zh-CN" altLang="en-US" sz="1600">
                <a:latin typeface="Arial" pitchFamily="34" charset="0"/>
                <a:cs typeface="Arial" pitchFamily="34" charset="0"/>
              </a:rPr>
              <a:t>通俗易懂的理解：将军发布命令，士兵去执行。其中有几个角色：将军（命令发布者）、士兵（命令的具体执行者）、命令</a:t>
            </a:r>
            <a:r>
              <a:rPr lang="en-US" altLang="zh-CN" sz="1600">
                <a:latin typeface="Arial" pitchFamily="34" charset="0"/>
                <a:cs typeface="Arial" pitchFamily="34" charset="0"/>
              </a:rPr>
              <a:t>(</a:t>
            </a:r>
            <a:r>
              <a:rPr lang="zh-CN" altLang="en-US" sz="1600">
                <a:latin typeface="Arial" pitchFamily="34" charset="0"/>
                <a:cs typeface="Arial" pitchFamily="34" charset="0"/>
              </a:rPr>
              <a:t>连接将军和士兵</a:t>
            </a:r>
            <a:r>
              <a:rPr lang="en-US" altLang="zh-CN" sz="1600">
                <a:latin typeface="Arial" pitchFamily="34" charset="0"/>
                <a:cs typeface="Arial" pitchFamily="34" charset="0"/>
              </a:rPr>
              <a:t>)</a:t>
            </a:r>
            <a:r>
              <a:rPr lang="zh-CN" altLang="en-US" sz="1600">
                <a:latin typeface="Arial" pitchFamily="34" charset="0"/>
                <a:cs typeface="Arial" pitchFamily="34" charset="0"/>
              </a:rPr>
              <a:t>。</a:t>
            </a:r>
            <a:br>
              <a:rPr lang="zh-CN" altLang="en-US" sz="1600">
                <a:latin typeface="Arial" pitchFamily="34" charset="0"/>
                <a:cs typeface="Arial" pitchFamily="34" charset="0"/>
              </a:rPr>
            </a:br>
            <a:r>
              <a:rPr lang="en-US" altLang="zh-CN" sz="1600">
                <a:latin typeface="Arial" pitchFamily="34" charset="0"/>
                <a:cs typeface="Arial" pitchFamily="34" charset="0"/>
              </a:rPr>
              <a:t>Invoker</a:t>
            </a:r>
            <a:r>
              <a:rPr lang="zh-CN" altLang="en-US" sz="1600">
                <a:latin typeface="Arial" pitchFamily="34" charset="0"/>
                <a:cs typeface="Arial" pitchFamily="34" charset="0"/>
              </a:rPr>
              <a:t>是调用者（将军），</a:t>
            </a:r>
            <a:r>
              <a:rPr lang="en-US" altLang="zh-CN" sz="1600">
                <a:latin typeface="Arial" pitchFamily="34" charset="0"/>
                <a:cs typeface="Arial" pitchFamily="34" charset="0"/>
              </a:rPr>
              <a:t>Receiver</a:t>
            </a:r>
            <a:r>
              <a:rPr lang="zh-CN" altLang="en-US" sz="1600">
                <a:latin typeface="Arial" pitchFamily="34" charset="0"/>
                <a:cs typeface="Arial" pitchFamily="34" charset="0"/>
              </a:rPr>
              <a:t>是被调用者（士兵），</a:t>
            </a:r>
            <a:r>
              <a:rPr lang="en-US" altLang="zh-CN" sz="1600">
                <a:latin typeface="Arial" pitchFamily="34" charset="0"/>
                <a:cs typeface="Arial" pitchFamily="34" charset="0"/>
              </a:rPr>
              <a:t>MyCommand</a:t>
            </a:r>
            <a:r>
              <a:rPr lang="zh-CN" altLang="en-US" sz="1600">
                <a:latin typeface="Arial" pitchFamily="34" charset="0"/>
                <a:cs typeface="Arial" pitchFamily="34" charset="0"/>
              </a:rPr>
              <a:t>是命令，实现了</a:t>
            </a:r>
            <a:r>
              <a:rPr lang="en-US" altLang="zh-CN" sz="1600">
                <a:latin typeface="Arial" pitchFamily="34" charset="0"/>
                <a:cs typeface="Arial" pitchFamily="34" charset="0"/>
              </a:rPr>
              <a:t>Command</a:t>
            </a:r>
            <a:r>
              <a:rPr lang="zh-CN" altLang="en-US" sz="1600">
                <a:latin typeface="Arial" pitchFamily="34" charset="0"/>
                <a:cs typeface="Arial" pitchFamily="34" charset="0"/>
              </a:rPr>
              <a:t>接口，持有接收对象</a:t>
            </a:r>
            <a:endParaRPr lang="en-US" altLang="zh-CN" sz="1600">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p:txBody>
      </p:sp>
      <p:pic>
        <p:nvPicPr>
          <p:cNvPr id="3051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9242" y="2029760"/>
            <a:ext cx="238125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515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9867" y="3775074"/>
            <a:ext cx="904875"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515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6126" y="3775075"/>
            <a:ext cx="904875"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160705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命令模式的原理类图</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455937" cy="4739759"/>
          </a:xfrm>
          <a:prstGeom prst="rect">
            <a:avLst/>
          </a:prstGeom>
        </p:spPr>
        <p:txBody>
          <a:bodyPr wrap="square">
            <a:spAutoFit/>
          </a:bodyPr>
          <a:lstStyle/>
          <a:p>
            <a:r>
              <a:rPr lang="zh-CN" altLang="en-US" sz="2000">
                <a:latin typeface="+mn-ea"/>
              </a:rPr>
              <a:t>命令模式的原理类图</a:t>
            </a:r>
            <a:endParaRPr lang="en-US" altLang="zh-CN" sz="2000">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b="1">
              <a:latin typeface="+mn-ea"/>
            </a:endParaRPr>
          </a:p>
          <a:p>
            <a:r>
              <a:rPr lang="zh-CN" altLang="en-US" b="1">
                <a:latin typeface="+mn-ea"/>
              </a:rPr>
              <a:t>对原理类图的说明</a:t>
            </a:r>
            <a:r>
              <a:rPr lang="en-US" altLang="zh-CN" b="1">
                <a:latin typeface="+mn-ea"/>
              </a:rPr>
              <a:t>-</a:t>
            </a:r>
            <a:r>
              <a:rPr lang="zh-CN" altLang="en-US" b="1">
                <a:latin typeface="+mn-ea"/>
              </a:rPr>
              <a:t>即</a:t>
            </a:r>
            <a:r>
              <a:rPr lang="en-US" altLang="zh-CN" b="1">
                <a:latin typeface="+mn-ea"/>
              </a:rPr>
              <a:t>(</a:t>
            </a:r>
            <a:r>
              <a:rPr lang="zh-CN" altLang="en-US" b="1"/>
              <a:t>命名模式的角色及职责</a:t>
            </a:r>
            <a:r>
              <a:rPr lang="en-US" altLang="zh-CN" b="1"/>
              <a:t>)</a:t>
            </a:r>
            <a:endParaRPr lang="en-US" altLang="zh-CN" b="1">
              <a:latin typeface="+mn-ea"/>
            </a:endParaRPr>
          </a:p>
          <a:p>
            <a:pPr marL="342900" indent="-342900">
              <a:buAutoNum type="arabicParenR"/>
            </a:pPr>
            <a:r>
              <a:rPr lang="en-US" altLang="zh-CN" sz="1200">
                <a:latin typeface="+mn-ea"/>
              </a:rPr>
              <a:t>Invoker </a:t>
            </a:r>
            <a:r>
              <a:rPr lang="zh-CN" altLang="en-US" sz="1200">
                <a:latin typeface="+mn-ea"/>
              </a:rPr>
              <a:t>是调用者角色</a:t>
            </a:r>
            <a:endParaRPr lang="en-US" altLang="zh-CN" sz="1200">
              <a:latin typeface="+mn-ea"/>
            </a:endParaRPr>
          </a:p>
          <a:p>
            <a:pPr marL="342900" indent="-342900">
              <a:buAutoNum type="arabicParenR"/>
            </a:pPr>
            <a:r>
              <a:rPr lang="en-US" altLang="zh-CN" sz="1200">
                <a:latin typeface="+mn-ea"/>
              </a:rPr>
              <a:t>Command: </a:t>
            </a:r>
            <a:r>
              <a:rPr lang="zh-CN" altLang="en-US" sz="1200">
                <a:latin typeface="+mn-ea"/>
              </a:rPr>
              <a:t>是命令角色，需要执行的所有命令都在这里，可以是接口或抽象类</a:t>
            </a:r>
            <a:endParaRPr lang="en-US" altLang="zh-CN" sz="1200">
              <a:latin typeface="+mn-ea"/>
            </a:endParaRPr>
          </a:p>
          <a:p>
            <a:pPr marL="342900" indent="-342900">
              <a:buAutoNum type="arabicParenR"/>
            </a:pPr>
            <a:r>
              <a:rPr lang="en-US" altLang="zh-CN" sz="1200">
                <a:latin typeface="+mn-ea"/>
              </a:rPr>
              <a:t>Receiver: </a:t>
            </a:r>
            <a:r>
              <a:rPr lang="zh-CN" altLang="en-US" sz="1200">
                <a:latin typeface="+mn-ea"/>
              </a:rPr>
              <a:t>接受者角色，知道如何实施和执行一个请求相关的操作</a:t>
            </a:r>
            <a:endParaRPr lang="en-US" altLang="zh-CN" sz="1200">
              <a:latin typeface="+mn-ea"/>
            </a:endParaRPr>
          </a:p>
          <a:p>
            <a:pPr marL="342900" indent="-342900">
              <a:buAutoNum type="arabicParenR"/>
            </a:pPr>
            <a:r>
              <a:rPr lang="en-US" altLang="zh-CN" sz="1200">
                <a:latin typeface="+mn-ea"/>
              </a:rPr>
              <a:t>ConcreteCommand: </a:t>
            </a:r>
            <a:r>
              <a:rPr lang="zh-CN" altLang="en-US" sz="1200">
                <a:latin typeface="+mn-ea"/>
              </a:rPr>
              <a:t>将一个接受者对象与一个动作绑定，调用接受者相应的操作，实现</a:t>
            </a:r>
            <a:r>
              <a:rPr lang="en-US" altLang="zh-CN" sz="1200">
                <a:latin typeface="+mn-ea"/>
              </a:rPr>
              <a:t>execute</a:t>
            </a:r>
          </a:p>
          <a:p>
            <a:endParaRPr lang="en-US" altLang="zh-CN">
              <a:latin typeface="Arial" pitchFamily="34" charset="0"/>
              <a:cs typeface="Arial" pitchFamily="34" charset="0"/>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668004932"/>
              </p:ext>
            </p:extLst>
          </p:nvPr>
        </p:nvGraphicFramePr>
        <p:xfrm>
          <a:off x="954013" y="3888407"/>
          <a:ext cx="504056" cy="434264"/>
        </p:xfrm>
        <a:graphic>
          <a:graphicData uri="http://schemas.openxmlformats.org/presentationml/2006/ole">
            <mc:AlternateContent xmlns:mc="http://schemas.openxmlformats.org/markup-compatibility/2006">
              <mc:Choice xmlns:v="urn:schemas-microsoft-com:vml" Requires="v">
                <p:oleObj spid="_x0000_s237983"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954013" y="3888407"/>
                        <a:ext cx="504056" cy="434264"/>
                      </a:xfrm>
                      <a:prstGeom prst="rect">
                        <a:avLst/>
                      </a:prstGeom>
                    </p:spPr>
                  </p:pic>
                </p:oleObj>
              </mc:Fallback>
            </mc:AlternateContent>
          </a:graphicData>
        </a:graphic>
      </p:graphicFrame>
      <p:pic>
        <p:nvPicPr>
          <p:cNvPr id="237964" name="Picture 39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0077" y="1746623"/>
            <a:ext cx="4572545" cy="2258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017579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命令模式解决智能生活项目</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3170099"/>
          </a:xfrm>
          <a:prstGeom prst="rect">
            <a:avLst/>
          </a:prstGeom>
        </p:spPr>
        <p:txBody>
          <a:bodyPr wrap="square">
            <a:spAutoFit/>
          </a:bodyPr>
          <a:lstStyle/>
          <a:p>
            <a:r>
              <a:rPr lang="zh-CN" altLang="en-US" sz="2000">
                <a:latin typeface="+mn-ea"/>
              </a:rPr>
              <a:t>命令模式应用实例</a:t>
            </a:r>
            <a:endParaRPr lang="en-US" altLang="zh-CN" sz="2000">
              <a:latin typeface="+mn-ea"/>
            </a:endParaRPr>
          </a:p>
          <a:p>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应用实例要求</a:t>
            </a:r>
            <a:endParaRPr lang="en-US" altLang="zh-CN">
              <a:latin typeface="Arial" pitchFamily="34" charset="0"/>
              <a:cs typeface="Arial" pitchFamily="34" charset="0"/>
            </a:endParaRPr>
          </a:p>
          <a:p>
            <a:r>
              <a:rPr lang="zh-CN" altLang="en-US">
                <a:latin typeface="Arial" pitchFamily="34" charset="0"/>
                <a:cs typeface="Arial" pitchFamily="34" charset="0"/>
              </a:rPr>
              <a:t>编写程序，使用命令模式 完成前面的</a:t>
            </a:r>
            <a:r>
              <a:rPr lang="zh-CN" altLang="en-US"/>
              <a:t>智能家电项目</a:t>
            </a:r>
            <a:endParaRPr lang="en-US" altLang="zh-CN"/>
          </a:p>
          <a:p>
            <a:endParaRPr lang="en-US" altLang="zh-CN">
              <a:latin typeface="Arial" pitchFamily="34" charset="0"/>
              <a:cs typeface="Arial" pitchFamily="34" charset="0"/>
            </a:endParaRPr>
          </a:p>
          <a:p>
            <a:pPr marL="342900" indent="-342900">
              <a:buAutoNum type="arabicParenR" startAt="2"/>
            </a:pPr>
            <a:r>
              <a:rPr lang="zh-CN" altLang="en-US">
                <a:latin typeface="Arial" pitchFamily="34" charset="0"/>
                <a:cs typeface="Arial" pitchFamily="34" charset="0"/>
              </a:rPr>
              <a:t>思路分析和图解</a:t>
            </a:r>
            <a:br>
              <a:rPr lang="en-US" altLang="zh-CN">
                <a:latin typeface="Arial" pitchFamily="34" charset="0"/>
                <a:cs typeface="Arial" pitchFamily="34" charset="0"/>
              </a:rPr>
            </a:br>
            <a:br>
              <a:rPr lang="en-US" altLang="zh-CN">
                <a:latin typeface="Arial" pitchFamily="34" charset="0"/>
                <a:cs typeface="Arial" pitchFamily="34" charset="0"/>
              </a:rPr>
            </a:br>
            <a:endParaRPr lang="en-US" altLang="zh-CN">
              <a:latin typeface="Arial" pitchFamily="34" charset="0"/>
              <a:cs typeface="Arial" pitchFamily="34" charset="0"/>
            </a:endParaRPr>
          </a:p>
          <a:p>
            <a:pPr marL="342900" indent="-342900">
              <a:buAutoNum type="arabicParenR" startAt="3"/>
            </a:pPr>
            <a:r>
              <a:rPr lang="zh-CN" altLang="en-US">
                <a:latin typeface="Arial" pitchFamily="34" charset="0"/>
                <a:cs typeface="Arial" pitchFamily="34" charset="0"/>
              </a:rPr>
              <a:t>代码实现</a:t>
            </a:r>
            <a:endParaRPr lang="en-US" altLang="zh-CN">
              <a:latin typeface="Arial" pitchFamily="34" charset="0"/>
              <a:cs typeface="Arial" pitchFamily="34" charset="0"/>
            </a:endParaRPr>
          </a:p>
          <a:p>
            <a:endParaRPr lang="en-US" altLang="zh-CN"/>
          </a:p>
          <a:p>
            <a:endParaRPr lang="en-US" altLang="zh-CN"/>
          </a:p>
        </p:txBody>
      </p:sp>
      <p:pic>
        <p:nvPicPr>
          <p:cNvPr id="2355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6221" y="2448247"/>
            <a:ext cx="1872018" cy="2628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对象 1"/>
          <p:cNvGraphicFramePr>
            <a:graphicFrameLocks noChangeAspect="1"/>
          </p:cNvGraphicFramePr>
          <p:nvPr>
            <p:extLst>
              <p:ext uri="{D42A27DB-BD31-4B8C-83A1-F6EECF244321}">
                <p14:modId xmlns:p14="http://schemas.microsoft.com/office/powerpoint/2010/main" val="287765090"/>
              </p:ext>
            </p:extLst>
          </p:nvPr>
        </p:nvGraphicFramePr>
        <p:xfrm>
          <a:off x="1098029" y="4248447"/>
          <a:ext cx="1246188" cy="711200"/>
        </p:xfrm>
        <a:graphic>
          <a:graphicData uri="http://schemas.openxmlformats.org/presentationml/2006/ole">
            <mc:AlternateContent xmlns:mc="http://schemas.openxmlformats.org/markup-compatibility/2006">
              <mc:Choice xmlns:v="urn:schemas-microsoft-com:vml" Requires="v">
                <p:oleObj spid="_x0000_s236033" name="包装程序外壳对象" showAsIcon="1" r:id="rId5" imgW="1245960" imgH="711360" progId="Package">
                  <p:embed/>
                </p:oleObj>
              </mc:Choice>
              <mc:Fallback>
                <p:oleObj name="包装程序外壳对象" showAsIcon="1" r:id="rId5" imgW="1245960" imgH="711360" progId="Package">
                  <p:embed/>
                  <p:pic>
                    <p:nvPicPr>
                      <p:cNvPr id="0" name=""/>
                      <p:cNvPicPr/>
                      <p:nvPr/>
                    </p:nvPicPr>
                    <p:blipFill>
                      <a:blip r:embed="rId6"/>
                      <a:stretch>
                        <a:fillRect/>
                      </a:stretch>
                    </p:blipFill>
                    <p:spPr>
                      <a:xfrm>
                        <a:off x="1098029" y="4248447"/>
                        <a:ext cx="1246188" cy="7112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347905622"/>
              </p:ext>
            </p:extLst>
          </p:nvPr>
        </p:nvGraphicFramePr>
        <p:xfrm>
          <a:off x="4851253" y="4368847"/>
          <a:ext cx="825500" cy="711200"/>
        </p:xfrm>
        <a:graphic>
          <a:graphicData uri="http://schemas.openxmlformats.org/presentationml/2006/ole">
            <mc:AlternateContent xmlns:mc="http://schemas.openxmlformats.org/markup-compatibility/2006">
              <mc:Choice xmlns:v="urn:schemas-microsoft-com:vml" Requires="v">
                <p:oleObj spid="_x0000_s236034" name="包装程序外壳对象" showAsIcon="1" r:id="rId7" imgW="826200" imgH="711360" progId="Package">
                  <p:embed/>
                </p:oleObj>
              </mc:Choice>
              <mc:Fallback>
                <p:oleObj name="包装程序外壳对象" showAsIcon="1" r:id="rId7" imgW="826200" imgH="711360" progId="Package">
                  <p:embed/>
                  <p:pic>
                    <p:nvPicPr>
                      <p:cNvPr id="0" name=""/>
                      <p:cNvPicPr/>
                      <p:nvPr/>
                    </p:nvPicPr>
                    <p:blipFill>
                      <a:blip r:embed="rId8"/>
                      <a:stretch>
                        <a:fillRect/>
                      </a:stretch>
                    </p:blipFill>
                    <p:spPr>
                      <a:xfrm>
                        <a:off x="4851253" y="4368847"/>
                        <a:ext cx="825500" cy="7112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592219027"/>
              </p:ext>
            </p:extLst>
          </p:nvPr>
        </p:nvGraphicFramePr>
        <p:xfrm>
          <a:off x="5706541" y="4414530"/>
          <a:ext cx="761555" cy="495176"/>
        </p:xfrm>
        <a:graphic>
          <a:graphicData uri="http://schemas.openxmlformats.org/presentationml/2006/ole">
            <mc:AlternateContent xmlns:mc="http://schemas.openxmlformats.org/markup-compatibility/2006">
              <mc:Choice xmlns:v="urn:schemas-microsoft-com:vml" Requires="v">
                <p:oleObj spid="_x0000_s236035" name="包装程序外壳对象" showAsIcon="1" r:id="rId9" imgW="1093320" imgH="711360" progId="Package">
                  <p:embed/>
                </p:oleObj>
              </mc:Choice>
              <mc:Fallback>
                <p:oleObj name="包装程序外壳对象" showAsIcon="1" r:id="rId9" imgW="1093320" imgH="711360" progId="Package">
                  <p:embed/>
                  <p:pic>
                    <p:nvPicPr>
                      <p:cNvPr id="0" name=""/>
                      <p:cNvPicPr/>
                      <p:nvPr/>
                    </p:nvPicPr>
                    <p:blipFill>
                      <a:blip r:embed="rId10"/>
                      <a:stretch>
                        <a:fillRect/>
                      </a:stretch>
                    </p:blipFill>
                    <p:spPr>
                      <a:xfrm>
                        <a:off x="5706541" y="4414530"/>
                        <a:ext cx="761555" cy="495176"/>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840481128"/>
              </p:ext>
            </p:extLst>
          </p:nvPr>
        </p:nvGraphicFramePr>
        <p:xfrm>
          <a:off x="6498629" y="4390884"/>
          <a:ext cx="648072" cy="558339"/>
        </p:xfrm>
        <a:graphic>
          <a:graphicData uri="http://schemas.openxmlformats.org/presentationml/2006/ole">
            <mc:AlternateContent xmlns:mc="http://schemas.openxmlformats.org/markup-compatibility/2006">
              <mc:Choice xmlns:v="urn:schemas-microsoft-com:vml" Requires="v">
                <p:oleObj spid="_x0000_s236036" name="包装程序外壳对象" showAsIcon="1" r:id="rId11" imgW="826200" imgH="711360" progId="Package">
                  <p:embed/>
                </p:oleObj>
              </mc:Choice>
              <mc:Fallback>
                <p:oleObj name="包装程序外壳对象" showAsIcon="1" r:id="rId11" imgW="826200" imgH="711360" progId="Package">
                  <p:embed/>
                  <p:pic>
                    <p:nvPicPr>
                      <p:cNvPr id="0" name=""/>
                      <p:cNvPicPr/>
                      <p:nvPr/>
                    </p:nvPicPr>
                    <p:blipFill>
                      <a:blip r:embed="rId12"/>
                      <a:stretch>
                        <a:fillRect/>
                      </a:stretch>
                    </p:blipFill>
                    <p:spPr>
                      <a:xfrm>
                        <a:off x="6498629" y="4390884"/>
                        <a:ext cx="648072" cy="558339"/>
                      </a:xfrm>
                      <a:prstGeom prst="rect">
                        <a:avLst/>
                      </a:prstGeom>
                    </p:spPr>
                  </p:pic>
                </p:oleObj>
              </mc:Fallback>
            </mc:AlternateContent>
          </a:graphicData>
        </a:graphic>
      </p:graphicFrame>
    </p:spTree>
    <p:extLst>
      <p:ext uri="{BB962C8B-B14F-4D97-AF65-F5344CB8AC3E}">
        <p14:creationId xmlns:p14="http://schemas.microsoft.com/office/powerpoint/2010/main" val="1824135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依赖倒转原则</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2" y="1244431"/>
            <a:ext cx="8790600" cy="1754326"/>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pPr>
              <a:defRPr/>
            </a:pPr>
            <a:r>
              <a:rPr lang="zh-CN" altLang="en-US" sz="2000" b="1">
                <a:solidFill>
                  <a:srgbClr val="0070C0"/>
                </a:solidFill>
                <a:ea typeface="宋体" panose="02010600030101010101" pitchFamily="2" charset="-122"/>
                <a:cs typeface="Times New Roman" panose="02020603050405020304" pitchFamily="18" charset="0"/>
              </a:rPr>
              <a:t>应用实例</a:t>
            </a:r>
            <a:endParaRPr lang="en-US" altLang="zh-CN" sz="2000" b="1">
              <a:solidFill>
                <a:srgbClr val="0070C0"/>
              </a:solidFill>
              <a:latin typeface="Arial" pitchFamily="34" charset="0"/>
              <a:cs typeface="Arial" pitchFamily="34" charset="0"/>
            </a:endParaRPr>
          </a:p>
          <a:p>
            <a:pPr>
              <a:defRPr/>
            </a:pPr>
            <a:endParaRPr lang="en-US" altLang="zh-CN">
              <a:latin typeface="Arial" pitchFamily="34" charset="0"/>
              <a:cs typeface="Arial" pitchFamily="34" charset="0"/>
            </a:endParaRPr>
          </a:p>
          <a:p>
            <a:pPr marL="342900" indent="-342900">
              <a:buAutoNum type="arabicParenR"/>
              <a:defRPr/>
            </a:pPr>
            <a:r>
              <a:rPr lang="zh-CN" altLang="en-US">
                <a:latin typeface="Arial" pitchFamily="34" charset="0"/>
                <a:cs typeface="Arial" pitchFamily="34" charset="0"/>
              </a:rPr>
              <a:t>请编程完成</a:t>
            </a:r>
            <a:r>
              <a:rPr lang="en-US" altLang="zh-CN">
                <a:latin typeface="Arial" pitchFamily="34" charset="0"/>
                <a:cs typeface="Arial" pitchFamily="34" charset="0"/>
              </a:rPr>
              <a:t>Person </a:t>
            </a:r>
            <a:r>
              <a:rPr lang="zh-CN" altLang="en-US">
                <a:latin typeface="Arial" pitchFamily="34" charset="0"/>
                <a:cs typeface="Arial" pitchFamily="34" charset="0"/>
              </a:rPr>
              <a:t>接收消息 的功能。</a:t>
            </a:r>
            <a:endParaRPr lang="en-US" altLang="zh-CN">
              <a:latin typeface="Arial" pitchFamily="34" charset="0"/>
              <a:cs typeface="Arial" pitchFamily="34" charset="0"/>
            </a:endParaRPr>
          </a:p>
          <a:p>
            <a:pPr marL="342900" indent="-342900">
              <a:buAutoNum type="arabicParenR"/>
              <a:defRPr/>
            </a:pPr>
            <a:r>
              <a:rPr lang="zh-CN" altLang="en-US">
                <a:latin typeface="Arial" pitchFamily="34" charset="0"/>
                <a:cs typeface="Arial" pitchFamily="34" charset="0"/>
              </a:rPr>
              <a:t>实现方案</a:t>
            </a:r>
            <a:r>
              <a:rPr lang="en-US" altLang="zh-CN">
                <a:latin typeface="Arial" pitchFamily="34" charset="0"/>
                <a:cs typeface="Arial" pitchFamily="34" charset="0"/>
              </a:rPr>
              <a:t>1 + </a:t>
            </a:r>
            <a:r>
              <a:rPr lang="zh-CN" altLang="en-US">
                <a:latin typeface="Arial" pitchFamily="34" charset="0"/>
                <a:cs typeface="Arial" pitchFamily="34" charset="0"/>
              </a:rPr>
              <a:t>分析说明</a:t>
            </a:r>
            <a:endParaRPr lang="en-US" altLang="zh-CN">
              <a:latin typeface="Arial" pitchFamily="34" charset="0"/>
              <a:cs typeface="Arial" pitchFamily="34" charset="0"/>
            </a:endParaRPr>
          </a:p>
          <a:p>
            <a:pPr marL="342900" indent="-342900">
              <a:buAutoNum type="arabicParenR"/>
              <a:defRPr/>
            </a:pPr>
            <a:r>
              <a:rPr lang="zh-CN" altLang="en-US">
                <a:latin typeface="Arial" pitchFamily="34" charset="0"/>
                <a:cs typeface="Arial" pitchFamily="34" charset="0"/>
              </a:rPr>
              <a:t>实现方案</a:t>
            </a:r>
            <a:r>
              <a:rPr lang="en-US" altLang="zh-CN">
                <a:latin typeface="Arial" pitchFamily="34" charset="0"/>
                <a:cs typeface="Arial" pitchFamily="34" charset="0"/>
              </a:rPr>
              <a:t>2 + </a:t>
            </a:r>
            <a:r>
              <a:rPr lang="zh-CN" altLang="en-US">
                <a:latin typeface="Arial" pitchFamily="34" charset="0"/>
                <a:cs typeface="Arial" pitchFamily="34" charset="0"/>
              </a:rPr>
              <a:t>分析说明</a:t>
            </a:r>
            <a:endParaRPr lang="en-US" altLang="zh-CN">
              <a:latin typeface="Arial" pitchFamily="34" charset="0"/>
              <a:cs typeface="Arial" pitchFamily="34"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908947106"/>
              </p:ext>
            </p:extLst>
          </p:nvPr>
        </p:nvGraphicFramePr>
        <p:xfrm>
          <a:off x="3487158" y="2510067"/>
          <a:ext cx="1589335" cy="488690"/>
        </p:xfrm>
        <a:graphic>
          <a:graphicData uri="http://schemas.openxmlformats.org/presentationml/2006/ole">
            <mc:AlternateContent xmlns:mc="http://schemas.openxmlformats.org/markup-compatibility/2006">
              <mc:Choice xmlns:v="urn:schemas-microsoft-com:vml" Requires="v">
                <p:oleObj spid="_x0000_s319670" name="包装程序外壳对象" showAsIcon="1" r:id="rId4" imgW="2313720" imgH="711360" progId="Package">
                  <p:embed/>
                </p:oleObj>
              </mc:Choice>
              <mc:Fallback>
                <p:oleObj name="包装程序外壳对象" showAsIcon="1" r:id="rId4" imgW="2313720" imgH="711360" progId="Package">
                  <p:embed/>
                  <p:pic>
                    <p:nvPicPr>
                      <p:cNvPr id="0" name=""/>
                      <p:cNvPicPr/>
                      <p:nvPr/>
                    </p:nvPicPr>
                    <p:blipFill>
                      <a:blip r:embed="rId5"/>
                      <a:stretch>
                        <a:fillRect/>
                      </a:stretch>
                    </p:blipFill>
                    <p:spPr>
                      <a:xfrm>
                        <a:off x="3487158" y="2510067"/>
                        <a:ext cx="1589335" cy="48869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987796063"/>
              </p:ext>
            </p:extLst>
          </p:nvPr>
        </p:nvGraphicFramePr>
        <p:xfrm>
          <a:off x="1026021" y="3168327"/>
          <a:ext cx="1517327" cy="466549"/>
        </p:xfrm>
        <a:graphic>
          <a:graphicData uri="http://schemas.openxmlformats.org/presentationml/2006/ole">
            <mc:AlternateContent xmlns:mc="http://schemas.openxmlformats.org/markup-compatibility/2006">
              <mc:Choice xmlns:v="urn:schemas-microsoft-com:vml" Requires="v">
                <p:oleObj spid="_x0000_s319671" name="包装程序外壳对象" showAsIcon="1" r:id="rId6" imgW="2313720" imgH="711360" progId="Package">
                  <p:embed/>
                </p:oleObj>
              </mc:Choice>
              <mc:Fallback>
                <p:oleObj name="包装程序外壳对象" showAsIcon="1" r:id="rId6" imgW="2313720" imgH="711360" progId="Package">
                  <p:embed/>
                  <p:pic>
                    <p:nvPicPr>
                      <p:cNvPr id="0" name=""/>
                      <p:cNvPicPr/>
                      <p:nvPr/>
                    </p:nvPicPr>
                    <p:blipFill>
                      <a:blip r:embed="rId7"/>
                      <a:stretch>
                        <a:fillRect/>
                      </a:stretch>
                    </p:blipFill>
                    <p:spPr>
                      <a:xfrm>
                        <a:off x="1026021" y="3168327"/>
                        <a:ext cx="1517327" cy="466549"/>
                      </a:xfrm>
                      <a:prstGeom prst="rect">
                        <a:avLst/>
                      </a:prstGeom>
                    </p:spPr>
                  </p:pic>
                </p:oleObj>
              </mc:Fallback>
            </mc:AlternateContent>
          </a:graphicData>
        </a:graphic>
      </p:graphicFrame>
    </p:spTree>
    <p:extLst>
      <p:ext uri="{BB962C8B-B14F-4D97-AF65-F5344CB8AC3E}">
        <p14:creationId xmlns:p14="http://schemas.microsoft.com/office/powerpoint/2010/main" val="371032312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命令模式在</a:t>
            </a:r>
            <a:r>
              <a:rPr lang="en-US" altLang="zh-CN" sz="2200" b="1"/>
              <a:t>Spring</a:t>
            </a:r>
            <a:r>
              <a:rPr lang="zh-CN" altLang="en-US" sz="2200" b="1"/>
              <a:t>框架</a:t>
            </a:r>
            <a:r>
              <a:rPr lang="en-US" altLang="zh-CN" sz="2200" b="1"/>
              <a:t>JdbcTemplate</a:t>
            </a:r>
            <a:r>
              <a:rPr lang="zh-CN" altLang="en-US" sz="2200" b="1"/>
              <a:t>应用的源码分析</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1846659"/>
          </a:xfrm>
          <a:prstGeom prst="rect">
            <a:avLst/>
          </a:prstGeom>
        </p:spPr>
        <p:txBody>
          <a:bodyPr wrap="square">
            <a:spAutoFit/>
          </a:bodyPr>
          <a:lstStyle/>
          <a:p>
            <a:r>
              <a:rPr lang="zh-CN" altLang="en-US" sz="2000">
                <a:latin typeface="+mn-ea"/>
              </a:rPr>
              <a:t>命令模式在</a:t>
            </a:r>
            <a:r>
              <a:rPr lang="en-US" altLang="zh-CN" sz="2000">
                <a:latin typeface="+mn-ea"/>
              </a:rPr>
              <a:t>Spring</a:t>
            </a:r>
            <a:r>
              <a:rPr lang="zh-CN" altLang="en-US" sz="2000">
                <a:latin typeface="+mn-ea"/>
              </a:rPr>
              <a:t>框架</a:t>
            </a:r>
            <a:r>
              <a:rPr lang="en-US" altLang="zh-CN" sz="2000">
                <a:latin typeface="+mn-ea"/>
              </a:rPr>
              <a:t>JdbcTemplate</a:t>
            </a:r>
            <a:r>
              <a:rPr lang="zh-CN" altLang="en-US" sz="2000">
                <a:latin typeface="+mn-ea"/>
              </a:rPr>
              <a:t>应用的源码分析</a:t>
            </a:r>
            <a:endParaRPr lang="en-US" altLang="zh-CN" sz="2000">
              <a:latin typeface="+mn-ea"/>
            </a:endParaRPr>
          </a:p>
          <a:p>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Spring</a:t>
            </a:r>
            <a:r>
              <a:rPr lang="zh-CN" altLang="en-US">
                <a:latin typeface="Arial" pitchFamily="34" charset="0"/>
                <a:cs typeface="Arial" pitchFamily="34" charset="0"/>
              </a:rPr>
              <a:t>框架的</a:t>
            </a:r>
            <a:r>
              <a:rPr lang="en-US" altLang="zh-CN">
                <a:latin typeface="Arial" pitchFamily="34" charset="0"/>
                <a:cs typeface="Arial" pitchFamily="34" charset="0"/>
              </a:rPr>
              <a:t>JdbcTemplate</a:t>
            </a:r>
            <a:r>
              <a:rPr lang="zh-CN" altLang="en-US">
                <a:latin typeface="Arial" pitchFamily="34" charset="0"/>
                <a:cs typeface="Arial" pitchFamily="34" charset="0"/>
              </a:rPr>
              <a:t>就使用到了命令模式</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代码分析</a:t>
            </a:r>
            <a:endParaRPr lang="en-US" altLang="zh-CN" sz="1600">
              <a:latin typeface="Arial" pitchFamily="34" charset="0"/>
              <a:cs typeface="Arial" pitchFamily="34" charset="0"/>
            </a:endParaRPr>
          </a:p>
          <a:p>
            <a:endParaRPr lang="en-US" altLang="zh-CN" sz="2000" b="1">
              <a:solidFill>
                <a:srgbClr val="0070C0"/>
              </a:solidFill>
              <a:latin typeface="+mn-ea"/>
            </a:endParaRPr>
          </a:p>
          <a:p>
            <a:endParaRPr lang="en-US" altLang="zh-CN" sz="2000" b="1">
              <a:solidFill>
                <a:srgbClr val="0070C0"/>
              </a:solidFill>
              <a:latin typeface="+mn-ea"/>
            </a:endParaRPr>
          </a:p>
        </p:txBody>
      </p:sp>
      <p:sp>
        <p:nvSpPr>
          <p:cNvPr id="2" name="TextBox 1"/>
          <p:cNvSpPr txBox="1"/>
          <p:nvPr/>
        </p:nvSpPr>
        <p:spPr>
          <a:xfrm>
            <a:off x="487837" y="2592263"/>
            <a:ext cx="3718855" cy="3046988"/>
          </a:xfrm>
          <a:prstGeom prst="rect">
            <a:avLst/>
          </a:prstGeom>
          <a:solidFill>
            <a:schemeClr val="bg1">
              <a:lumMod val="95000"/>
            </a:schemeClr>
          </a:solidFill>
        </p:spPr>
        <p:txBody>
          <a:bodyPr wrap="square" rtlCol="0">
            <a:spAutoFit/>
          </a:bodyPr>
          <a:lstStyle/>
          <a:p>
            <a:r>
              <a:rPr lang="en-US" altLang="zh-CN" sz="1200" b="1"/>
              <a:t>public class JdbcTemplate extends JdbcAccessor implements JdbcOperations {</a:t>
            </a:r>
          </a:p>
          <a:p>
            <a:r>
              <a:rPr lang="en-US" altLang="zh-CN" sz="1200" b="1"/>
              <a:t>public &lt;T&gt; List&lt;T&gt; </a:t>
            </a:r>
            <a:r>
              <a:rPr lang="en-US" altLang="zh-CN" sz="1200" b="1">
                <a:solidFill>
                  <a:srgbClr val="EA0000"/>
                </a:solidFill>
              </a:rPr>
              <a:t>query</a:t>
            </a:r>
            <a:r>
              <a:rPr lang="en-US" altLang="zh-CN" sz="1200" b="1"/>
              <a:t>(String sql, RowMapper&lt;T&gt; rowMapper) throws DataAccessException {</a:t>
            </a:r>
          </a:p>
          <a:p>
            <a:r>
              <a:rPr lang="en-US" altLang="zh-CN" sz="1200" b="1"/>
              <a:t>return </a:t>
            </a:r>
            <a:r>
              <a:rPr lang="en-US" altLang="zh-CN" sz="1200" b="1">
                <a:solidFill>
                  <a:srgbClr val="EA0000"/>
                </a:solidFill>
              </a:rPr>
              <a:t>query</a:t>
            </a:r>
            <a:r>
              <a:rPr lang="en-US" altLang="zh-CN" sz="1200" b="1"/>
              <a:t>(sql, new RowMapperResultSetExtractor&lt;T&gt;(rowMapper));</a:t>
            </a:r>
          </a:p>
          <a:p>
            <a:r>
              <a:rPr lang="en-US" altLang="zh-CN" sz="1200"/>
              <a:t>}</a:t>
            </a:r>
          </a:p>
          <a:p>
            <a:endParaRPr lang="en-US" altLang="zh-CN" sz="1200" b="1"/>
          </a:p>
          <a:p>
            <a:r>
              <a:rPr lang="en-US" altLang="zh-CN" sz="1200" b="1"/>
              <a:t>public &lt;T&gt; T </a:t>
            </a:r>
            <a:r>
              <a:rPr lang="en-US" altLang="zh-CN" sz="1200" b="1">
                <a:solidFill>
                  <a:srgbClr val="EA0000"/>
                </a:solidFill>
              </a:rPr>
              <a:t>execute</a:t>
            </a:r>
            <a:r>
              <a:rPr lang="en-US" altLang="zh-CN" sz="1200" b="1"/>
              <a:t>(StatementCallback&lt;T&gt; action) throws DataAccessException {</a:t>
            </a:r>
          </a:p>
          <a:p>
            <a:r>
              <a:rPr lang="en-US" altLang="zh-CN" sz="1200"/>
              <a:t>//..</a:t>
            </a:r>
          </a:p>
          <a:p>
            <a:r>
              <a:rPr lang="en-US" altLang="zh-CN" sz="1200">
                <a:solidFill>
                  <a:srgbClr val="EA0000"/>
                </a:solidFill>
              </a:rPr>
              <a:t>T result = action.doInStatement(stmtToUse);</a:t>
            </a:r>
          </a:p>
          <a:p>
            <a:r>
              <a:rPr lang="en-US" altLang="zh-CN" sz="1200"/>
              <a:t>handleWarnings(stmt);</a:t>
            </a:r>
          </a:p>
          <a:p>
            <a:r>
              <a:rPr lang="en-US" altLang="zh-CN" sz="1200"/>
              <a:t>//...</a:t>
            </a:r>
          </a:p>
          <a:p>
            <a:r>
              <a:rPr lang="en-US" altLang="zh-CN" sz="1200"/>
              <a:t>}</a:t>
            </a:r>
            <a:endParaRPr lang="en-US" altLang="zh-CN" sz="1200" b="1"/>
          </a:p>
          <a:p>
            <a:r>
              <a:rPr lang="en-US" altLang="zh-CN" sz="1200" b="1"/>
              <a:t>}</a:t>
            </a:r>
            <a:endParaRPr lang="zh-CN" altLang="en-US" sz="1200"/>
          </a:p>
        </p:txBody>
      </p:sp>
      <p:sp>
        <p:nvSpPr>
          <p:cNvPr id="3" name="TextBox 2"/>
          <p:cNvSpPr txBox="1"/>
          <p:nvPr/>
        </p:nvSpPr>
        <p:spPr>
          <a:xfrm>
            <a:off x="4525394" y="3492917"/>
            <a:ext cx="4248472" cy="2123658"/>
          </a:xfrm>
          <a:prstGeom prst="rect">
            <a:avLst/>
          </a:prstGeom>
          <a:solidFill>
            <a:schemeClr val="accent3">
              <a:lumMod val="20000"/>
              <a:lumOff val="80000"/>
            </a:schemeClr>
          </a:solidFill>
        </p:spPr>
        <p:txBody>
          <a:bodyPr wrap="square" rtlCol="0">
            <a:spAutoFit/>
          </a:bodyPr>
          <a:lstStyle/>
          <a:p>
            <a:r>
              <a:rPr lang="en-US" altLang="zh-CN" sz="1200"/>
              <a:t>@Override</a:t>
            </a:r>
          </a:p>
          <a:p>
            <a:r>
              <a:rPr lang="en-US" altLang="zh-CN" sz="1200" b="1"/>
              <a:t>public &lt;T&gt; T query(final String sql, final ResultSetExtractor&lt;T&gt; rse) throws DataAccessException {</a:t>
            </a:r>
          </a:p>
          <a:p>
            <a:r>
              <a:rPr lang="en-US" altLang="zh-CN" sz="1200" b="1"/>
              <a:t>//..</a:t>
            </a:r>
          </a:p>
          <a:p>
            <a:r>
              <a:rPr lang="en-US" altLang="zh-CN" sz="1200" b="1"/>
              <a:t>class </a:t>
            </a:r>
            <a:r>
              <a:rPr lang="en-US" altLang="zh-CN" sz="1200" b="1">
                <a:solidFill>
                  <a:srgbClr val="FF0000"/>
                </a:solidFill>
              </a:rPr>
              <a:t>QueryStatementCallback</a:t>
            </a:r>
            <a:r>
              <a:rPr lang="en-US" altLang="zh-CN" sz="1200" b="1"/>
              <a:t> implements </a:t>
            </a:r>
            <a:r>
              <a:rPr lang="en-US" altLang="zh-CN" sz="1200" b="1">
                <a:solidFill>
                  <a:srgbClr val="FF0000"/>
                </a:solidFill>
              </a:rPr>
              <a:t>StatementCallback&lt;T</a:t>
            </a:r>
            <a:r>
              <a:rPr lang="en-US" altLang="zh-CN" sz="1200" b="1"/>
              <a:t>&gt;, SqlProvider {</a:t>
            </a:r>
          </a:p>
          <a:p>
            <a:r>
              <a:rPr lang="en-US" altLang="zh-CN" sz="1200"/>
              <a:t>@Override</a:t>
            </a:r>
          </a:p>
          <a:p>
            <a:r>
              <a:rPr lang="en-US" altLang="zh-CN" sz="1200" b="1"/>
              <a:t>public T </a:t>
            </a:r>
            <a:r>
              <a:rPr lang="en-US" altLang="zh-CN" sz="1200" b="1">
                <a:solidFill>
                  <a:srgbClr val="0070C0"/>
                </a:solidFill>
              </a:rPr>
              <a:t>doInStatement(</a:t>
            </a:r>
            <a:r>
              <a:rPr lang="en-US" altLang="zh-CN" sz="1200" b="1"/>
              <a:t>Statement stmt) throws SQLException {</a:t>
            </a:r>
          </a:p>
          <a:p>
            <a:r>
              <a:rPr lang="en-US" altLang="zh-CN" sz="1200"/>
              <a:t>//....}</a:t>
            </a:r>
          </a:p>
          <a:p>
            <a:r>
              <a:rPr lang="en-US" altLang="zh-CN" sz="1200"/>
              <a:t>}</a:t>
            </a:r>
          </a:p>
          <a:p>
            <a:r>
              <a:rPr lang="en-US" altLang="zh-CN" sz="1200" b="1"/>
              <a:t>return execute(new </a:t>
            </a:r>
            <a:r>
              <a:rPr lang="en-US" altLang="zh-CN" sz="1200" b="1">
                <a:solidFill>
                  <a:srgbClr val="EA0000"/>
                </a:solidFill>
              </a:rPr>
              <a:t>QueryStatementCallback(</a:t>
            </a:r>
            <a:r>
              <a:rPr lang="en-US" altLang="zh-CN" sz="1200" b="1"/>
              <a:t>));</a:t>
            </a:r>
            <a:r>
              <a:rPr lang="en-US" altLang="zh-CN" sz="1200"/>
              <a:t>}</a:t>
            </a:r>
          </a:p>
        </p:txBody>
      </p:sp>
      <p:sp>
        <p:nvSpPr>
          <p:cNvPr id="5" name="TextBox 4"/>
          <p:cNvSpPr txBox="1"/>
          <p:nvPr/>
        </p:nvSpPr>
        <p:spPr>
          <a:xfrm>
            <a:off x="5346501" y="2176764"/>
            <a:ext cx="3672408" cy="830997"/>
          </a:xfrm>
          <a:prstGeom prst="rect">
            <a:avLst/>
          </a:prstGeom>
          <a:solidFill>
            <a:schemeClr val="accent4">
              <a:lumMod val="20000"/>
              <a:lumOff val="80000"/>
            </a:schemeClr>
          </a:solidFill>
        </p:spPr>
        <p:txBody>
          <a:bodyPr wrap="square" rtlCol="0">
            <a:spAutoFit/>
          </a:bodyPr>
          <a:lstStyle/>
          <a:p>
            <a:r>
              <a:rPr lang="en-US" altLang="zh-CN" sz="1200" b="1"/>
              <a:t>public interface StatementCallback&lt;T&gt; {</a:t>
            </a:r>
          </a:p>
          <a:p>
            <a:r>
              <a:rPr lang="en-US" altLang="zh-CN" sz="1200"/>
              <a:t>T doInStatement(Statement stmt) </a:t>
            </a:r>
            <a:r>
              <a:rPr lang="en-US" altLang="zh-CN" sz="1200" b="1"/>
              <a:t>throws SQLException, DataAccessException;</a:t>
            </a:r>
          </a:p>
          <a:p>
            <a:r>
              <a:rPr lang="en-US" altLang="zh-CN" sz="1200" b="1"/>
              <a:t>}</a:t>
            </a:r>
            <a:endParaRPr lang="zh-CN" altLang="en-US" sz="1200"/>
          </a:p>
        </p:txBody>
      </p:sp>
      <p:cxnSp>
        <p:nvCxnSpPr>
          <p:cNvPr id="9" name="直接箭头连接符 8"/>
          <p:cNvCxnSpPr/>
          <p:nvPr/>
        </p:nvCxnSpPr>
        <p:spPr>
          <a:xfrm>
            <a:off x="1530077" y="3492917"/>
            <a:ext cx="3960440" cy="251474"/>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cxnSp>
        <p:nvCxnSpPr>
          <p:cNvPr id="11" name="直接箭头连接符 10"/>
          <p:cNvCxnSpPr/>
          <p:nvPr/>
        </p:nvCxnSpPr>
        <p:spPr>
          <a:xfrm flipV="1">
            <a:off x="5850557" y="2520255"/>
            <a:ext cx="510598" cy="20344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flipV="1">
            <a:off x="2682205" y="4320455"/>
            <a:ext cx="2808312" cy="11521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061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3866" y="3763267"/>
            <a:ext cx="3889650" cy="1627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 name="直接箭头连接符 16"/>
          <p:cNvCxnSpPr/>
          <p:nvPr/>
        </p:nvCxnSpPr>
        <p:spPr>
          <a:xfrm flipH="1" flipV="1">
            <a:off x="7650757" y="2520255"/>
            <a:ext cx="1890118" cy="20568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226821" y="3091090"/>
            <a:ext cx="543739" cy="307777"/>
          </a:xfrm>
          <a:prstGeom prst="rect">
            <a:avLst/>
          </a:prstGeom>
          <a:solidFill>
            <a:schemeClr val="bg1">
              <a:lumMod val="95000"/>
            </a:schemeClr>
          </a:solidFill>
        </p:spPr>
        <p:txBody>
          <a:bodyPr wrap="none" rtlCol="0">
            <a:spAutoFit/>
          </a:bodyPr>
          <a:lstStyle/>
          <a:p>
            <a:r>
              <a:rPr lang="zh-CN" altLang="en-US" sz="1400"/>
              <a:t>实现</a:t>
            </a:r>
          </a:p>
        </p:txBody>
      </p:sp>
      <p:sp>
        <p:nvSpPr>
          <p:cNvPr id="20" name="椭圆 19"/>
          <p:cNvSpPr/>
          <p:nvPr/>
        </p:nvSpPr>
        <p:spPr>
          <a:xfrm>
            <a:off x="3828087" y="2520255"/>
            <a:ext cx="378605" cy="35254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1200">
                <a:latin typeface="Arial" pitchFamily="34" charset="0"/>
                <a:cs typeface="Arial" pitchFamily="34" charset="0"/>
              </a:rPr>
              <a:t>1</a:t>
            </a:r>
            <a:endParaRPr lang="zh-CN" altLang="en-US" sz="1200">
              <a:latin typeface="Arial" pitchFamily="34" charset="0"/>
              <a:cs typeface="Arial" pitchFamily="34" charset="0"/>
            </a:endParaRPr>
          </a:p>
        </p:txBody>
      </p:sp>
      <p:sp>
        <p:nvSpPr>
          <p:cNvPr id="21" name="椭圆 20"/>
          <p:cNvSpPr/>
          <p:nvPr/>
        </p:nvSpPr>
        <p:spPr>
          <a:xfrm>
            <a:off x="6254351" y="3372413"/>
            <a:ext cx="378605" cy="35254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1200">
                <a:latin typeface="Arial" pitchFamily="34" charset="0"/>
                <a:cs typeface="Arial" pitchFamily="34" charset="0"/>
              </a:rPr>
              <a:t>2</a:t>
            </a:r>
            <a:endParaRPr lang="zh-CN" altLang="en-US" sz="1200">
              <a:latin typeface="Arial" pitchFamily="34" charset="0"/>
              <a:cs typeface="Arial" pitchFamily="34" charset="0"/>
            </a:endParaRPr>
          </a:p>
        </p:txBody>
      </p:sp>
      <p:sp>
        <p:nvSpPr>
          <p:cNvPr id="22" name="椭圆 21"/>
          <p:cNvSpPr/>
          <p:nvPr/>
        </p:nvSpPr>
        <p:spPr>
          <a:xfrm>
            <a:off x="8217211" y="1991489"/>
            <a:ext cx="378605" cy="35254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1200">
                <a:latin typeface="Arial" pitchFamily="34" charset="0"/>
                <a:cs typeface="Arial" pitchFamily="34" charset="0"/>
              </a:rPr>
              <a:t>3</a:t>
            </a:r>
            <a:endParaRPr lang="zh-CN" altLang="en-US" sz="1200">
              <a:latin typeface="Arial" pitchFamily="34" charset="0"/>
              <a:cs typeface="Arial" pitchFamily="34" charset="0"/>
            </a:endParaRPr>
          </a:p>
        </p:txBody>
      </p:sp>
      <p:sp>
        <p:nvSpPr>
          <p:cNvPr id="23" name="椭圆 22"/>
          <p:cNvSpPr/>
          <p:nvPr/>
        </p:nvSpPr>
        <p:spPr>
          <a:xfrm>
            <a:off x="8974967" y="3373888"/>
            <a:ext cx="378605" cy="35254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1200">
                <a:latin typeface="Arial" pitchFamily="34" charset="0"/>
                <a:cs typeface="Arial" pitchFamily="34" charset="0"/>
              </a:rPr>
              <a:t>4</a:t>
            </a:r>
            <a:endParaRPr lang="zh-CN" altLang="en-US" sz="1200">
              <a:latin typeface="Arial" pitchFamily="34" charset="0"/>
              <a:cs typeface="Arial" pitchFamily="34" charset="0"/>
            </a:endParaRPr>
          </a:p>
        </p:txBody>
      </p:sp>
      <p:graphicFrame>
        <p:nvGraphicFramePr>
          <p:cNvPr id="19" name="对象 18"/>
          <p:cNvGraphicFramePr>
            <a:graphicFrameLocks noChangeAspect="1"/>
          </p:cNvGraphicFramePr>
          <p:nvPr>
            <p:extLst>
              <p:ext uri="{D42A27DB-BD31-4B8C-83A1-F6EECF244321}">
                <p14:modId xmlns:p14="http://schemas.microsoft.com/office/powerpoint/2010/main" val="3756217593"/>
              </p:ext>
            </p:extLst>
          </p:nvPr>
        </p:nvGraphicFramePr>
        <p:xfrm>
          <a:off x="8770560" y="4973001"/>
          <a:ext cx="540631" cy="465774"/>
        </p:xfrm>
        <a:graphic>
          <a:graphicData uri="http://schemas.openxmlformats.org/presentationml/2006/ole">
            <mc:AlternateContent xmlns:mc="http://schemas.openxmlformats.org/markup-compatibility/2006">
              <mc:Choice xmlns:v="urn:schemas-microsoft-com:vml" Requires="v">
                <p:oleObj spid="_x0000_s306305"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8770560" y="4973001"/>
                        <a:ext cx="540631" cy="465774"/>
                      </a:xfrm>
                      <a:prstGeom prst="rect">
                        <a:avLst/>
                      </a:prstGeom>
                    </p:spPr>
                  </p:pic>
                </p:oleObj>
              </mc:Fallback>
            </mc:AlternateContent>
          </a:graphicData>
        </a:graphic>
      </p:graphicFrame>
    </p:spTree>
    <p:extLst>
      <p:ext uri="{BB962C8B-B14F-4D97-AF65-F5344CB8AC3E}">
        <p14:creationId xmlns:p14="http://schemas.microsoft.com/office/powerpoint/2010/main" val="183285960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命令模式在</a:t>
            </a:r>
            <a:r>
              <a:rPr lang="en-US" altLang="zh-CN" sz="2200" b="1"/>
              <a:t>Spring</a:t>
            </a:r>
            <a:r>
              <a:rPr lang="zh-CN" altLang="en-US" sz="2200" b="1"/>
              <a:t>框架</a:t>
            </a:r>
            <a:r>
              <a:rPr lang="en-US" altLang="zh-CN" sz="2200" b="1"/>
              <a:t>JdbcTemplate</a:t>
            </a:r>
            <a:r>
              <a:rPr lang="zh-CN" altLang="en-US" sz="2200" b="1"/>
              <a:t>应用的源码分析</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3139321"/>
          </a:xfrm>
          <a:prstGeom prst="rect">
            <a:avLst/>
          </a:prstGeom>
        </p:spPr>
        <p:txBody>
          <a:bodyPr wrap="square">
            <a:spAutoFit/>
          </a:bodyPr>
          <a:lstStyle/>
          <a:p>
            <a:pPr marL="342900" indent="-342900">
              <a:buAutoNum type="arabicParenR" startAt="3"/>
            </a:pPr>
            <a:endParaRPr lang="en-US" altLang="zh-CN">
              <a:latin typeface="Arial" pitchFamily="34" charset="0"/>
              <a:cs typeface="Arial" pitchFamily="34" charset="0"/>
            </a:endParaRPr>
          </a:p>
          <a:p>
            <a:pPr marL="342900" indent="-342900">
              <a:buAutoNum type="arabicParenR" startAt="3"/>
            </a:pPr>
            <a:r>
              <a:rPr lang="zh-CN" altLang="en-US">
                <a:latin typeface="Arial" pitchFamily="34" charset="0"/>
                <a:cs typeface="Arial" pitchFamily="34" charset="0"/>
              </a:rPr>
              <a:t>模式角色分析说明</a:t>
            </a:r>
            <a:endParaRPr lang="en-US" altLang="zh-CN">
              <a:latin typeface="Arial" pitchFamily="34" charset="0"/>
              <a:cs typeface="Arial" pitchFamily="34" charset="0"/>
            </a:endParaRPr>
          </a:p>
          <a:p>
            <a:endParaRPr lang="en-US" altLang="zh-CN" sz="1600">
              <a:latin typeface="Arial" pitchFamily="34" charset="0"/>
              <a:cs typeface="Arial" pitchFamily="34" charset="0"/>
            </a:endParaRPr>
          </a:p>
          <a:p>
            <a:pPr marL="342900" indent="-342900">
              <a:buFontTx/>
              <a:buChar char="-"/>
            </a:pPr>
            <a:r>
              <a:rPr lang="en-US" altLang="zh-CN">
                <a:latin typeface="+mn-ea"/>
              </a:rPr>
              <a:t>StatementCallback </a:t>
            </a:r>
            <a:r>
              <a:rPr lang="zh-CN" altLang="en-US">
                <a:latin typeface="+mn-ea"/>
              </a:rPr>
              <a:t>接口 </a:t>
            </a:r>
            <a:r>
              <a:rPr lang="en-US" altLang="zh-CN">
                <a:latin typeface="+mn-ea"/>
              </a:rPr>
              <a:t>,</a:t>
            </a:r>
            <a:r>
              <a:rPr lang="zh-CN" altLang="en-US">
                <a:latin typeface="+mn-ea"/>
              </a:rPr>
              <a:t>类似命令接口</a:t>
            </a:r>
            <a:r>
              <a:rPr lang="en-US" altLang="zh-CN">
                <a:latin typeface="+mn-ea"/>
              </a:rPr>
              <a:t>(Command)</a:t>
            </a:r>
          </a:p>
          <a:p>
            <a:pPr marL="342900" indent="-342900">
              <a:buFontTx/>
              <a:buChar char="-"/>
            </a:pPr>
            <a:r>
              <a:rPr lang="en-US" altLang="zh-CN" b="1"/>
              <a:t>class </a:t>
            </a:r>
            <a:r>
              <a:rPr lang="en-US" altLang="zh-CN" b="1">
                <a:solidFill>
                  <a:srgbClr val="EA0000"/>
                </a:solidFill>
              </a:rPr>
              <a:t>QueryStatementCallback</a:t>
            </a:r>
            <a:r>
              <a:rPr lang="en-US" altLang="zh-CN" b="1"/>
              <a:t> implements StatementCallback&lt;T&gt;, SqlProvider , </a:t>
            </a:r>
            <a:r>
              <a:rPr lang="zh-CN" altLang="en-US" b="1"/>
              <a:t>匿名内部类， 实现了命令接口， 同时也充当命令接收者</a:t>
            </a:r>
            <a:endParaRPr lang="en-US" altLang="zh-CN" b="1"/>
          </a:p>
          <a:p>
            <a:pPr marL="342900" indent="-342900">
              <a:buFontTx/>
              <a:buChar char="-"/>
            </a:pPr>
            <a:r>
              <a:rPr lang="en-US" altLang="zh-CN" b="1"/>
              <a:t> </a:t>
            </a:r>
            <a:r>
              <a:rPr lang="zh-CN" altLang="en-US" b="1"/>
              <a:t>命令调用者 是 </a:t>
            </a:r>
            <a:r>
              <a:rPr lang="en-US" altLang="zh-CN" b="1"/>
              <a:t>JdbcTemplate , </a:t>
            </a:r>
            <a:r>
              <a:rPr lang="zh-CN" altLang="en-US" b="1"/>
              <a:t>其中</a:t>
            </a:r>
            <a:r>
              <a:rPr lang="en-US" altLang="zh-CN"/>
              <a:t>execute(StatementCallback&lt;T&gt; action) </a:t>
            </a:r>
            <a:r>
              <a:rPr lang="zh-CN" altLang="en-US"/>
              <a:t>方法中，调用</a:t>
            </a:r>
            <a:r>
              <a:rPr lang="en-US" altLang="zh-CN"/>
              <a:t>action.doInStatement </a:t>
            </a:r>
            <a:r>
              <a:rPr lang="zh-CN" altLang="en-US"/>
              <a:t>方法</a:t>
            </a:r>
            <a:r>
              <a:rPr lang="en-US" altLang="zh-CN"/>
              <a:t>.  </a:t>
            </a:r>
            <a:r>
              <a:rPr lang="zh-CN" altLang="en-US"/>
              <a:t>不同的 实现 </a:t>
            </a:r>
            <a:r>
              <a:rPr lang="en-US" altLang="zh-CN"/>
              <a:t>StatementCallback </a:t>
            </a:r>
            <a:r>
              <a:rPr lang="zh-CN" altLang="en-US"/>
              <a:t>接口的对象，对应不同的</a:t>
            </a:r>
            <a:r>
              <a:rPr lang="en-US" altLang="zh-CN"/>
              <a:t>doInStatemnt </a:t>
            </a:r>
            <a:r>
              <a:rPr lang="zh-CN" altLang="en-US"/>
              <a:t>实现逻辑</a:t>
            </a:r>
            <a:endParaRPr lang="en-US" altLang="zh-CN"/>
          </a:p>
          <a:p>
            <a:pPr marL="342900" indent="-342900">
              <a:buFontTx/>
              <a:buChar char="-"/>
            </a:pPr>
            <a:r>
              <a:rPr lang="zh-CN" altLang="en-US">
                <a:latin typeface="+mn-ea"/>
              </a:rPr>
              <a:t>另外实现 </a:t>
            </a:r>
            <a:r>
              <a:rPr lang="en-US" altLang="zh-CN"/>
              <a:t>StatementCallback </a:t>
            </a:r>
            <a:r>
              <a:rPr lang="zh-CN" altLang="en-US"/>
              <a:t>命令接口的子类还有  </a:t>
            </a:r>
            <a:r>
              <a:rPr lang="en-US" altLang="zh-CN"/>
              <a:t>QueryStatementCallback</a:t>
            </a:r>
            <a:r>
              <a:rPr lang="zh-CN" altLang="en-US"/>
              <a:t>、</a:t>
            </a:r>
            <a:endParaRPr lang="en-US" altLang="zh-CN">
              <a:latin typeface="+mn-ea"/>
            </a:endParaRPr>
          </a:p>
          <a:p>
            <a:endParaRPr lang="en-US" altLang="zh-CN" sz="2000" b="1">
              <a:solidFill>
                <a:srgbClr val="0070C0"/>
              </a:solidFill>
              <a:latin typeface="+mn-ea"/>
            </a:endParaRPr>
          </a:p>
        </p:txBody>
      </p:sp>
      <p:pic>
        <p:nvPicPr>
          <p:cNvPr id="399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0037" y="4032423"/>
            <a:ext cx="3476625"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118780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命令模式的注意事项和细节</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4555093"/>
          </a:xfrm>
          <a:prstGeom prst="rect">
            <a:avLst/>
          </a:prstGeom>
        </p:spPr>
        <p:txBody>
          <a:bodyPr wrap="square">
            <a:spAutoFit/>
          </a:bodyPr>
          <a:lstStyle/>
          <a:p>
            <a:r>
              <a:rPr lang="zh-CN" altLang="en-US" sz="2000">
                <a:latin typeface="+mn-ea"/>
              </a:rPr>
              <a:t>命令模式的注意事项和细节</a:t>
            </a:r>
            <a:endParaRPr lang="en-US" altLang="zh-CN" sz="2000">
              <a:latin typeface="+mn-ea"/>
            </a:endParaRPr>
          </a:p>
          <a:p>
            <a:endParaRPr lang="en-US" altLang="zh-CN">
              <a:latin typeface="Arial" pitchFamily="34" charset="0"/>
              <a:cs typeface="Arial" pitchFamily="34" charset="0"/>
            </a:endParaRPr>
          </a:p>
          <a:p>
            <a:pPr marL="342900" indent="-342900">
              <a:buFontTx/>
              <a:buAutoNum type="arabicParenR"/>
            </a:pPr>
            <a:r>
              <a:rPr lang="zh-CN" altLang="en-US">
                <a:latin typeface="Arial" pitchFamily="34" charset="0"/>
                <a:cs typeface="Arial" pitchFamily="34" charset="0"/>
              </a:rPr>
              <a:t>将发起请求的对象与执行请求的对象解耦。发起请求的对象是调用者，调用者只要调用命令对象的</a:t>
            </a:r>
            <a:r>
              <a:rPr lang="en-US" altLang="zh-CN">
                <a:latin typeface="Arial" pitchFamily="34" charset="0"/>
                <a:cs typeface="Arial" pitchFamily="34" charset="0"/>
              </a:rPr>
              <a:t>execute()</a:t>
            </a:r>
            <a:r>
              <a:rPr lang="zh-CN" altLang="en-US">
                <a:latin typeface="Arial" pitchFamily="34" charset="0"/>
                <a:cs typeface="Arial" pitchFamily="34" charset="0"/>
              </a:rPr>
              <a:t>方法就可以让接收者工作，而不必知道具体的接收者对象是谁、是如何实现的，命令对象会负责让接收者执行请求的动作，也就是说：”请求发起者”和“请求执行者”之间的解耦是通过命令对象实现的，命令对象起到了纽带桥梁的作用。</a:t>
            </a:r>
            <a:endParaRPr lang="en-US" altLang="zh-CN">
              <a:latin typeface="Arial" pitchFamily="34" charset="0"/>
              <a:cs typeface="Arial" pitchFamily="34" charset="0"/>
            </a:endParaRPr>
          </a:p>
          <a:p>
            <a:pPr marL="342900" indent="-342900">
              <a:buFontTx/>
              <a:buAutoNum type="arabicParenR"/>
            </a:pPr>
            <a:r>
              <a:rPr lang="zh-CN" altLang="en-US">
                <a:latin typeface="Arial" pitchFamily="34" charset="0"/>
                <a:cs typeface="Arial" pitchFamily="34" charset="0"/>
              </a:rPr>
              <a:t>容易设计一个命令队列。只要把命令对象放到列队，就可以多线程的执行命令</a:t>
            </a:r>
            <a:endParaRPr lang="en-US" altLang="zh-CN">
              <a:latin typeface="Arial" pitchFamily="34" charset="0"/>
              <a:cs typeface="Arial" pitchFamily="34" charset="0"/>
            </a:endParaRPr>
          </a:p>
          <a:p>
            <a:pPr marL="342900" indent="-342900">
              <a:buFontTx/>
              <a:buAutoNum type="arabicParenR"/>
            </a:pPr>
            <a:r>
              <a:rPr lang="zh-CN" altLang="en-US">
                <a:latin typeface="Arial" pitchFamily="34" charset="0"/>
                <a:cs typeface="Arial" pitchFamily="34" charset="0"/>
              </a:rPr>
              <a:t>容易实现对请求的撤销和重做</a:t>
            </a:r>
          </a:p>
          <a:p>
            <a:pPr marL="342900" indent="-342900">
              <a:buFontTx/>
              <a:buAutoNum type="arabicParenR"/>
            </a:pPr>
            <a:r>
              <a:rPr lang="zh-CN" altLang="en-US">
                <a:latin typeface="Arial" pitchFamily="34" charset="0"/>
                <a:cs typeface="Arial" pitchFamily="34" charset="0"/>
              </a:rPr>
              <a:t>命令模式不足：可能导致某些系统有过多的具体命令类，增加了系统的复杂度，这点在在使用的时候要注意</a:t>
            </a:r>
            <a:endParaRPr lang="en-US" altLang="zh-CN">
              <a:latin typeface="Arial" pitchFamily="34" charset="0"/>
              <a:cs typeface="Arial" pitchFamily="34" charset="0"/>
            </a:endParaRPr>
          </a:p>
          <a:p>
            <a:pPr marL="342900" indent="-342900">
              <a:buFontTx/>
              <a:buAutoNum type="arabicParenR"/>
            </a:pPr>
            <a:r>
              <a:rPr lang="zh-CN" altLang="en-US">
                <a:latin typeface="Arial" pitchFamily="34" charset="0"/>
                <a:cs typeface="Arial" pitchFamily="34" charset="0"/>
              </a:rPr>
              <a:t>空命令也是一种设计模式，它为我们省去了判空的操作。在上面的实例中，如果没有用空命令，我们每按下一个按键都要判空，这给我们编码带来一定的麻烦。</a:t>
            </a:r>
            <a:endParaRPr lang="en-US" altLang="zh-CN">
              <a:latin typeface="Arial" pitchFamily="34" charset="0"/>
              <a:cs typeface="Arial" pitchFamily="34" charset="0"/>
            </a:endParaRPr>
          </a:p>
          <a:p>
            <a:pPr marL="342900" indent="-342900">
              <a:buFontTx/>
              <a:buAutoNum type="arabicParenR"/>
            </a:pPr>
            <a:r>
              <a:rPr lang="zh-CN" altLang="en-US">
                <a:latin typeface="Arial" pitchFamily="34" charset="0"/>
                <a:cs typeface="Arial" pitchFamily="34" charset="0"/>
              </a:rPr>
              <a:t>命令模式经典的应用场景：界面的一个按钮都是一条命令、模拟</a:t>
            </a:r>
            <a:r>
              <a:rPr lang="en-US" altLang="zh-CN">
                <a:latin typeface="Arial" pitchFamily="34" charset="0"/>
                <a:cs typeface="Arial" pitchFamily="34" charset="0"/>
              </a:rPr>
              <a:t>CMD</a:t>
            </a:r>
            <a:r>
              <a:rPr lang="zh-CN" altLang="en-US">
                <a:latin typeface="Arial" pitchFamily="34" charset="0"/>
                <a:cs typeface="Arial" pitchFamily="34" charset="0"/>
              </a:rPr>
              <a:t>（</a:t>
            </a:r>
            <a:r>
              <a:rPr lang="en-US" altLang="zh-CN">
                <a:latin typeface="Arial" pitchFamily="34" charset="0"/>
                <a:cs typeface="Arial" pitchFamily="34" charset="0"/>
              </a:rPr>
              <a:t>DOS</a:t>
            </a:r>
            <a:r>
              <a:rPr lang="zh-CN" altLang="en-US">
                <a:latin typeface="Arial" pitchFamily="34" charset="0"/>
                <a:cs typeface="Arial" pitchFamily="34" charset="0"/>
              </a:rPr>
              <a:t>命令）订单的撤销</a:t>
            </a:r>
            <a:r>
              <a:rPr lang="en-US" altLang="zh-CN">
                <a:latin typeface="Arial" pitchFamily="34" charset="0"/>
                <a:cs typeface="Arial" pitchFamily="34" charset="0"/>
              </a:rPr>
              <a:t>/</a:t>
            </a:r>
            <a:r>
              <a:rPr lang="zh-CN" altLang="en-US">
                <a:latin typeface="Arial" pitchFamily="34" charset="0"/>
                <a:cs typeface="Arial" pitchFamily="34" charset="0"/>
              </a:rPr>
              <a:t>恢复、触发</a:t>
            </a:r>
            <a:r>
              <a:rPr lang="en-US" altLang="zh-CN">
                <a:latin typeface="Arial" pitchFamily="34" charset="0"/>
                <a:cs typeface="Arial" pitchFamily="34" charset="0"/>
              </a:rPr>
              <a:t>-</a:t>
            </a:r>
            <a:r>
              <a:rPr lang="zh-CN" altLang="en-US">
                <a:latin typeface="Arial" pitchFamily="34" charset="0"/>
                <a:cs typeface="Arial" pitchFamily="34" charset="0"/>
              </a:rPr>
              <a:t>反馈机制</a:t>
            </a:r>
          </a:p>
          <a:p>
            <a:pPr marL="342900" indent="-342900">
              <a:buAutoNum type="arabicParenR"/>
            </a:pPr>
            <a:endParaRPr lang="en-US" altLang="zh-CN">
              <a:latin typeface="+mn-ea"/>
            </a:endParaRPr>
          </a:p>
        </p:txBody>
      </p:sp>
    </p:spTree>
    <p:extLst>
      <p:ext uri="{BB962C8B-B14F-4D97-AF65-F5344CB8AC3E}">
        <p14:creationId xmlns:p14="http://schemas.microsoft.com/office/powerpoint/2010/main" val="296063516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sz="2800" b="1"/>
              <a:t>Java</a:t>
            </a:r>
            <a:r>
              <a:rPr lang="zh-CN" altLang="en-US" sz="2800" b="1"/>
              <a:t>设计模式</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访问者模式</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184444924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测评系统的需求</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527946" cy="2308324"/>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r>
              <a:rPr lang="zh-CN" altLang="en-US" b="1">
                <a:solidFill>
                  <a:srgbClr val="0070C0"/>
                </a:solidFill>
              </a:rPr>
              <a:t>完成测评系统需求</a:t>
            </a:r>
            <a:endParaRPr lang="en-US" altLang="zh-CN" b="1">
              <a:solidFill>
                <a:srgbClr val="0070C0"/>
              </a:solidFill>
            </a:endParaRPr>
          </a:p>
          <a:p>
            <a:pPr marL="342900" indent="-342900">
              <a:buFontTx/>
              <a:buAutoNum type="arabicParenR"/>
            </a:pPr>
            <a:r>
              <a:rPr lang="zh-CN" altLang="en-US"/>
              <a:t>将观众分为男人和女人，对歌手进行测评，当看完某个歌手表演后，得到他们对该歌手不同的评价</a:t>
            </a:r>
            <a:r>
              <a:rPr lang="en-US" altLang="zh-CN"/>
              <a:t>(</a:t>
            </a:r>
            <a:r>
              <a:rPr lang="zh-CN" altLang="en-US"/>
              <a:t>评价 有不同的种类，比如 成功、失败 等</a:t>
            </a:r>
            <a:r>
              <a:rPr lang="en-US" altLang="zh-CN"/>
              <a:t>)</a:t>
            </a:r>
            <a:endParaRPr lang="zh-CN" altLang="en-US"/>
          </a:p>
          <a:p>
            <a:pPr marL="342900" indent="-342900">
              <a:buAutoNum type="arabicParenR"/>
            </a:pPr>
            <a:endParaRPr lang="en-US" altLang="zh-CN"/>
          </a:p>
          <a:p>
            <a:pPr marL="342900" indent="-342900">
              <a:buAutoNum type="arabicParenR"/>
            </a:pPr>
            <a:r>
              <a:rPr lang="zh-CN" altLang="en-US"/>
              <a:t>传统方案</a:t>
            </a:r>
            <a:endParaRPr lang="en-US" altLang="zh-CN"/>
          </a:p>
          <a:p>
            <a:pPr marL="342900" indent="-342900">
              <a:buAutoNum type="arabicParenR"/>
            </a:pPr>
            <a:endParaRPr lang="zh-CN" altLang="en-US"/>
          </a:p>
          <a:p>
            <a:endParaRPr lang="en-US" altLang="zh-CN" sz="2000" b="1">
              <a:solidFill>
                <a:srgbClr val="0070C0"/>
              </a:solidFill>
              <a:latin typeface="+mn-ea"/>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821042676"/>
              </p:ext>
            </p:extLst>
          </p:nvPr>
        </p:nvGraphicFramePr>
        <p:xfrm>
          <a:off x="5922565" y="4964633"/>
          <a:ext cx="792088" cy="461450"/>
        </p:xfrm>
        <a:graphic>
          <a:graphicData uri="http://schemas.openxmlformats.org/presentationml/2006/ole">
            <mc:AlternateContent xmlns:mc="http://schemas.openxmlformats.org/markup-compatibility/2006">
              <mc:Choice xmlns:v="urn:schemas-microsoft-com:vml" Requires="v">
                <p:oleObj spid="_x0000_s238919" name="包装程序外壳对象" showAsIcon="1" r:id="rId4" imgW="1220400" imgH="711360" progId="Package">
                  <p:embed/>
                </p:oleObj>
              </mc:Choice>
              <mc:Fallback>
                <p:oleObj name="包装程序外壳对象" showAsIcon="1" r:id="rId4" imgW="1220400" imgH="711360" progId="Package">
                  <p:embed/>
                  <p:pic>
                    <p:nvPicPr>
                      <p:cNvPr id="0" name=""/>
                      <p:cNvPicPr/>
                      <p:nvPr/>
                    </p:nvPicPr>
                    <p:blipFill>
                      <a:blip r:embed="rId5"/>
                      <a:stretch>
                        <a:fillRect/>
                      </a:stretch>
                    </p:blipFill>
                    <p:spPr>
                      <a:xfrm>
                        <a:off x="5922565" y="4964633"/>
                        <a:ext cx="792088" cy="461450"/>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181460543"/>
              </p:ext>
            </p:extLst>
          </p:nvPr>
        </p:nvGraphicFramePr>
        <p:xfrm>
          <a:off x="7002685" y="4732480"/>
          <a:ext cx="825500" cy="711200"/>
        </p:xfrm>
        <a:graphic>
          <a:graphicData uri="http://schemas.openxmlformats.org/presentationml/2006/ole">
            <mc:AlternateContent xmlns:mc="http://schemas.openxmlformats.org/markup-compatibility/2006">
              <mc:Choice xmlns:v="urn:schemas-microsoft-com:vml" Requires="v">
                <p:oleObj spid="_x0000_s238920" name="包装程序外壳对象" showAsIcon="1" r:id="rId6" imgW="826200" imgH="711360" progId="Package">
                  <p:embed/>
                </p:oleObj>
              </mc:Choice>
              <mc:Fallback>
                <p:oleObj name="包装程序外壳对象" showAsIcon="1" r:id="rId6" imgW="826200" imgH="711360" progId="Package">
                  <p:embed/>
                  <p:pic>
                    <p:nvPicPr>
                      <p:cNvPr id="0" name=""/>
                      <p:cNvPicPr/>
                      <p:nvPr/>
                    </p:nvPicPr>
                    <p:blipFill>
                      <a:blip r:embed="rId7"/>
                      <a:stretch>
                        <a:fillRect/>
                      </a:stretch>
                    </p:blipFill>
                    <p:spPr>
                      <a:xfrm>
                        <a:off x="7002685" y="4732480"/>
                        <a:ext cx="825500" cy="711200"/>
                      </a:xfrm>
                      <a:prstGeom prst="rect">
                        <a:avLst/>
                      </a:prstGeom>
                    </p:spPr>
                  </p:pic>
                </p:oleObj>
              </mc:Fallback>
            </mc:AlternateContent>
          </a:graphicData>
        </a:graphic>
      </p:graphicFrame>
      <p:sp>
        <p:nvSpPr>
          <p:cNvPr id="2" name="矩形 1"/>
          <p:cNvSpPr/>
          <p:nvPr/>
        </p:nvSpPr>
        <p:spPr>
          <a:xfrm>
            <a:off x="1170037" y="3168327"/>
            <a:ext cx="115212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Person</a:t>
            </a:r>
            <a:endParaRPr lang="zh-CN" altLang="en-US"/>
          </a:p>
        </p:txBody>
      </p:sp>
      <p:sp>
        <p:nvSpPr>
          <p:cNvPr id="12" name="矩形 11"/>
          <p:cNvSpPr/>
          <p:nvPr/>
        </p:nvSpPr>
        <p:spPr>
          <a:xfrm>
            <a:off x="468295" y="4320455"/>
            <a:ext cx="1277806" cy="5680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Man</a:t>
            </a:r>
          </a:p>
          <a:p>
            <a:pPr algn="ctr"/>
            <a:endParaRPr lang="zh-CN" altLang="en-US"/>
          </a:p>
        </p:txBody>
      </p:sp>
      <p:sp>
        <p:nvSpPr>
          <p:cNvPr id="13" name="矩形 12"/>
          <p:cNvSpPr/>
          <p:nvPr/>
        </p:nvSpPr>
        <p:spPr>
          <a:xfrm>
            <a:off x="2106141" y="4312465"/>
            <a:ext cx="115212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Woman</a:t>
            </a:r>
            <a:endParaRPr lang="zh-CN" altLang="en-US"/>
          </a:p>
        </p:txBody>
      </p:sp>
      <p:cxnSp>
        <p:nvCxnSpPr>
          <p:cNvPr id="14" name="直接箭头连接符 13"/>
          <p:cNvCxnSpPr/>
          <p:nvPr/>
        </p:nvCxnSpPr>
        <p:spPr>
          <a:xfrm flipV="1">
            <a:off x="1170037" y="3744391"/>
            <a:ext cx="216024" cy="6480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flipV="1">
            <a:off x="2034133" y="3744391"/>
            <a:ext cx="288032" cy="72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31827" y="3854843"/>
            <a:ext cx="492443" cy="276999"/>
          </a:xfrm>
          <a:prstGeom prst="rect">
            <a:avLst/>
          </a:prstGeom>
          <a:noFill/>
        </p:spPr>
        <p:txBody>
          <a:bodyPr wrap="none" rtlCol="0">
            <a:spAutoFit/>
          </a:bodyPr>
          <a:lstStyle/>
          <a:p>
            <a:r>
              <a:rPr lang="zh-CN" altLang="en-US" sz="1200"/>
              <a:t>继承</a:t>
            </a:r>
          </a:p>
        </p:txBody>
      </p:sp>
      <p:sp>
        <p:nvSpPr>
          <p:cNvPr id="18" name="TextBox 17"/>
          <p:cNvSpPr txBox="1"/>
          <p:nvPr/>
        </p:nvSpPr>
        <p:spPr>
          <a:xfrm>
            <a:off x="1859919" y="3854842"/>
            <a:ext cx="492443" cy="276999"/>
          </a:xfrm>
          <a:prstGeom prst="rect">
            <a:avLst/>
          </a:prstGeom>
          <a:noFill/>
        </p:spPr>
        <p:txBody>
          <a:bodyPr wrap="none" rtlCol="0">
            <a:spAutoFit/>
          </a:bodyPr>
          <a:lstStyle/>
          <a:p>
            <a:r>
              <a:rPr lang="zh-CN" altLang="en-US" sz="1200"/>
              <a:t>继承</a:t>
            </a:r>
          </a:p>
        </p:txBody>
      </p:sp>
      <p:pic>
        <p:nvPicPr>
          <p:cNvPr id="238875" name="Picture 28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45722" y="2706769"/>
            <a:ext cx="1872208" cy="1189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8877" name="Picture 28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66581" y="3423211"/>
            <a:ext cx="847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8878" name="Picture 28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56665" y="3466073"/>
            <a:ext cx="819150"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18"/>
          <p:cNvSpPr txBox="1"/>
          <p:nvPr/>
        </p:nvSpPr>
        <p:spPr>
          <a:xfrm>
            <a:off x="8226821" y="3423211"/>
            <a:ext cx="936104" cy="369332"/>
          </a:xfrm>
          <a:prstGeom prst="rect">
            <a:avLst/>
          </a:prstGeom>
          <a:solidFill>
            <a:schemeClr val="bg1">
              <a:lumMod val="95000"/>
            </a:schemeClr>
          </a:solidFill>
        </p:spPr>
        <p:txBody>
          <a:bodyPr wrap="square" rtlCol="0">
            <a:spAutoFit/>
          </a:bodyPr>
          <a:lstStyle/>
          <a:p>
            <a:r>
              <a:rPr lang="zh-CN" altLang="en-US"/>
              <a:t>待定</a:t>
            </a:r>
          </a:p>
        </p:txBody>
      </p:sp>
    </p:spTree>
    <p:extLst>
      <p:ext uri="{BB962C8B-B14F-4D97-AF65-F5344CB8AC3E}">
        <p14:creationId xmlns:p14="http://schemas.microsoft.com/office/powerpoint/2010/main" val="146518239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职员管理项目的需求</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527946" cy="2585323"/>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r>
              <a:rPr lang="zh-CN" altLang="en-US" b="1">
                <a:solidFill>
                  <a:srgbClr val="0070C0"/>
                </a:solidFill>
              </a:rPr>
              <a:t>传统方式的问题分析</a:t>
            </a:r>
            <a:endParaRPr lang="en-US" altLang="zh-CN" b="1">
              <a:solidFill>
                <a:srgbClr val="0070C0"/>
              </a:solidFill>
            </a:endParaRPr>
          </a:p>
          <a:p>
            <a:endParaRPr lang="en-US" altLang="zh-CN" b="1">
              <a:solidFill>
                <a:srgbClr val="0070C0"/>
              </a:solidFill>
            </a:endParaRPr>
          </a:p>
          <a:p>
            <a:pPr marL="342900" indent="-342900">
              <a:buAutoNum type="arabicParenR"/>
            </a:pPr>
            <a:r>
              <a:rPr lang="zh-CN" altLang="en-US"/>
              <a:t>如果系统比较小，还是</a:t>
            </a:r>
            <a:r>
              <a:rPr lang="en-US" altLang="zh-CN"/>
              <a:t>ok</a:t>
            </a:r>
            <a:r>
              <a:rPr lang="zh-CN" altLang="en-US"/>
              <a:t>的，但是考虑系统增加越来越多新的功能时，对代码改动较大，违反了</a:t>
            </a:r>
            <a:r>
              <a:rPr lang="en-US" altLang="zh-CN"/>
              <a:t>ocp</a:t>
            </a:r>
            <a:r>
              <a:rPr lang="zh-CN" altLang="en-US"/>
              <a:t>原则， 不利于维护</a:t>
            </a:r>
            <a:endParaRPr lang="en-US" altLang="zh-CN"/>
          </a:p>
          <a:p>
            <a:pPr marL="342900" indent="-342900">
              <a:buAutoNum type="arabicParenR"/>
            </a:pPr>
            <a:r>
              <a:rPr lang="zh-CN" altLang="en-US"/>
              <a:t>扩展性不好，比如 增加了 新的人员类型，或者管理方法，都不好做</a:t>
            </a:r>
            <a:endParaRPr lang="en-US" altLang="zh-CN"/>
          </a:p>
          <a:p>
            <a:pPr marL="342900" indent="-342900">
              <a:buAutoNum type="arabicParenR"/>
            </a:pPr>
            <a:r>
              <a:rPr lang="zh-CN" altLang="en-US"/>
              <a:t>引出我们会使用新的设计模式 </a:t>
            </a:r>
            <a:r>
              <a:rPr lang="en-US" altLang="zh-CN"/>
              <a:t>– </a:t>
            </a:r>
            <a:r>
              <a:rPr lang="zh-CN" altLang="en-US"/>
              <a:t>访问者模式</a:t>
            </a:r>
            <a:endParaRPr lang="en-US" altLang="zh-CN"/>
          </a:p>
          <a:p>
            <a:pPr marL="342900" indent="-342900">
              <a:buAutoNum type="arabicParenR"/>
            </a:pPr>
            <a:endParaRPr lang="zh-CN" altLang="en-US"/>
          </a:p>
          <a:p>
            <a:endParaRPr lang="en-US" altLang="zh-CN" sz="2000" b="1">
              <a:solidFill>
                <a:srgbClr val="0070C0"/>
              </a:solidFill>
              <a:latin typeface="+mn-ea"/>
            </a:endParaRPr>
          </a:p>
        </p:txBody>
      </p:sp>
    </p:spTree>
    <p:extLst>
      <p:ext uri="{BB962C8B-B14F-4D97-AF65-F5344CB8AC3E}">
        <p14:creationId xmlns:p14="http://schemas.microsoft.com/office/powerpoint/2010/main" val="207565592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访问者模式基本介绍</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455937" cy="3508653"/>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r>
              <a:rPr lang="zh-CN" altLang="en-US" sz="2000" b="1"/>
              <a:t>访问者模式基本介绍</a:t>
            </a:r>
            <a:endParaRPr lang="en-US" altLang="zh-CN" sz="2000">
              <a:latin typeface="+mn-ea"/>
            </a:endParaRPr>
          </a:p>
          <a:p>
            <a:endParaRPr lang="en-US" altLang="zh-CN" sz="2000" b="1">
              <a:solidFill>
                <a:srgbClr val="0070C0"/>
              </a:solidFill>
              <a:latin typeface="+mn-ea"/>
            </a:endParaRPr>
          </a:p>
          <a:p>
            <a:pPr marL="342900" indent="-342900">
              <a:buAutoNum type="arabicParenR"/>
            </a:pPr>
            <a:r>
              <a:rPr lang="zh-CN" altLang="en-US" b="1"/>
              <a:t>访问者模式（</a:t>
            </a:r>
            <a:r>
              <a:rPr lang="en-US" altLang="zh-CN" b="1"/>
              <a:t>Visitor Pattern</a:t>
            </a:r>
            <a:r>
              <a:rPr lang="zh-CN" altLang="en-US" b="1"/>
              <a:t>）</a:t>
            </a:r>
            <a:r>
              <a:rPr lang="zh-CN" altLang="en-US"/>
              <a:t>，封装一些作用于某种数据结构的各元素的操作，它可以在不改变数据结构的前提下定义作用于这些元素的新的操作。</a:t>
            </a:r>
            <a:endParaRPr lang="en-US" altLang="zh-CN"/>
          </a:p>
          <a:p>
            <a:pPr marL="342900" indent="-342900">
              <a:buAutoNum type="arabicParenR"/>
            </a:pPr>
            <a:r>
              <a:rPr lang="zh-CN" altLang="en-US"/>
              <a:t>主要将数据结构与数据操作分离，解决 </a:t>
            </a:r>
            <a:r>
              <a:rPr lang="zh-CN" altLang="en-US" b="1">
                <a:solidFill>
                  <a:srgbClr val="DA0000"/>
                </a:solidFill>
              </a:rPr>
              <a:t>数据结构</a:t>
            </a:r>
            <a:r>
              <a:rPr lang="zh-CN" altLang="en-US"/>
              <a:t>和</a:t>
            </a:r>
            <a:r>
              <a:rPr lang="zh-CN" altLang="en-US" b="1">
                <a:solidFill>
                  <a:srgbClr val="DA0000"/>
                </a:solidFill>
              </a:rPr>
              <a:t>操作耦合性</a:t>
            </a:r>
            <a:r>
              <a:rPr lang="zh-CN" altLang="en-US"/>
              <a:t>问题</a:t>
            </a:r>
            <a:endParaRPr lang="en-US" altLang="zh-CN"/>
          </a:p>
          <a:p>
            <a:pPr marL="342900" indent="-342900">
              <a:buAutoNum type="arabicParenR"/>
            </a:pPr>
            <a:r>
              <a:rPr lang="zh-CN" altLang="en-US" b="1"/>
              <a:t>访问者模式的基本工作原理是：</a:t>
            </a:r>
            <a:r>
              <a:rPr lang="zh-CN" altLang="en-US"/>
              <a:t>在被访问的类里面加一个对外提供接待访问者的接口</a:t>
            </a:r>
            <a:endParaRPr lang="en-US" altLang="zh-CN"/>
          </a:p>
          <a:p>
            <a:pPr marL="342900" indent="-342900">
              <a:buAutoNum type="arabicParenR"/>
            </a:pPr>
            <a:endParaRPr lang="en-US" altLang="zh-CN"/>
          </a:p>
          <a:p>
            <a:pPr marL="342900" indent="-342900">
              <a:buAutoNum type="arabicParenR"/>
            </a:pPr>
            <a:r>
              <a:rPr lang="zh-CN" altLang="en-US" b="1"/>
              <a:t>访问者模式主要应用场景是：</a:t>
            </a:r>
            <a:r>
              <a:rPr lang="zh-CN" altLang="en-US"/>
              <a:t>需要对一个对象结构中的对象进行很多不同操作</a:t>
            </a:r>
            <a:r>
              <a:rPr lang="en-US" altLang="zh-CN"/>
              <a:t>(</a:t>
            </a:r>
            <a:r>
              <a:rPr lang="zh-CN" altLang="en-US"/>
              <a:t>这些操作彼此没有关联</a:t>
            </a:r>
            <a:r>
              <a:rPr lang="en-US" altLang="zh-CN"/>
              <a:t>)</a:t>
            </a:r>
            <a:r>
              <a:rPr lang="zh-CN" altLang="en-US"/>
              <a:t>，同时需要避免让这些操作</a:t>
            </a:r>
            <a:r>
              <a:rPr lang="en-US" altLang="zh-CN"/>
              <a:t>"</a:t>
            </a:r>
            <a:r>
              <a:rPr lang="zh-CN" altLang="en-US"/>
              <a:t>污染</a:t>
            </a:r>
            <a:r>
              <a:rPr lang="en-US" altLang="zh-CN"/>
              <a:t>"</a:t>
            </a:r>
            <a:r>
              <a:rPr lang="zh-CN" altLang="en-US"/>
              <a:t>这些对象的类，可以选用访问者模式解决</a:t>
            </a:r>
            <a:endParaRPr lang="en-US" altLang="zh-CN"/>
          </a:p>
        </p:txBody>
      </p:sp>
    </p:spTree>
    <p:extLst>
      <p:ext uri="{BB962C8B-B14F-4D97-AF65-F5344CB8AC3E}">
        <p14:creationId xmlns:p14="http://schemas.microsoft.com/office/powerpoint/2010/main" val="9880026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访问者模式的原理类图</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455937" cy="4278094"/>
          </a:xfrm>
          <a:prstGeom prst="rect">
            <a:avLst/>
          </a:prstGeom>
        </p:spPr>
        <p:txBody>
          <a:bodyPr wrap="square">
            <a:spAutoFit/>
          </a:bodyPr>
          <a:lstStyle/>
          <a:p>
            <a:r>
              <a:rPr lang="zh-CN" altLang="en-US" sz="2000" b="1">
                <a:solidFill>
                  <a:srgbClr val="0070C0"/>
                </a:solidFill>
                <a:latin typeface="+mn-ea"/>
              </a:rPr>
              <a:t>访问者模式的原理类图</a:t>
            </a:r>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r>
              <a:rPr lang="zh-CN" altLang="en-US" b="1">
                <a:latin typeface="+mn-ea"/>
              </a:rPr>
              <a:t>对原理类图的说明</a:t>
            </a:r>
            <a:r>
              <a:rPr lang="en-US" altLang="zh-CN" b="1">
                <a:latin typeface="+mn-ea"/>
              </a:rPr>
              <a:t>-</a:t>
            </a:r>
          </a:p>
          <a:p>
            <a:r>
              <a:rPr lang="zh-CN" altLang="en-US" b="1">
                <a:latin typeface="+mn-ea"/>
              </a:rPr>
              <a:t>即</a:t>
            </a:r>
            <a:r>
              <a:rPr lang="en-US" altLang="zh-CN" b="1">
                <a:latin typeface="+mn-ea"/>
              </a:rPr>
              <a:t>(</a:t>
            </a:r>
            <a:r>
              <a:rPr lang="zh-CN" altLang="en-US" b="1"/>
              <a:t>访问者模式的角色及职责</a:t>
            </a:r>
            <a:r>
              <a:rPr lang="en-US" altLang="zh-CN" b="1"/>
              <a:t>)</a:t>
            </a:r>
          </a:p>
          <a:p>
            <a:endParaRPr lang="en-US" altLang="zh-CN" b="1">
              <a:latin typeface="+mn-ea"/>
            </a:endParaRPr>
          </a:p>
          <a:p>
            <a:pPr marL="228600" indent="-228600">
              <a:buAutoNum type="arabicParenR"/>
            </a:pPr>
            <a:r>
              <a:rPr lang="en-US" altLang="zh-CN" sz="1200">
                <a:latin typeface="+mn-ea"/>
              </a:rPr>
              <a:t>Visitor </a:t>
            </a:r>
            <a:r>
              <a:rPr lang="zh-CN" altLang="en-US" sz="1200">
                <a:latin typeface="+mn-ea"/>
              </a:rPr>
              <a:t>是抽象访问者，为该对象结构中的</a:t>
            </a:r>
            <a:r>
              <a:rPr lang="en-US" altLang="zh-CN" sz="1200">
                <a:latin typeface="+mn-ea"/>
              </a:rPr>
              <a:t>ConcreteElement</a:t>
            </a:r>
            <a:r>
              <a:rPr lang="zh-CN" altLang="en-US" sz="1200">
                <a:latin typeface="+mn-ea"/>
              </a:rPr>
              <a:t>的每一个类声明一个</a:t>
            </a:r>
            <a:r>
              <a:rPr lang="en-US" altLang="zh-CN" sz="1200">
                <a:latin typeface="+mn-ea"/>
              </a:rPr>
              <a:t>visit</a:t>
            </a:r>
            <a:r>
              <a:rPr lang="zh-CN" altLang="en-US" sz="1200">
                <a:latin typeface="+mn-ea"/>
              </a:rPr>
              <a:t>操作</a:t>
            </a:r>
            <a:endParaRPr lang="en-US" altLang="zh-CN" sz="1200">
              <a:latin typeface="+mn-ea"/>
            </a:endParaRPr>
          </a:p>
          <a:p>
            <a:pPr marL="228600" indent="-228600">
              <a:buAutoNum type="arabicParenR"/>
            </a:pPr>
            <a:r>
              <a:rPr lang="en-US" altLang="zh-CN" sz="1200">
                <a:latin typeface="+mn-ea"/>
              </a:rPr>
              <a:t>ConcreteVisitor </a:t>
            </a:r>
            <a:r>
              <a:rPr lang="zh-CN" altLang="en-US" sz="1200">
                <a:latin typeface="+mn-ea"/>
              </a:rPr>
              <a:t>：是一个具体的访问值 实现每个有</a:t>
            </a:r>
            <a:r>
              <a:rPr lang="en-US" altLang="zh-CN" sz="1200">
                <a:latin typeface="+mn-ea"/>
              </a:rPr>
              <a:t>Visitor </a:t>
            </a:r>
            <a:r>
              <a:rPr lang="zh-CN" altLang="en-US" sz="1200">
                <a:latin typeface="+mn-ea"/>
              </a:rPr>
              <a:t>声明的操作，是每个操作实现的部分</a:t>
            </a:r>
            <a:r>
              <a:rPr lang="en-US" altLang="zh-CN" sz="1200">
                <a:latin typeface="+mn-ea"/>
              </a:rPr>
              <a:t>.</a:t>
            </a:r>
          </a:p>
          <a:p>
            <a:pPr marL="228600" indent="-228600">
              <a:buAutoNum type="arabicParenR"/>
            </a:pPr>
            <a:r>
              <a:rPr lang="en-US" altLang="zh-CN" sz="1200">
                <a:latin typeface="+mn-ea"/>
              </a:rPr>
              <a:t>ObjectStructure </a:t>
            </a:r>
            <a:r>
              <a:rPr lang="zh-CN" altLang="en-US" sz="1200">
                <a:latin typeface="+mn-ea"/>
              </a:rPr>
              <a:t>能枚举它的元素， 可以提供一个高层的接口，用来允许访问者访问元素</a:t>
            </a:r>
            <a:endParaRPr lang="en-US" altLang="zh-CN" sz="1200">
              <a:latin typeface="+mn-ea"/>
            </a:endParaRPr>
          </a:p>
          <a:p>
            <a:pPr marL="228600" indent="-228600">
              <a:buAutoNum type="arabicParenR"/>
            </a:pPr>
            <a:r>
              <a:rPr lang="en-US" altLang="zh-CN" sz="1200">
                <a:latin typeface="+mn-ea"/>
              </a:rPr>
              <a:t>Element </a:t>
            </a:r>
            <a:r>
              <a:rPr lang="zh-CN" altLang="en-US" sz="1200">
                <a:latin typeface="+mn-ea"/>
              </a:rPr>
              <a:t>定义一个</a:t>
            </a:r>
            <a:r>
              <a:rPr lang="en-US" altLang="zh-CN" sz="1200">
                <a:latin typeface="+mn-ea"/>
              </a:rPr>
              <a:t>accept </a:t>
            </a:r>
            <a:r>
              <a:rPr lang="zh-CN" altLang="en-US" sz="1200">
                <a:latin typeface="+mn-ea"/>
              </a:rPr>
              <a:t>方法，接收一个访问者对象</a:t>
            </a:r>
            <a:endParaRPr lang="en-US" altLang="zh-CN" sz="1200">
              <a:latin typeface="+mn-ea"/>
            </a:endParaRPr>
          </a:p>
          <a:p>
            <a:pPr marL="228600" indent="-228600">
              <a:buAutoNum type="arabicParenR"/>
            </a:pPr>
            <a:r>
              <a:rPr lang="en-US" altLang="zh-CN" sz="1200">
                <a:latin typeface="+mn-ea"/>
              </a:rPr>
              <a:t>ConcreteElement </a:t>
            </a:r>
            <a:r>
              <a:rPr lang="zh-CN" altLang="en-US" sz="1200">
                <a:latin typeface="+mn-ea"/>
              </a:rPr>
              <a:t>为具体元素，实现了</a:t>
            </a:r>
            <a:r>
              <a:rPr lang="en-US" altLang="zh-CN" sz="1200">
                <a:latin typeface="+mn-ea"/>
              </a:rPr>
              <a:t>accept </a:t>
            </a:r>
            <a:r>
              <a:rPr lang="zh-CN" altLang="en-US" sz="1200">
                <a:latin typeface="+mn-ea"/>
              </a:rPr>
              <a:t>方法</a:t>
            </a:r>
            <a:endParaRPr lang="en-US" altLang="zh-CN" sz="1200">
              <a:latin typeface="+mn-ea"/>
            </a:endParaRPr>
          </a:p>
          <a:p>
            <a:endParaRPr lang="en-US" altLang="zh-CN">
              <a:latin typeface="Arial" pitchFamily="34" charset="0"/>
              <a:cs typeface="Arial" pitchFamily="34"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239411354"/>
              </p:ext>
            </p:extLst>
          </p:nvPr>
        </p:nvGraphicFramePr>
        <p:xfrm>
          <a:off x="8566287" y="4824511"/>
          <a:ext cx="668646" cy="576064"/>
        </p:xfrm>
        <a:graphic>
          <a:graphicData uri="http://schemas.openxmlformats.org/presentationml/2006/ole">
            <mc:AlternateContent xmlns:mc="http://schemas.openxmlformats.org/markup-compatibility/2006">
              <mc:Choice xmlns:v="urn:schemas-microsoft-com:vml" Requires="v">
                <p:oleObj spid="_x0000_s242974"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8566287" y="4824511"/>
                        <a:ext cx="668646" cy="576064"/>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660193540"/>
              </p:ext>
            </p:extLst>
          </p:nvPr>
        </p:nvGraphicFramePr>
        <p:xfrm>
          <a:off x="7506741" y="4896519"/>
          <a:ext cx="311908" cy="426021"/>
        </p:xfrm>
        <a:graphic>
          <a:graphicData uri="http://schemas.openxmlformats.org/presentationml/2006/ole">
            <mc:AlternateContent xmlns:mc="http://schemas.openxmlformats.org/markup-compatibility/2006">
              <mc:Choice xmlns:v="urn:schemas-microsoft-com:vml" Requires="v">
                <p:oleObj spid="_x0000_s242975" name="包装程序外壳对象" showAsIcon="1" r:id="rId6" imgW="521280" imgH="711360" progId="Package">
                  <p:embed/>
                </p:oleObj>
              </mc:Choice>
              <mc:Fallback>
                <p:oleObj name="包装程序外壳对象" showAsIcon="1" r:id="rId6" imgW="521280" imgH="711360" progId="Package">
                  <p:embed/>
                  <p:pic>
                    <p:nvPicPr>
                      <p:cNvPr id="0" name=""/>
                      <p:cNvPicPr/>
                      <p:nvPr/>
                    </p:nvPicPr>
                    <p:blipFill>
                      <a:blip r:embed="rId7"/>
                      <a:stretch>
                        <a:fillRect/>
                      </a:stretch>
                    </p:blipFill>
                    <p:spPr>
                      <a:xfrm>
                        <a:off x="7506741" y="4896519"/>
                        <a:ext cx="311908" cy="426021"/>
                      </a:xfrm>
                      <a:prstGeom prst="rect">
                        <a:avLst/>
                      </a:prstGeom>
                    </p:spPr>
                  </p:pic>
                </p:oleObj>
              </mc:Fallback>
            </mc:AlternateContent>
          </a:graphicData>
        </a:graphic>
      </p:graphicFrame>
      <p:pic>
        <p:nvPicPr>
          <p:cNvPr id="242937" name="Picture 24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82405" y="967437"/>
            <a:ext cx="4234035" cy="2967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425096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访问者模式应用实例</a:t>
            </a:r>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3447098"/>
          </a:xfrm>
          <a:prstGeom prst="rect">
            <a:avLst/>
          </a:prstGeom>
        </p:spPr>
        <p:txBody>
          <a:bodyPr wrap="square">
            <a:spAutoFit/>
          </a:bodyPr>
          <a:lstStyle/>
          <a:p>
            <a:r>
              <a:rPr lang="zh-CN" altLang="en-US" sz="2000">
                <a:latin typeface="+mn-ea"/>
              </a:rPr>
              <a:t>访问者模式应用实例</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应用实例要求</a:t>
            </a:r>
            <a:endParaRPr lang="en-US" altLang="zh-CN">
              <a:latin typeface="Arial" pitchFamily="34" charset="0"/>
              <a:cs typeface="Arial" pitchFamily="34" charset="0"/>
            </a:endParaRPr>
          </a:p>
          <a:p>
            <a:r>
              <a:rPr lang="zh-CN" altLang="en-US"/>
              <a:t>将人分为男人和女人，对歌手进行测评，当看完某个歌手表演后，得到他们对该歌手不同的评价</a:t>
            </a:r>
            <a:r>
              <a:rPr lang="en-US" altLang="zh-CN"/>
              <a:t>(</a:t>
            </a:r>
            <a:r>
              <a:rPr lang="zh-CN" altLang="en-US"/>
              <a:t>评价 有不同的种类，比如 成功、失败 等</a:t>
            </a:r>
            <a:r>
              <a:rPr lang="en-US" altLang="zh-CN"/>
              <a:t>)</a:t>
            </a:r>
            <a:r>
              <a:rPr lang="zh-CN" altLang="en-US"/>
              <a:t>，请使用访问者模式来说实现</a:t>
            </a:r>
          </a:p>
          <a:p>
            <a:endParaRPr lang="en-US" altLang="zh-CN">
              <a:latin typeface="Arial" pitchFamily="34" charset="0"/>
              <a:cs typeface="Arial" pitchFamily="34" charset="0"/>
            </a:endParaRPr>
          </a:p>
          <a:p>
            <a:pPr marL="342900" indent="-342900">
              <a:buAutoNum type="arabicParenR" startAt="2"/>
            </a:pPr>
            <a:r>
              <a:rPr lang="zh-CN" altLang="en-US">
                <a:latin typeface="Arial" pitchFamily="34" charset="0"/>
                <a:cs typeface="Arial" pitchFamily="34" charset="0"/>
              </a:rPr>
              <a:t>思路分析和图解</a:t>
            </a:r>
            <a:r>
              <a:rPr lang="en-US" altLang="zh-CN">
                <a:latin typeface="Arial" pitchFamily="34" charset="0"/>
                <a:cs typeface="Arial" pitchFamily="34" charset="0"/>
              </a:rPr>
              <a:t>(</a:t>
            </a:r>
            <a:r>
              <a:rPr lang="zh-CN" altLang="en-US">
                <a:latin typeface="Arial" pitchFamily="34" charset="0"/>
                <a:cs typeface="Arial" pitchFamily="34" charset="0"/>
              </a:rPr>
              <a:t>类图</a:t>
            </a:r>
            <a:r>
              <a:rPr lang="en-US" altLang="zh-CN">
                <a:latin typeface="Arial" pitchFamily="34" charset="0"/>
                <a:cs typeface="Arial" pitchFamily="34" charset="0"/>
              </a:rPr>
              <a:t>)</a:t>
            </a:r>
          </a:p>
          <a:p>
            <a:endParaRPr lang="en-US" altLang="zh-CN">
              <a:latin typeface="Arial" pitchFamily="34" charset="0"/>
              <a:cs typeface="Arial" pitchFamily="34" charset="0"/>
            </a:endParaRPr>
          </a:p>
          <a:p>
            <a:pPr marL="342900" indent="-342900">
              <a:buAutoNum type="arabicParenR" startAt="3"/>
            </a:pPr>
            <a:r>
              <a:rPr lang="zh-CN" altLang="en-US">
                <a:latin typeface="Arial" pitchFamily="34" charset="0"/>
                <a:cs typeface="Arial" pitchFamily="34" charset="0"/>
              </a:rPr>
              <a:t>代码实现</a:t>
            </a:r>
            <a:endParaRPr lang="en-US" altLang="zh-CN">
              <a:latin typeface="Arial" pitchFamily="34" charset="0"/>
              <a:cs typeface="Arial" pitchFamily="34" charset="0"/>
            </a:endParaRPr>
          </a:p>
          <a:p>
            <a:pPr marL="342900" indent="-342900">
              <a:buAutoNum type="arabicParenR" startAt="3"/>
            </a:pPr>
            <a:endParaRPr lang="en-US" altLang="zh-CN">
              <a:latin typeface="Arial" pitchFamily="34" charset="0"/>
              <a:cs typeface="Arial" pitchFamily="34" charset="0"/>
            </a:endParaRPr>
          </a:p>
          <a:p>
            <a:endParaRPr lang="en-US" altLang="zh-CN">
              <a:latin typeface="Arial" pitchFamily="34" charset="0"/>
              <a:cs typeface="Arial" pitchFamily="34" charset="0"/>
            </a:endParaRPr>
          </a:p>
          <a:p>
            <a:endParaRPr lang="en-US" altLang="zh-CN"/>
          </a:p>
          <a:p>
            <a:endParaRPr lang="en-US" altLang="zh-CN"/>
          </a:p>
        </p:txBody>
      </p:sp>
      <p:graphicFrame>
        <p:nvGraphicFramePr>
          <p:cNvPr id="3" name="对象 2"/>
          <p:cNvGraphicFramePr>
            <a:graphicFrameLocks noChangeAspect="1"/>
          </p:cNvGraphicFramePr>
          <p:nvPr>
            <p:extLst>
              <p:ext uri="{D42A27DB-BD31-4B8C-83A1-F6EECF244321}">
                <p14:modId xmlns:p14="http://schemas.microsoft.com/office/powerpoint/2010/main" val="2738205545"/>
              </p:ext>
            </p:extLst>
          </p:nvPr>
        </p:nvGraphicFramePr>
        <p:xfrm>
          <a:off x="882005" y="4413454"/>
          <a:ext cx="744844" cy="556150"/>
        </p:xfrm>
        <a:graphic>
          <a:graphicData uri="http://schemas.openxmlformats.org/presentationml/2006/ole">
            <mc:AlternateContent xmlns:mc="http://schemas.openxmlformats.org/markup-compatibility/2006">
              <mc:Choice xmlns:v="urn:schemas-microsoft-com:vml" Requires="v">
                <p:oleObj spid="_x0000_s242087" name="包装程序外壳对象" showAsIcon="1" r:id="rId4" imgW="953280" imgH="711360" progId="Package">
                  <p:embed/>
                </p:oleObj>
              </mc:Choice>
              <mc:Fallback>
                <p:oleObj name="包装程序外壳对象" showAsIcon="1" r:id="rId4" imgW="953280" imgH="711360" progId="Package">
                  <p:embed/>
                  <p:pic>
                    <p:nvPicPr>
                      <p:cNvPr id="0" name=""/>
                      <p:cNvPicPr/>
                      <p:nvPr/>
                    </p:nvPicPr>
                    <p:blipFill>
                      <a:blip r:embed="rId5"/>
                      <a:stretch>
                        <a:fillRect/>
                      </a:stretch>
                    </p:blipFill>
                    <p:spPr>
                      <a:xfrm>
                        <a:off x="882005" y="4413454"/>
                        <a:ext cx="744844" cy="55615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50501385"/>
              </p:ext>
            </p:extLst>
          </p:nvPr>
        </p:nvGraphicFramePr>
        <p:xfrm>
          <a:off x="5706541" y="4824511"/>
          <a:ext cx="509588" cy="356155"/>
        </p:xfrm>
        <a:graphic>
          <a:graphicData uri="http://schemas.openxmlformats.org/presentationml/2006/ole">
            <mc:AlternateContent xmlns:mc="http://schemas.openxmlformats.org/markup-compatibility/2006">
              <mc:Choice xmlns:v="urn:schemas-microsoft-com:vml" Requires="v">
                <p:oleObj spid="_x0000_s242088" name="包装程序外壳对象" showAsIcon="1" r:id="rId6" imgW="1017000" imgH="711360" progId="Package">
                  <p:embed/>
                </p:oleObj>
              </mc:Choice>
              <mc:Fallback>
                <p:oleObj name="包装程序外壳对象" showAsIcon="1" r:id="rId6" imgW="1017000" imgH="711360" progId="Package">
                  <p:embed/>
                  <p:pic>
                    <p:nvPicPr>
                      <p:cNvPr id="0" name=""/>
                      <p:cNvPicPr/>
                      <p:nvPr/>
                    </p:nvPicPr>
                    <p:blipFill>
                      <a:blip r:embed="rId7"/>
                      <a:stretch>
                        <a:fillRect/>
                      </a:stretch>
                    </p:blipFill>
                    <p:spPr>
                      <a:xfrm>
                        <a:off x="5706541" y="4824511"/>
                        <a:ext cx="509588" cy="356155"/>
                      </a:xfrm>
                      <a:prstGeom prst="rect">
                        <a:avLst/>
                      </a:prstGeom>
                    </p:spPr>
                  </p:pic>
                </p:oleObj>
              </mc:Fallback>
            </mc:AlternateContent>
          </a:graphicData>
        </a:graphic>
      </p:graphicFrame>
    </p:spTree>
    <p:extLst>
      <p:ext uri="{BB962C8B-B14F-4D97-AF65-F5344CB8AC3E}">
        <p14:creationId xmlns:p14="http://schemas.microsoft.com/office/powerpoint/2010/main" val="227710306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访问者模式应用实例</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3231654"/>
          </a:xfrm>
          <a:prstGeom prst="rect">
            <a:avLst/>
          </a:prstGeom>
        </p:spPr>
        <p:txBody>
          <a:bodyPr wrap="square">
            <a:spAutoFit/>
          </a:bodyPr>
          <a:lstStyle/>
          <a:p>
            <a:endParaRPr lang="en-US" altLang="zh-CN">
              <a:latin typeface="Arial" pitchFamily="34" charset="0"/>
              <a:cs typeface="Arial" pitchFamily="34" charset="0"/>
            </a:endParaRPr>
          </a:p>
          <a:p>
            <a:endParaRPr lang="en-US" altLang="zh-CN">
              <a:latin typeface="Arial" pitchFamily="34" charset="0"/>
              <a:cs typeface="Arial" pitchFamily="34" charset="0"/>
            </a:endParaRPr>
          </a:p>
          <a:p>
            <a:pPr marL="342900" indent="-342900">
              <a:buAutoNum type="arabicParenR" startAt="4"/>
            </a:pPr>
            <a:r>
              <a:rPr lang="zh-CN" altLang="en-US">
                <a:latin typeface="Arial" pitchFamily="34" charset="0"/>
                <a:cs typeface="Arial" pitchFamily="34" charset="0"/>
              </a:rPr>
              <a:t>应用案例的小结</a:t>
            </a:r>
            <a:endParaRPr lang="en-US" altLang="zh-CN">
              <a:latin typeface="Arial" pitchFamily="34" charset="0"/>
              <a:cs typeface="Arial" pitchFamily="34" charset="0"/>
            </a:endParaRPr>
          </a:p>
          <a:p>
            <a:endParaRPr lang="en-US" altLang="zh-CN">
              <a:latin typeface="Arial" pitchFamily="34" charset="0"/>
              <a:cs typeface="Arial" pitchFamily="34" charset="0"/>
            </a:endParaRPr>
          </a:p>
          <a:p>
            <a:r>
              <a:rPr lang="zh-CN" altLang="en-US">
                <a:latin typeface="Arial" pitchFamily="34" charset="0"/>
                <a:cs typeface="Arial" pitchFamily="34" charset="0"/>
              </a:rPr>
              <a:t> </a:t>
            </a:r>
            <a:r>
              <a:rPr lang="en-US" altLang="zh-CN">
                <a:latin typeface="Arial" pitchFamily="34" charset="0"/>
                <a:cs typeface="Arial" pitchFamily="34" charset="0"/>
              </a:rPr>
              <a:t>-</a:t>
            </a:r>
            <a:r>
              <a:rPr lang="zh-CN" altLang="en-US">
                <a:latin typeface="Arial" pitchFamily="34" charset="0"/>
                <a:cs typeface="Arial" pitchFamily="34" charset="0"/>
              </a:rPr>
              <a:t>上面提到了双分派，所谓双分派是指不管类怎么变化，我们都能找到期望的方法运行。双分派意味着得到执行的操作取决于请求的种类和两个接收者的类型</a:t>
            </a:r>
            <a:endParaRPr lang="en-US" altLang="zh-CN">
              <a:latin typeface="Arial" pitchFamily="34" charset="0"/>
              <a:cs typeface="Arial" pitchFamily="34" charset="0"/>
            </a:endParaRPr>
          </a:p>
          <a:p>
            <a:endParaRPr lang="en-US" altLang="zh-CN">
              <a:latin typeface="Arial" pitchFamily="34" charset="0"/>
              <a:cs typeface="Arial" pitchFamily="34" charset="0"/>
            </a:endParaRPr>
          </a:p>
          <a:p>
            <a:r>
              <a:rPr lang="en-US" altLang="zh-CN">
                <a:latin typeface="Arial" pitchFamily="34" charset="0"/>
                <a:cs typeface="Arial" pitchFamily="34" charset="0"/>
              </a:rPr>
              <a:t>- </a:t>
            </a:r>
            <a:r>
              <a:rPr lang="zh-CN" altLang="en-US">
                <a:latin typeface="Arial" pitchFamily="34" charset="0"/>
                <a:cs typeface="Arial" pitchFamily="34" charset="0"/>
              </a:rPr>
              <a:t>以上述实例为例，假设我们要添加一个</a:t>
            </a:r>
            <a:r>
              <a:rPr lang="en-US" altLang="zh-CN">
                <a:latin typeface="Arial" pitchFamily="34" charset="0"/>
                <a:cs typeface="Arial" pitchFamily="34" charset="0"/>
              </a:rPr>
              <a:t>Wait</a:t>
            </a:r>
            <a:r>
              <a:rPr lang="zh-CN" altLang="en-US">
                <a:latin typeface="Arial" pitchFamily="34" charset="0"/>
                <a:cs typeface="Arial" pitchFamily="34" charset="0"/>
              </a:rPr>
              <a:t>的状态类，考察</a:t>
            </a:r>
            <a:r>
              <a:rPr lang="en-US" altLang="zh-CN">
                <a:latin typeface="Arial" pitchFamily="34" charset="0"/>
                <a:cs typeface="Arial" pitchFamily="34" charset="0"/>
              </a:rPr>
              <a:t>Man</a:t>
            </a:r>
            <a:r>
              <a:rPr lang="zh-CN" altLang="en-US">
                <a:latin typeface="Arial" pitchFamily="34" charset="0"/>
                <a:cs typeface="Arial" pitchFamily="34" charset="0"/>
              </a:rPr>
              <a:t>类和</a:t>
            </a:r>
            <a:r>
              <a:rPr lang="en-US" altLang="zh-CN">
                <a:latin typeface="Arial" pitchFamily="34" charset="0"/>
                <a:cs typeface="Arial" pitchFamily="34" charset="0"/>
              </a:rPr>
              <a:t>Woman</a:t>
            </a:r>
            <a:r>
              <a:rPr lang="zh-CN" altLang="en-US">
                <a:latin typeface="Arial" pitchFamily="34" charset="0"/>
                <a:cs typeface="Arial" pitchFamily="34" charset="0"/>
              </a:rPr>
              <a:t>类的反应，由于使用了双分派，</a:t>
            </a:r>
            <a:r>
              <a:rPr lang="zh-CN" altLang="en-US" sz="2000" b="1">
                <a:solidFill>
                  <a:srgbClr val="DA0000"/>
                </a:solidFill>
                <a:latin typeface="Arial" pitchFamily="34" charset="0"/>
                <a:cs typeface="Arial" pitchFamily="34" charset="0"/>
              </a:rPr>
              <a:t>只需增加一个</a:t>
            </a:r>
            <a:r>
              <a:rPr lang="en-US" altLang="zh-CN" sz="2000" b="1">
                <a:solidFill>
                  <a:srgbClr val="DA0000"/>
                </a:solidFill>
                <a:latin typeface="Arial" pitchFamily="34" charset="0"/>
                <a:cs typeface="Arial" pitchFamily="34" charset="0"/>
              </a:rPr>
              <a:t>Action</a:t>
            </a:r>
            <a:r>
              <a:rPr lang="zh-CN" altLang="en-US" sz="2000" b="1">
                <a:solidFill>
                  <a:srgbClr val="DA0000"/>
                </a:solidFill>
                <a:latin typeface="Arial" pitchFamily="34" charset="0"/>
                <a:cs typeface="Arial" pitchFamily="34" charset="0"/>
              </a:rPr>
              <a:t>子类即可在客户端调用即可，不需要改动任何其他类的代码</a:t>
            </a:r>
            <a:r>
              <a:rPr lang="zh-CN" altLang="en-US">
                <a:latin typeface="Arial" pitchFamily="34" charset="0"/>
                <a:cs typeface="Arial" pitchFamily="34" charset="0"/>
              </a:rPr>
              <a:t>。</a:t>
            </a:r>
          </a:p>
          <a:p>
            <a:r>
              <a:rPr lang="zh-CN" altLang="en-US"/>
              <a:t>　　</a:t>
            </a:r>
            <a:endParaRPr lang="en-US" altLang="zh-CN">
              <a:latin typeface="Arial" pitchFamily="34" charset="0"/>
              <a:cs typeface="Arial" pitchFamily="34" charset="0"/>
            </a:endParaRPr>
          </a:p>
        </p:txBody>
      </p:sp>
    </p:spTree>
    <p:extLst>
      <p:ext uri="{BB962C8B-B14F-4D97-AF65-F5344CB8AC3E}">
        <p14:creationId xmlns:p14="http://schemas.microsoft.com/office/powerpoint/2010/main" val="180937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依赖倒转原则</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2" y="1244431"/>
            <a:ext cx="8790600" cy="3139321"/>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pPr>
              <a:defRPr/>
            </a:pPr>
            <a:r>
              <a:rPr lang="zh-CN" altLang="en-US" sz="2000" b="1">
                <a:solidFill>
                  <a:srgbClr val="0070C0"/>
                </a:solidFill>
                <a:ea typeface="宋体" panose="02010600030101010101" pitchFamily="2" charset="-122"/>
                <a:cs typeface="Times New Roman" panose="02020603050405020304" pitchFamily="18" charset="0"/>
              </a:rPr>
              <a:t>依赖关系传递的三种方式和应用案例</a:t>
            </a:r>
            <a:endParaRPr lang="en-US" altLang="zh-CN" sz="2000" b="1">
              <a:solidFill>
                <a:srgbClr val="0070C0"/>
              </a:solidFill>
              <a:latin typeface="Arial" pitchFamily="34" charset="0"/>
              <a:cs typeface="Arial" pitchFamily="34" charset="0"/>
            </a:endParaRPr>
          </a:p>
          <a:p>
            <a:pPr>
              <a:defRPr/>
            </a:pPr>
            <a:endParaRPr lang="en-US" altLang="zh-CN">
              <a:latin typeface="Arial" pitchFamily="34" charset="0"/>
              <a:cs typeface="Arial" pitchFamily="34" charset="0"/>
            </a:endParaRPr>
          </a:p>
          <a:p>
            <a:pPr marL="342900" indent="-342900">
              <a:buAutoNum type="arabicParenR"/>
              <a:defRPr/>
            </a:pPr>
            <a:r>
              <a:rPr lang="zh-CN" altLang="en-US"/>
              <a:t>接口传递 </a:t>
            </a:r>
            <a:br>
              <a:rPr lang="en-US" altLang="zh-CN"/>
            </a:br>
            <a:r>
              <a:rPr lang="zh-CN" altLang="en-US" b="1">
                <a:solidFill>
                  <a:srgbClr val="002060"/>
                </a:solidFill>
              </a:rPr>
              <a:t>应用案例代码</a:t>
            </a:r>
            <a:endParaRPr lang="en-US" altLang="zh-CN" b="1">
              <a:solidFill>
                <a:srgbClr val="002060"/>
              </a:solidFill>
            </a:endParaRPr>
          </a:p>
          <a:p>
            <a:pPr marL="342900" indent="-342900">
              <a:buAutoNum type="arabicParenR"/>
              <a:defRPr/>
            </a:pPr>
            <a:endParaRPr lang="en-US" altLang="zh-CN">
              <a:latin typeface="Arial" pitchFamily="34" charset="0"/>
              <a:cs typeface="Arial" pitchFamily="34" charset="0"/>
            </a:endParaRPr>
          </a:p>
          <a:p>
            <a:pPr marL="342900" indent="-342900">
              <a:buAutoNum type="arabicParenR"/>
              <a:defRPr/>
            </a:pPr>
            <a:r>
              <a:rPr lang="zh-CN" altLang="en-US"/>
              <a:t>构造方法传递</a:t>
            </a:r>
            <a:br>
              <a:rPr lang="en-US" altLang="zh-CN"/>
            </a:br>
            <a:r>
              <a:rPr lang="zh-CN" altLang="en-US" b="1">
                <a:solidFill>
                  <a:srgbClr val="002060"/>
                </a:solidFill>
              </a:rPr>
              <a:t>应用案例代码</a:t>
            </a:r>
            <a:endParaRPr lang="en-US" altLang="zh-CN" b="1">
              <a:solidFill>
                <a:srgbClr val="002060"/>
              </a:solidFill>
            </a:endParaRPr>
          </a:p>
          <a:p>
            <a:pPr marL="342900" indent="-342900">
              <a:buAutoNum type="arabicParenR"/>
              <a:defRPr/>
            </a:pPr>
            <a:endParaRPr lang="en-US" altLang="zh-CN"/>
          </a:p>
          <a:p>
            <a:pPr marL="342900" indent="-342900">
              <a:buAutoNum type="arabicParenR"/>
              <a:defRPr/>
            </a:pPr>
            <a:r>
              <a:rPr lang="en-US" altLang="zh-CN">
                <a:latin typeface="Arial" pitchFamily="34" charset="0"/>
                <a:cs typeface="Arial" pitchFamily="34" charset="0"/>
              </a:rPr>
              <a:t>setter</a:t>
            </a:r>
            <a:r>
              <a:rPr lang="zh-CN" altLang="en-US">
                <a:latin typeface="Arial" pitchFamily="34" charset="0"/>
                <a:cs typeface="Arial" pitchFamily="34" charset="0"/>
              </a:rPr>
              <a:t>方式传递</a:t>
            </a:r>
            <a:br>
              <a:rPr lang="en-US" altLang="zh-CN">
                <a:latin typeface="Arial" pitchFamily="34" charset="0"/>
                <a:cs typeface="Arial" pitchFamily="34" charset="0"/>
              </a:rPr>
            </a:br>
            <a:r>
              <a:rPr lang="zh-CN" altLang="en-US" b="1">
                <a:solidFill>
                  <a:srgbClr val="002060"/>
                </a:solidFill>
                <a:latin typeface="Arial" pitchFamily="34" charset="0"/>
                <a:cs typeface="Arial" pitchFamily="34" charset="0"/>
              </a:rPr>
              <a:t>应用案例代码</a:t>
            </a:r>
            <a:endParaRPr lang="en-US" altLang="zh-CN" b="1">
              <a:solidFill>
                <a:srgbClr val="002060"/>
              </a:solidFill>
              <a:latin typeface="Arial" pitchFamily="34" charset="0"/>
              <a:cs typeface="Arial" pitchFamily="34"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283439912"/>
              </p:ext>
            </p:extLst>
          </p:nvPr>
        </p:nvGraphicFramePr>
        <p:xfrm>
          <a:off x="954013" y="4752503"/>
          <a:ext cx="1881188" cy="711200"/>
        </p:xfrm>
        <a:graphic>
          <a:graphicData uri="http://schemas.openxmlformats.org/presentationml/2006/ole">
            <mc:AlternateContent xmlns:mc="http://schemas.openxmlformats.org/markup-compatibility/2006">
              <mc:Choice xmlns:v="urn:schemas-microsoft-com:vml" Requires="v">
                <p:oleObj spid="_x0000_s320604" name="包装程序外壳对象" showAsIcon="1" r:id="rId4" imgW="1881360" imgH="711360" progId="Package">
                  <p:embed/>
                </p:oleObj>
              </mc:Choice>
              <mc:Fallback>
                <p:oleObj name="包装程序外壳对象" showAsIcon="1" r:id="rId4" imgW="1881360" imgH="711360" progId="Package">
                  <p:embed/>
                  <p:pic>
                    <p:nvPicPr>
                      <p:cNvPr id="0" name=""/>
                      <p:cNvPicPr/>
                      <p:nvPr/>
                    </p:nvPicPr>
                    <p:blipFill>
                      <a:blip r:embed="rId5"/>
                      <a:stretch>
                        <a:fillRect/>
                      </a:stretch>
                    </p:blipFill>
                    <p:spPr>
                      <a:xfrm>
                        <a:off x="954013" y="4752503"/>
                        <a:ext cx="1881188" cy="711200"/>
                      </a:xfrm>
                      <a:prstGeom prst="rect">
                        <a:avLst/>
                      </a:prstGeom>
                    </p:spPr>
                  </p:pic>
                </p:oleObj>
              </mc:Fallback>
            </mc:AlternateContent>
          </a:graphicData>
        </a:graphic>
      </p:graphicFrame>
    </p:spTree>
    <p:extLst>
      <p:ext uri="{BB962C8B-B14F-4D97-AF65-F5344CB8AC3E}">
        <p14:creationId xmlns:p14="http://schemas.microsoft.com/office/powerpoint/2010/main" val="358753388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访问者模式的注意事项和细节</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3724096"/>
          </a:xfrm>
          <a:prstGeom prst="rect">
            <a:avLst/>
          </a:prstGeom>
        </p:spPr>
        <p:txBody>
          <a:bodyPr wrap="square">
            <a:spAutoFit/>
          </a:bodyPr>
          <a:lstStyle/>
          <a:p>
            <a:r>
              <a:rPr lang="zh-CN" altLang="en-US" sz="2000">
                <a:latin typeface="+mn-ea"/>
              </a:rPr>
              <a:t>访问者模式的注意事项和细节</a:t>
            </a:r>
            <a:endParaRPr lang="en-US" altLang="zh-CN" sz="2000">
              <a:latin typeface="+mn-ea"/>
            </a:endParaRPr>
          </a:p>
          <a:p>
            <a:endParaRPr lang="en-US" altLang="zh-CN">
              <a:latin typeface="Arial" pitchFamily="34" charset="0"/>
              <a:cs typeface="Arial" pitchFamily="34" charset="0"/>
            </a:endParaRPr>
          </a:p>
          <a:p>
            <a:pPr marL="285750" indent="-285750">
              <a:buFont typeface="Wingdings" pitchFamily="2" charset="2"/>
              <a:buChar char="Ø"/>
            </a:pPr>
            <a:r>
              <a:rPr lang="zh-CN" altLang="en-US">
                <a:latin typeface="Arial" pitchFamily="34" charset="0"/>
                <a:cs typeface="Arial" pitchFamily="34" charset="0"/>
              </a:rPr>
              <a:t>优点</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访问者模式符合单一职责原则、让程序具有优秀的扩展性、灵活性非常高</a:t>
            </a:r>
            <a:endParaRPr lang="en-US" altLang="zh-CN">
              <a:latin typeface="Arial" pitchFamily="34" charset="0"/>
              <a:cs typeface="Arial" pitchFamily="34" charset="0"/>
            </a:endParaRPr>
          </a:p>
          <a:p>
            <a:pPr marL="342900" indent="-342900">
              <a:buFontTx/>
              <a:buAutoNum type="arabicParenR"/>
            </a:pPr>
            <a:r>
              <a:rPr lang="zh-CN" altLang="en-US">
                <a:latin typeface="Arial" pitchFamily="34" charset="0"/>
                <a:cs typeface="Arial" pitchFamily="34" charset="0"/>
              </a:rPr>
              <a:t>访问者模式可以对功能进行统一，可以做报表、</a:t>
            </a:r>
            <a:r>
              <a:rPr lang="en-US" altLang="zh-CN">
                <a:latin typeface="Arial" pitchFamily="34" charset="0"/>
                <a:cs typeface="Arial" pitchFamily="34" charset="0"/>
              </a:rPr>
              <a:t>UI</a:t>
            </a:r>
            <a:r>
              <a:rPr lang="zh-CN" altLang="en-US">
                <a:latin typeface="Arial" pitchFamily="34" charset="0"/>
                <a:cs typeface="Arial" pitchFamily="34" charset="0"/>
              </a:rPr>
              <a:t>、拦截器与过滤器，适用于数据结构相对稳定的系统</a:t>
            </a:r>
            <a:endParaRPr lang="en-US" altLang="zh-CN">
              <a:latin typeface="Arial" pitchFamily="34" charset="0"/>
              <a:cs typeface="Arial" pitchFamily="34" charset="0"/>
            </a:endParaRPr>
          </a:p>
          <a:p>
            <a:pPr marL="342900" indent="-342900">
              <a:buFontTx/>
              <a:buAutoNum type="arabicParenR"/>
            </a:pPr>
            <a:endParaRPr lang="en-US" altLang="zh-CN">
              <a:latin typeface="Arial" pitchFamily="34" charset="0"/>
              <a:cs typeface="Arial" pitchFamily="34" charset="0"/>
            </a:endParaRPr>
          </a:p>
          <a:p>
            <a:pPr marL="285750" indent="-285750">
              <a:buFont typeface="Wingdings" pitchFamily="2" charset="2"/>
              <a:buChar char="Ø"/>
            </a:pPr>
            <a:r>
              <a:rPr lang="zh-CN" altLang="en-US">
                <a:latin typeface="Arial" pitchFamily="34" charset="0"/>
                <a:cs typeface="Arial" pitchFamily="34" charset="0"/>
              </a:rPr>
              <a:t>缺点</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具体元素对访问者公布细节，也就是说访问者关注了其他类的内部细节，这是迪米特法则所不建议的</a:t>
            </a:r>
            <a:r>
              <a:rPr lang="en-US" altLang="zh-CN">
                <a:latin typeface="Arial" pitchFamily="34" charset="0"/>
                <a:cs typeface="Arial" pitchFamily="34" charset="0"/>
              </a:rPr>
              <a:t>, </a:t>
            </a:r>
            <a:r>
              <a:rPr lang="zh-CN" altLang="en-US">
                <a:latin typeface="Arial" pitchFamily="34" charset="0"/>
                <a:cs typeface="Arial" pitchFamily="34" charset="0"/>
              </a:rPr>
              <a:t>这样造成了具体元素变更比较困难</a:t>
            </a:r>
          </a:p>
          <a:p>
            <a:pPr marL="342900" indent="-342900">
              <a:buAutoNum type="arabicParenR"/>
            </a:pPr>
            <a:r>
              <a:rPr lang="zh-CN" altLang="en-US">
                <a:latin typeface="Arial" pitchFamily="34" charset="0"/>
                <a:cs typeface="Arial" pitchFamily="34" charset="0"/>
              </a:rPr>
              <a:t>违背了依赖倒转原则。访问者依赖的是具体元素，而不是抽象元素</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因此，如果一个系统有比较稳定的数据结构，又有经常变化的功能需求，那么访问者模式就是比较合适的</a:t>
            </a:r>
            <a:r>
              <a:rPr lang="en-US" altLang="zh-CN">
                <a:latin typeface="Arial" pitchFamily="34" charset="0"/>
                <a:cs typeface="Arial" pitchFamily="34" charset="0"/>
              </a:rPr>
              <a:t>.</a:t>
            </a:r>
            <a:endParaRPr lang="en-US" altLang="zh-CN" sz="2000" b="1">
              <a:solidFill>
                <a:srgbClr val="0070C0"/>
              </a:solidFill>
              <a:latin typeface="+mn-ea"/>
            </a:endParaRPr>
          </a:p>
        </p:txBody>
      </p:sp>
    </p:spTree>
    <p:extLst>
      <p:ext uri="{BB962C8B-B14F-4D97-AF65-F5344CB8AC3E}">
        <p14:creationId xmlns:p14="http://schemas.microsoft.com/office/powerpoint/2010/main" val="90374883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sz="2800" b="1"/>
              <a:t>Java</a:t>
            </a:r>
            <a:r>
              <a:rPr lang="zh-CN" altLang="en-US" sz="2800" b="1"/>
              <a:t>设计模式</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迭代器模式</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289820603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看一个具体的需求</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527946" cy="1508105"/>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endParaRPr lang="en-US" altLang="zh-CN" sz="2000" b="1">
              <a:solidFill>
                <a:srgbClr val="0070C0"/>
              </a:solidFill>
              <a:latin typeface="+mn-ea"/>
            </a:endParaRPr>
          </a:p>
          <a:p>
            <a:r>
              <a:rPr lang="zh-CN" altLang="en-US"/>
              <a:t>编写程序展示一个学校院系结构：需求是这样，要在一个页面中展示出学校的院系组成，一个学校有多个学院，一个学院有多个系。如图：</a:t>
            </a:r>
          </a:p>
          <a:p>
            <a:endParaRPr lang="en-US" altLang="zh-CN" sz="2000" b="1">
              <a:solidFill>
                <a:srgbClr val="0070C0"/>
              </a:solidFill>
              <a:latin typeface="+mn-ea"/>
            </a:endParaRPr>
          </a:p>
        </p:txBody>
      </p:sp>
      <p:pic>
        <p:nvPicPr>
          <p:cNvPr id="2437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740" y="3094310"/>
            <a:ext cx="3667125" cy="183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1483723091"/>
              </p:ext>
            </p:extLst>
          </p:nvPr>
        </p:nvGraphicFramePr>
        <p:xfrm>
          <a:off x="4545521" y="4221435"/>
          <a:ext cx="825500" cy="711200"/>
        </p:xfrm>
        <a:graphic>
          <a:graphicData uri="http://schemas.openxmlformats.org/presentationml/2006/ole">
            <mc:AlternateContent xmlns:mc="http://schemas.openxmlformats.org/markup-compatibility/2006">
              <mc:Choice xmlns:v="urn:schemas-microsoft-com:vml" Requires="v">
                <p:oleObj spid="_x0000_s243867"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4545521" y="4221435"/>
                        <a:ext cx="825500" cy="711200"/>
                      </a:xfrm>
                      <a:prstGeom prst="rect">
                        <a:avLst/>
                      </a:prstGeom>
                    </p:spPr>
                  </p:pic>
                </p:oleObj>
              </mc:Fallback>
            </mc:AlternateContent>
          </a:graphicData>
        </a:graphic>
      </p:graphicFrame>
    </p:spTree>
    <p:extLst>
      <p:ext uri="{BB962C8B-B14F-4D97-AF65-F5344CB8AC3E}">
        <p14:creationId xmlns:p14="http://schemas.microsoft.com/office/powerpoint/2010/main" val="341191261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使用传统的设计方案</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1231106"/>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r>
              <a:rPr lang="zh-CN" altLang="en-US">
                <a:latin typeface="Arial" pitchFamily="34" charset="0"/>
                <a:cs typeface="Arial" pitchFamily="34" charset="0"/>
              </a:rPr>
              <a:t>传统的设计方案</a:t>
            </a:r>
            <a:r>
              <a:rPr lang="en-US" altLang="zh-CN">
                <a:latin typeface="Arial" pitchFamily="34" charset="0"/>
                <a:cs typeface="Arial" pitchFamily="34" charset="0"/>
              </a:rPr>
              <a:t>(</a:t>
            </a:r>
            <a:r>
              <a:rPr lang="zh-CN" altLang="en-US">
                <a:latin typeface="Arial" pitchFamily="34" charset="0"/>
                <a:cs typeface="Arial" pitchFamily="34" charset="0"/>
              </a:rPr>
              <a:t>类图</a:t>
            </a:r>
            <a:r>
              <a:rPr lang="en-US" altLang="zh-CN">
                <a:latin typeface="Arial" pitchFamily="34" charset="0"/>
                <a:cs typeface="Arial" pitchFamily="34" charset="0"/>
              </a:rPr>
              <a:t>) </a:t>
            </a:r>
            <a:endParaRPr lang="en-US" altLang="zh-CN" sz="2000" b="1">
              <a:solidFill>
                <a:srgbClr val="0070C0"/>
              </a:solidFill>
              <a:latin typeface="Arial" pitchFamily="34" charset="0"/>
              <a:cs typeface="Arial" pitchFamily="34" charset="0"/>
            </a:endParaRPr>
          </a:p>
          <a:p>
            <a:endParaRPr lang="en-US" altLang="zh-CN" sz="2000" b="1">
              <a:solidFill>
                <a:srgbClr val="0070C0"/>
              </a:solidFill>
              <a:latin typeface="Arial" pitchFamily="34" charset="0"/>
              <a:cs typeface="Arial" pitchFamily="34" charset="0"/>
            </a:endParaRPr>
          </a:p>
          <a:p>
            <a:endParaRPr lang="en-US" altLang="zh-CN" sz="2000" b="1">
              <a:solidFill>
                <a:srgbClr val="0070C0"/>
              </a:solidFill>
              <a:latin typeface="Arial" pitchFamily="34" charset="0"/>
              <a:cs typeface="Arial" pitchFamily="34" charset="0"/>
            </a:endParaRPr>
          </a:p>
        </p:txBody>
      </p:sp>
      <p:sp>
        <p:nvSpPr>
          <p:cNvPr id="9" name="圆角矩形 8"/>
          <p:cNvSpPr/>
          <p:nvPr/>
        </p:nvSpPr>
        <p:spPr>
          <a:xfrm>
            <a:off x="809997" y="2795462"/>
            <a:ext cx="1209675" cy="571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zh-CN" altLang="en-US" sz="1100"/>
              <a:t>学校</a:t>
            </a:r>
          </a:p>
        </p:txBody>
      </p:sp>
      <p:sp>
        <p:nvSpPr>
          <p:cNvPr id="10" name="圆角矩形 9"/>
          <p:cNvSpPr/>
          <p:nvPr/>
        </p:nvSpPr>
        <p:spPr>
          <a:xfrm>
            <a:off x="790947" y="3805112"/>
            <a:ext cx="1228725" cy="571500"/>
          </a:xfrm>
          <a:prstGeom prst="roundRect">
            <a:avLst/>
          </a:prstGeom>
        </p:spPr>
        <p:style>
          <a:lnRef idx="3">
            <a:schemeClr val="lt1"/>
          </a:lnRef>
          <a:fillRef idx="1">
            <a:schemeClr val="accent3"/>
          </a:fillRef>
          <a:effectRef idx="1">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zh-CN" altLang="en-US" sz="1100"/>
              <a:t>学院</a:t>
            </a:r>
          </a:p>
        </p:txBody>
      </p:sp>
      <p:sp>
        <p:nvSpPr>
          <p:cNvPr id="11" name="圆角矩形 10"/>
          <p:cNvSpPr/>
          <p:nvPr/>
        </p:nvSpPr>
        <p:spPr>
          <a:xfrm>
            <a:off x="781422" y="4786187"/>
            <a:ext cx="1209675" cy="571500"/>
          </a:xfrm>
          <a:prstGeom prst="roundRect">
            <a:avLst/>
          </a:prstGeom>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zh-CN" altLang="en-US" sz="1100"/>
              <a:t>系</a:t>
            </a:r>
          </a:p>
        </p:txBody>
      </p:sp>
      <p:sp>
        <p:nvSpPr>
          <p:cNvPr id="12" name="右箭头 11"/>
          <p:cNvSpPr/>
          <p:nvPr/>
        </p:nvSpPr>
        <p:spPr>
          <a:xfrm rot="16200000">
            <a:off x="1176711" y="3400298"/>
            <a:ext cx="452437" cy="338139"/>
          </a:xfrm>
          <a:prstGeom prst="rightArrow">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3" name="右箭头 12"/>
          <p:cNvSpPr/>
          <p:nvPr/>
        </p:nvSpPr>
        <p:spPr>
          <a:xfrm rot="16200000">
            <a:off x="1167187" y="4381374"/>
            <a:ext cx="452437" cy="338137"/>
          </a:xfrm>
          <a:prstGeom prst="rightArrow">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2" name="TextBox 1"/>
          <p:cNvSpPr txBox="1"/>
          <p:nvPr/>
        </p:nvSpPr>
        <p:spPr>
          <a:xfrm>
            <a:off x="2916365" y="2936700"/>
            <a:ext cx="2880320" cy="2308324"/>
          </a:xfrm>
          <a:prstGeom prst="rect">
            <a:avLst/>
          </a:prstGeom>
          <a:noFill/>
        </p:spPr>
        <p:txBody>
          <a:bodyPr wrap="square" rtlCol="0">
            <a:spAutoFit/>
          </a:bodyPr>
          <a:lstStyle/>
          <a:p>
            <a:r>
              <a:rPr lang="zh-CN" altLang="en-US"/>
              <a:t>计算机学院</a:t>
            </a:r>
            <a:endParaRPr lang="en-US" altLang="zh-CN"/>
          </a:p>
          <a:p>
            <a:endParaRPr lang="en-US" altLang="zh-CN"/>
          </a:p>
          <a:p>
            <a:r>
              <a:rPr lang="zh-CN" altLang="en-US"/>
              <a:t>系</a:t>
            </a:r>
            <a:r>
              <a:rPr lang="en-US" altLang="zh-CN"/>
              <a:t>=&gt; </a:t>
            </a:r>
            <a:r>
              <a:rPr lang="zh-CN" altLang="en-US"/>
              <a:t>数组中</a:t>
            </a:r>
            <a:endParaRPr lang="en-US" altLang="zh-CN"/>
          </a:p>
          <a:p>
            <a:endParaRPr lang="en-US" altLang="zh-CN"/>
          </a:p>
          <a:p>
            <a:endParaRPr lang="en-US" altLang="zh-CN"/>
          </a:p>
          <a:p>
            <a:r>
              <a:rPr lang="zh-CN" altLang="en-US"/>
              <a:t>信息工程学院</a:t>
            </a:r>
            <a:endParaRPr lang="en-US" altLang="zh-CN"/>
          </a:p>
          <a:p>
            <a:endParaRPr lang="en-US" altLang="zh-CN"/>
          </a:p>
          <a:p>
            <a:r>
              <a:rPr lang="zh-CN" altLang="en-US"/>
              <a:t>系</a:t>
            </a:r>
            <a:r>
              <a:rPr lang="en-US" altLang="zh-CN"/>
              <a:t>=》</a:t>
            </a:r>
            <a:r>
              <a:rPr lang="zh-CN" altLang="en-US"/>
              <a:t>集合</a:t>
            </a:r>
          </a:p>
        </p:txBody>
      </p:sp>
      <p:sp>
        <p:nvSpPr>
          <p:cNvPr id="3" name="右箭头 2"/>
          <p:cNvSpPr/>
          <p:nvPr/>
        </p:nvSpPr>
        <p:spPr>
          <a:xfrm>
            <a:off x="5994573" y="3672383"/>
            <a:ext cx="1080120" cy="4184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迭代器模式</a:t>
            </a:r>
          </a:p>
        </p:txBody>
      </p:sp>
    </p:spTree>
    <p:extLst>
      <p:ext uri="{BB962C8B-B14F-4D97-AF65-F5344CB8AC3E}">
        <p14:creationId xmlns:p14="http://schemas.microsoft.com/office/powerpoint/2010/main" val="30711541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传统的方式的问题分析</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2431435"/>
          </a:xfrm>
          <a:prstGeom prst="rect">
            <a:avLst/>
          </a:prstGeom>
        </p:spPr>
        <p:txBody>
          <a:bodyPr wrap="square">
            <a:spAutoFit/>
          </a:bodyPr>
          <a:lstStyle/>
          <a:p>
            <a:r>
              <a:rPr lang="zh-CN" altLang="en-US" sz="2000">
                <a:latin typeface="+mn-ea"/>
              </a:rPr>
              <a:t>传统的方式的问题分析</a:t>
            </a:r>
            <a:endParaRPr lang="en-US" altLang="zh-CN" sz="2000">
              <a:latin typeface="+mn-ea"/>
            </a:endParaRPr>
          </a:p>
          <a:p>
            <a:endParaRPr lang="en-US" altLang="zh-CN" sz="2000" b="1">
              <a:solidFill>
                <a:srgbClr val="0070C0"/>
              </a:solidFill>
              <a:latin typeface="+mn-ea"/>
            </a:endParaRPr>
          </a:p>
          <a:p>
            <a:pPr marL="342900" indent="-342900">
              <a:buAutoNum type="arabicParenR"/>
            </a:pPr>
            <a:r>
              <a:rPr lang="zh-CN" altLang="en-US">
                <a:latin typeface="Arial" pitchFamily="34" charset="0"/>
                <a:cs typeface="Arial" pitchFamily="34" charset="0"/>
              </a:rPr>
              <a:t>将学院看做是学校的子类，系是学院的子类，这样实际上是站在组织大小来进行分层次的</a:t>
            </a:r>
            <a:endParaRPr lang="en-US" altLang="zh-CN">
              <a:latin typeface="Arial" pitchFamily="34" charset="0"/>
              <a:cs typeface="Arial" pitchFamily="34" charset="0"/>
            </a:endParaRPr>
          </a:p>
          <a:p>
            <a:pPr marL="457200" indent="-457200">
              <a:buAutoNum type="arabicParenR"/>
            </a:pPr>
            <a:r>
              <a:rPr lang="zh-CN" altLang="en-US" sz="2000" b="1">
                <a:latin typeface="Arial" pitchFamily="34" charset="0"/>
                <a:cs typeface="Arial" pitchFamily="34" charset="0"/>
              </a:rPr>
              <a:t>实际上我们的要求</a:t>
            </a:r>
            <a:r>
              <a:rPr lang="zh-CN" altLang="en-US">
                <a:latin typeface="Arial" pitchFamily="34" charset="0"/>
                <a:cs typeface="Arial" pitchFamily="34" charset="0"/>
              </a:rPr>
              <a:t>是</a:t>
            </a:r>
            <a:r>
              <a:rPr lang="en-US" altLang="zh-CN">
                <a:latin typeface="Arial" pitchFamily="34" charset="0"/>
                <a:cs typeface="Arial" pitchFamily="34" charset="0"/>
              </a:rPr>
              <a:t> </a:t>
            </a:r>
            <a:r>
              <a:rPr lang="zh-CN" altLang="en-US">
                <a:latin typeface="Arial" pitchFamily="34" charset="0"/>
                <a:cs typeface="Arial" pitchFamily="34" charset="0"/>
              </a:rPr>
              <a:t>：</a:t>
            </a:r>
            <a:r>
              <a:rPr lang="zh-CN" altLang="en-US"/>
              <a:t>在一个页面中展示出学校的院系组成，一个学校有多个学院，一个学院有多个系， 因此这种方案，不能很好实现</a:t>
            </a:r>
            <a:r>
              <a:rPr lang="zh-CN" altLang="en-US" sz="2000" b="1"/>
              <a:t>的遍历的</a:t>
            </a:r>
            <a:r>
              <a:rPr lang="zh-CN" altLang="en-US"/>
              <a:t>操作</a:t>
            </a:r>
            <a:endParaRPr lang="en-US" altLang="zh-CN"/>
          </a:p>
          <a:p>
            <a:pPr marL="457200" indent="-457200">
              <a:buAutoNum type="arabicParenR"/>
            </a:pPr>
            <a:endParaRPr lang="en-US" altLang="zh-CN"/>
          </a:p>
          <a:p>
            <a:pPr marL="457200" indent="-457200">
              <a:buAutoNum type="arabicParenR"/>
            </a:pPr>
            <a:r>
              <a:rPr lang="zh-CN" altLang="en-US">
                <a:latin typeface="Arial" pitchFamily="34" charset="0"/>
                <a:cs typeface="Arial" pitchFamily="34" charset="0"/>
              </a:rPr>
              <a:t>解决方案：</a:t>
            </a:r>
            <a:r>
              <a:rPr lang="en-US" altLang="zh-CN">
                <a:latin typeface="Arial" pitchFamily="34" charset="0"/>
                <a:cs typeface="Arial" pitchFamily="34" charset="0"/>
              </a:rPr>
              <a:t>=&gt; </a:t>
            </a:r>
            <a:r>
              <a:rPr lang="zh-CN" altLang="en-US" b="1">
                <a:latin typeface="Arial" pitchFamily="34" charset="0"/>
                <a:cs typeface="Arial" pitchFamily="34" charset="0"/>
              </a:rPr>
              <a:t>迭代器</a:t>
            </a:r>
            <a:r>
              <a:rPr lang="zh-CN" altLang="en-US">
                <a:latin typeface="Arial" pitchFamily="34" charset="0"/>
                <a:cs typeface="Arial" pitchFamily="34" charset="0"/>
              </a:rPr>
              <a:t>模式</a:t>
            </a:r>
            <a:endParaRPr lang="en-US" altLang="zh-CN">
              <a:latin typeface="Arial" pitchFamily="34" charset="0"/>
              <a:cs typeface="Arial" pitchFamily="34" charset="0"/>
            </a:endParaRPr>
          </a:p>
        </p:txBody>
      </p:sp>
    </p:spTree>
    <p:extLst>
      <p:ext uri="{BB962C8B-B14F-4D97-AF65-F5344CB8AC3E}">
        <p14:creationId xmlns:p14="http://schemas.microsoft.com/office/powerpoint/2010/main" val="293041484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迭代器模式基本介绍</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455937" cy="3231654"/>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r>
              <a:rPr lang="zh-CN" altLang="en-US" sz="2000">
                <a:latin typeface="+mn-ea"/>
              </a:rPr>
              <a:t>基本介绍</a:t>
            </a:r>
            <a:endParaRPr lang="en-US" altLang="zh-CN" sz="2000">
              <a:latin typeface="+mn-ea"/>
            </a:endParaRPr>
          </a:p>
          <a:p>
            <a:endParaRPr lang="en-US" altLang="zh-CN" sz="2000" b="1">
              <a:solidFill>
                <a:srgbClr val="0070C0"/>
              </a:solidFill>
              <a:latin typeface="+mn-ea"/>
            </a:endParaRPr>
          </a:p>
          <a:p>
            <a:pPr marL="342900" indent="-342900">
              <a:buAutoNum type="arabicParenR"/>
            </a:pPr>
            <a:r>
              <a:rPr lang="zh-CN" altLang="en-US"/>
              <a:t>迭代器模式（</a:t>
            </a:r>
            <a:r>
              <a:rPr lang="en-US" altLang="zh-CN"/>
              <a:t>Iterator Pattern</a:t>
            </a:r>
            <a:r>
              <a:rPr lang="zh-CN" altLang="en-US"/>
              <a:t>）是常用的设计模式，属于行为型模式</a:t>
            </a:r>
            <a:endParaRPr lang="en-US" altLang="zh-CN"/>
          </a:p>
          <a:p>
            <a:pPr marL="342900" indent="-342900">
              <a:buAutoNum type="arabicParenR"/>
            </a:pPr>
            <a:r>
              <a:rPr lang="zh-CN" altLang="en-US"/>
              <a:t>如果我们的</a:t>
            </a:r>
            <a:r>
              <a:rPr lang="zh-CN" altLang="en-US" sz="2000" b="1">
                <a:solidFill>
                  <a:srgbClr val="DA0000"/>
                </a:solidFill>
              </a:rPr>
              <a:t>集合元素是用不同的方式实现</a:t>
            </a:r>
            <a:r>
              <a:rPr lang="zh-CN" altLang="en-US"/>
              <a:t>的，有数组，还有</a:t>
            </a:r>
            <a:r>
              <a:rPr lang="en-US" altLang="zh-CN"/>
              <a:t>java</a:t>
            </a:r>
            <a:r>
              <a:rPr lang="zh-CN" altLang="en-US"/>
              <a:t>的集合类，或者还有其他方式，当客户端要</a:t>
            </a:r>
            <a:r>
              <a:rPr lang="zh-CN" altLang="en-US" sz="2000" b="1"/>
              <a:t>遍历这些集合元素</a:t>
            </a:r>
            <a:r>
              <a:rPr lang="zh-CN" altLang="en-US"/>
              <a:t>的时候就要使用多种遍历方式，而且还会暴露元素的内部结构，可以考虑使用迭代器模式解决。</a:t>
            </a:r>
            <a:endParaRPr lang="en-US" altLang="zh-CN"/>
          </a:p>
          <a:p>
            <a:pPr marL="342900" indent="-342900">
              <a:buAutoNum type="arabicParenR"/>
            </a:pPr>
            <a:endParaRPr lang="en-US" altLang="zh-CN"/>
          </a:p>
          <a:p>
            <a:pPr marL="342900" indent="-342900">
              <a:buAutoNum type="arabicParenR"/>
            </a:pPr>
            <a:r>
              <a:rPr lang="zh-CN" altLang="en-US"/>
              <a:t>迭代器模式，提供一种遍历集合元素的统一接口，用一致的方法遍历集合元素，不需要知道集合对象的底层表示，即：不暴露其内部的结构。</a:t>
            </a:r>
            <a:endParaRPr lang="en-US" altLang="zh-CN"/>
          </a:p>
          <a:p>
            <a:pPr marL="342900" indent="-342900">
              <a:buAutoNum type="arabicParenR"/>
            </a:pPr>
            <a:endParaRPr lang="en-US" altLang="zh-CN">
              <a:latin typeface="Arial" pitchFamily="34" charset="0"/>
              <a:cs typeface="Arial" pitchFamily="34" charset="0"/>
            </a:endParaRPr>
          </a:p>
        </p:txBody>
      </p:sp>
    </p:spTree>
    <p:extLst>
      <p:ext uri="{BB962C8B-B14F-4D97-AF65-F5344CB8AC3E}">
        <p14:creationId xmlns:p14="http://schemas.microsoft.com/office/powerpoint/2010/main" val="351433301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迭代器模式的原理类图</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455937" cy="5416868"/>
          </a:xfrm>
          <a:prstGeom prst="rect">
            <a:avLst/>
          </a:prstGeom>
          <a:solidFill>
            <a:schemeClr val="bg1">
              <a:lumMod val="95000"/>
            </a:schemeClr>
          </a:solidFill>
        </p:spPr>
        <p:txBody>
          <a:bodyPr wrap="square">
            <a:spAutoFit/>
          </a:bodyPr>
          <a:lstStyle/>
          <a:p>
            <a:r>
              <a:rPr lang="zh-CN" altLang="en-US" sz="2000" b="1">
                <a:solidFill>
                  <a:srgbClr val="0070C0"/>
                </a:solidFill>
                <a:latin typeface="+mn-ea"/>
              </a:rPr>
              <a:t>迭代器模式的原理类图</a:t>
            </a:r>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b="1">
              <a:latin typeface="+mn-ea"/>
            </a:endParaRPr>
          </a:p>
          <a:p>
            <a:r>
              <a:rPr lang="zh-CN" altLang="en-US" sz="1200" b="1">
                <a:latin typeface="+mn-ea"/>
              </a:rPr>
              <a:t>对原理类图的说明</a:t>
            </a:r>
            <a:r>
              <a:rPr lang="en-US" altLang="zh-CN" sz="1200" b="1">
                <a:latin typeface="+mn-ea"/>
              </a:rPr>
              <a:t>-</a:t>
            </a:r>
            <a:r>
              <a:rPr lang="zh-CN" altLang="en-US" sz="1200" b="1">
                <a:latin typeface="+mn-ea"/>
              </a:rPr>
              <a:t>即</a:t>
            </a:r>
            <a:r>
              <a:rPr lang="en-US" altLang="zh-CN" sz="1200" b="1">
                <a:latin typeface="+mn-ea"/>
              </a:rPr>
              <a:t>(</a:t>
            </a:r>
            <a:r>
              <a:rPr lang="zh-CN" altLang="en-US" sz="1200" b="1"/>
              <a:t>迭代器模式的角色及职责</a:t>
            </a:r>
            <a:r>
              <a:rPr lang="en-US" altLang="zh-CN" sz="1200" b="1"/>
              <a:t>)</a:t>
            </a:r>
            <a:endParaRPr lang="en-US" altLang="zh-CN" sz="1200" b="1">
              <a:latin typeface="+mn-ea"/>
            </a:endParaRPr>
          </a:p>
          <a:p>
            <a:pPr marL="342900" indent="-342900">
              <a:buAutoNum type="arabicParenR"/>
            </a:pPr>
            <a:r>
              <a:rPr lang="en-US" altLang="zh-CN" sz="1200" b="1">
                <a:latin typeface="+mn-ea"/>
              </a:rPr>
              <a:t>Iterator </a:t>
            </a:r>
            <a:r>
              <a:rPr lang="zh-CN" altLang="en-US" sz="1200" b="1">
                <a:latin typeface="+mn-ea"/>
              </a:rPr>
              <a:t>： 迭代器接口，是系统提供，含义 </a:t>
            </a:r>
            <a:r>
              <a:rPr lang="en-US" altLang="zh-CN" sz="1200" b="1">
                <a:latin typeface="+mn-ea"/>
              </a:rPr>
              <a:t>hasNext, next, remove</a:t>
            </a:r>
          </a:p>
          <a:p>
            <a:pPr marL="342900" indent="-342900">
              <a:buAutoNum type="arabicParenR"/>
            </a:pPr>
            <a:r>
              <a:rPr lang="en-US" altLang="zh-CN" sz="1200" b="1">
                <a:latin typeface="+mn-ea"/>
              </a:rPr>
              <a:t>ConcreteIterator : </a:t>
            </a:r>
            <a:r>
              <a:rPr lang="zh-CN" altLang="en-US" sz="1200" b="1">
                <a:latin typeface="+mn-ea"/>
              </a:rPr>
              <a:t>具体的迭代器类，管理迭代</a:t>
            </a:r>
            <a:endParaRPr lang="en-US" altLang="zh-CN" sz="1200" b="1">
              <a:latin typeface="+mn-ea"/>
            </a:endParaRPr>
          </a:p>
          <a:p>
            <a:pPr marL="342900" indent="-342900">
              <a:buAutoNum type="arabicParenR"/>
            </a:pPr>
            <a:r>
              <a:rPr lang="en-US" altLang="zh-CN" sz="1200" b="1">
                <a:latin typeface="+mn-ea"/>
              </a:rPr>
              <a:t>Aggregate :</a:t>
            </a:r>
            <a:r>
              <a:rPr lang="zh-CN" altLang="en-US" sz="1200" b="1">
                <a:latin typeface="+mn-ea"/>
              </a:rPr>
              <a:t>一个统一的聚合接口， 将客户端和具体聚合解耦</a:t>
            </a:r>
            <a:endParaRPr lang="en-US" altLang="zh-CN" sz="1200" b="1">
              <a:latin typeface="+mn-ea"/>
            </a:endParaRPr>
          </a:p>
          <a:p>
            <a:pPr marL="342900" indent="-342900">
              <a:buAutoNum type="arabicParenR"/>
            </a:pPr>
            <a:r>
              <a:rPr lang="en-US" altLang="zh-CN" sz="1200" b="1">
                <a:latin typeface="+mn-ea"/>
              </a:rPr>
              <a:t>ConcreteAggreage : </a:t>
            </a:r>
            <a:r>
              <a:rPr lang="zh-CN" altLang="en-US" sz="1200" b="1">
                <a:latin typeface="+mn-ea"/>
              </a:rPr>
              <a:t>具体的聚合持有对象集合， 并提供一个方法，返回一个迭代器， 该迭代器可以正确遍历集合</a:t>
            </a:r>
            <a:endParaRPr lang="en-US" altLang="zh-CN" sz="1200" b="1">
              <a:latin typeface="+mn-ea"/>
            </a:endParaRPr>
          </a:p>
          <a:p>
            <a:pPr marL="342900" indent="-342900">
              <a:buAutoNum type="arabicParenR"/>
            </a:pPr>
            <a:r>
              <a:rPr lang="en-US" altLang="zh-CN" sz="1200" b="1">
                <a:latin typeface="+mn-ea"/>
              </a:rPr>
              <a:t>Client :</a:t>
            </a:r>
            <a:r>
              <a:rPr lang="zh-CN" altLang="en-US" sz="1200" b="1">
                <a:latin typeface="+mn-ea"/>
              </a:rPr>
              <a:t>客户端， 通过</a:t>
            </a:r>
            <a:r>
              <a:rPr lang="en-US" altLang="zh-CN" sz="1200" b="1">
                <a:latin typeface="+mn-ea"/>
              </a:rPr>
              <a:t>Iterator </a:t>
            </a:r>
            <a:r>
              <a:rPr lang="zh-CN" altLang="en-US" sz="1200" b="1">
                <a:latin typeface="+mn-ea"/>
              </a:rPr>
              <a:t>和  </a:t>
            </a:r>
            <a:r>
              <a:rPr lang="en-US" altLang="zh-CN" sz="1200" b="1">
                <a:latin typeface="+mn-ea"/>
              </a:rPr>
              <a:t>Aggregate </a:t>
            </a:r>
            <a:r>
              <a:rPr lang="zh-CN" altLang="en-US" sz="1200" b="1">
                <a:latin typeface="+mn-ea"/>
              </a:rPr>
              <a:t>依赖子类</a:t>
            </a:r>
            <a:endParaRPr lang="en-US" altLang="zh-CN" sz="1200" b="1">
              <a:latin typeface="+mn-ea"/>
            </a:endParaRPr>
          </a:p>
          <a:p>
            <a:pPr marL="342900" indent="-342900">
              <a:buAutoNum type="arabicParenR"/>
            </a:pPr>
            <a:endParaRPr lang="en-US" altLang="zh-CN" b="1">
              <a:latin typeface="+mn-ea"/>
            </a:endParaRPr>
          </a:p>
          <a:p>
            <a:endParaRPr lang="en-US" altLang="zh-CN">
              <a:latin typeface="Arial" pitchFamily="34" charset="0"/>
              <a:cs typeface="Arial" pitchFamily="34"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00660459"/>
              </p:ext>
            </p:extLst>
          </p:nvPr>
        </p:nvGraphicFramePr>
        <p:xfrm>
          <a:off x="809997" y="2736279"/>
          <a:ext cx="648072" cy="558339"/>
        </p:xfrm>
        <a:graphic>
          <a:graphicData uri="http://schemas.openxmlformats.org/presentationml/2006/ole">
            <mc:AlternateContent xmlns:mc="http://schemas.openxmlformats.org/markup-compatibility/2006">
              <mc:Choice xmlns:v="urn:schemas-microsoft-com:vml" Requires="v">
                <p:oleObj spid="_x0000_s247966"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809997" y="2736279"/>
                        <a:ext cx="648072" cy="558339"/>
                      </a:xfrm>
                      <a:prstGeom prst="rect">
                        <a:avLst/>
                      </a:prstGeom>
                    </p:spPr>
                  </p:pic>
                </p:oleObj>
              </mc:Fallback>
            </mc:AlternateContent>
          </a:graphicData>
        </a:graphic>
      </p:graphicFrame>
      <p:pic>
        <p:nvPicPr>
          <p:cNvPr id="247946" name="Picture 1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2125" y="1728167"/>
            <a:ext cx="4463776" cy="2877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034978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迭代器模式应用实例</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3447098"/>
          </a:xfrm>
          <a:prstGeom prst="rect">
            <a:avLst/>
          </a:prstGeom>
        </p:spPr>
        <p:txBody>
          <a:bodyPr wrap="square">
            <a:spAutoFit/>
          </a:bodyPr>
          <a:lstStyle/>
          <a:p>
            <a:r>
              <a:rPr lang="zh-CN" altLang="en-US" sz="2000">
                <a:latin typeface="+mn-ea"/>
              </a:rPr>
              <a:t>迭代器模式应用实例</a:t>
            </a:r>
            <a:endParaRPr lang="en-US" altLang="zh-CN" sz="2000">
              <a:latin typeface="+mn-ea"/>
            </a:endParaRPr>
          </a:p>
          <a:p>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应用实例要求</a:t>
            </a:r>
            <a:endParaRPr lang="en-US" altLang="zh-CN">
              <a:latin typeface="Arial" pitchFamily="34" charset="0"/>
              <a:cs typeface="Arial" pitchFamily="34" charset="0"/>
            </a:endParaRPr>
          </a:p>
          <a:p>
            <a:r>
              <a:rPr lang="zh-CN" altLang="en-US">
                <a:latin typeface="Arial" pitchFamily="34" charset="0"/>
                <a:cs typeface="Arial" pitchFamily="34" charset="0"/>
              </a:rPr>
              <a:t>编写程序展示一个学校院系结构：需求是这样，要在一个页面中展示出学校的院系组成，一个学校有多个学院，一个学院有多个系。</a:t>
            </a:r>
            <a:endParaRPr lang="en-US" altLang="zh-CN">
              <a:latin typeface="Arial" pitchFamily="34" charset="0"/>
              <a:cs typeface="Arial" pitchFamily="34" charset="0"/>
            </a:endParaRPr>
          </a:p>
          <a:p>
            <a:endParaRPr lang="en-US" altLang="zh-CN">
              <a:latin typeface="Arial" pitchFamily="34" charset="0"/>
              <a:cs typeface="Arial" pitchFamily="34" charset="0"/>
            </a:endParaRPr>
          </a:p>
          <a:p>
            <a:pPr marL="342900" indent="-342900">
              <a:buAutoNum type="arabicParenR" startAt="2"/>
            </a:pPr>
            <a:r>
              <a:rPr lang="zh-CN" altLang="en-US">
                <a:latin typeface="Arial" pitchFamily="34" charset="0"/>
                <a:cs typeface="Arial" pitchFamily="34" charset="0"/>
              </a:rPr>
              <a:t>设计思路分析</a:t>
            </a:r>
            <a:endParaRPr lang="en-US" altLang="zh-CN">
              <a:latin typeface="Arial" pitchFamily="34" charset="0"/>
              <a:cs typeface="Arial" pitchFamily="34" charset="0"/>
            </a:endParaRPr>
          </a:p>
          <a:p>
            <a:endParaRPr lang="en-US" altLang="zh-CN">
              <a:latin typeface="Arial" pitchFamily="34" charset="0"/>
              <a:cs typeface="Arial" pitchFamily="34" charset="0"/>
            </a:endParaRPr>
          </a:p>
          <a:p>
            <a:endParaRPr lang="en-US" altLang="zh-CN">
              <a:latin typeface="Arial" pitchFamily="34" charset="0"/>
              <a:cs typeface="Arial" pitchFamily="34" charset="0"/>
            </a:endParaRPr>
          </a:p>
          <a:p>
            <a:pPr marL="342900" indent="-342900">
              <a:buAutoNum type="arabicParenR" startAt="3"/>
            </a:pPr>
            <a:r>
              <a:rPr lang="zh-CN" altLang="en-US">
                <a:latin typeface="Arial" pitchFamily="34" charset="0"/>
                <a:cs typeface="Arial" pitchFamily="34" charset="0"/>
              </a:rPr>
              <a:t>代码实现</a:t>
            </a:r>
            <a:endParaRPr lang="en-US" altLang="zh-CN">
              <a:latin typeface="Arial" pitchFamily="34" charset="0"/>
              <a:cs typeface="Arial" pitchFamily="34" charset="0"/>
            </a:endParaRPr>
          </a:p>
          <a:p>
            <a:endParaRPr lang="en-US" altLang="zh-CN"/>
          </a:p>
          <a:p>
            <a:endParaRPr lang="en-US" altLang="zh-CN"/>
          </a:p>
        </p:txBody>
      </p:sp>
      <p:graphicFrame>
        <p:nvGraphicFramePr>
          <p:cNvPr id="2" name="对象 1"/>
          <p:cNvGraphicFramePr>
            <a:graphicFrameLocks noChangeAspect="1"/>
          </p:cNvGraphicFramePr>
          <p:nvPr>
            <p:extLst>
              <p:ext uri="{D42A27DB-BD31-4B8C-83A1-F6EECF244321}">
                <p14:modId xmlns:p14="http://schemas.microsoft.com/office/powerpoint/2010/main" val="3080869514"/>
              </p:ext>
            </p:extLst>
          </p:nvPr>
        </p:nvGraphicFramePr>
        <p:xfrm>
          <a:off x="882005" y="4464471"/>
          <a:ext cx="833670" cy="582658"/>
        </p:xfrm>
        <a:graphic>
          <a:graphicData uri="http://schemas.openxmlformats.org/presentationml/2006/ole">
            <mc:AlternateContent xmlns:mc="http://schemas.openxmlformats.org/markup-compatibility/2006">
              <mc:Choice xmlns:v="urn:schemas-microsoft-com:vml" Requires="v">
                <p:oleObj spid="_x0000_s247065" name="包装程序外壳对象" showAsIcon="1" r:id="rId4" imgW="1017000" imgH="711360" progId="Package">
                  <p:embed/>
                </p:oleObj>
              </mc:Choice>
              <mc:Fallback>
                <p:oleObj name="包装程序外壳对象" showAsIcon="1" r:id="rId4" imgW="1017000" imgH="711360" progId="Package">
                  <p:embed/>
                  <p:pic>
                    <p:nvPicPr>
                      <p:cNvPr id="0" name=""/>
                      <p:cNvPicPr/>
                      <p:nvPr/>
                    </p:nvPicPr>
                    <p:blipFill>
                      <a:blip r:embed="rId5"/>
                      <a:stretch>
                        <a:fillRect/>
                      </a:stretch>
                    </p:blipFill>
                    <p:spPr>
                      <a:xfrm>
                        <a:off x="882005" y="4464471"/>
                        <a:ext cx="833670" cy="582658"/>
                      </a:xfrm>
                      <a:prstGeom prst="rect">
                        <a:avLst/>
                      </a:prstGeom>
                    </p:spPr>
                  </p:pic>
                </p:oleObj>
              </mc:Fallback>
            </mc:AlternateContent>
          </a:graphicData>
        </a:graphic>
      </p:graphicFrame>
      <p:pic>
        <p:nvPicPr>
          <p:cNvPr id="24678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2165" y="4320455"/>
            <a:ext cx="2376265" cy="1191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对象 4"/>
          <p:cNvGraphicFramePr>
            <a:graphicFrameLocks noChangeAspect="1"/>
          </p:cNvGraphicFramePr>
          <p:nvPr>
            <p:extLst>
              <p:ext uri="{D42A27DB-BD31-4B8C-83A1-F6EECF244321}">
                <p14:modId xmlns:p14="http://schemas.microsoft.com/office/powerpoint/2010/main" val="3568591448"/>
              </p:ext>
            </p:extLst>
          </p:nvPr>
        </p:nvGraphicFramePr>
        <p:xfrm>
          <a:off x="2682205" y="3096319"/>
          <a:ext cx="1093788" cy="711200"/>
        </p:xfrm>
        <a:graphic>
          <a:graphicData uri="http://schemas.openxmlformats.org/presentationml/2006/ole">
            <mc:AlternateContent xmlns:mc="http://schemas.openxmlformats.org/markup-compatibility/2006">
              <mc:Choice xmlns:v="urn:schemas-microsoft-com:vml" Requires="v">
                <p:oleObj spid="_x0000_s247066" name="包装程序外壳对象" showAsIcon="1" r:id="rId7" imgW="1093320" imgH="711360" progId="Package">
                  <p:embed/>
                </p:oleObj>
              </mc:Choice>
              <mc:Fallback>
                <p:oleObj name="包装程序外壳对象" showAsIcon="1" r:id="rId7" imgW="1093320" imgH="711360" progId="Package">
                  <p:embed/>
                  <p:pic>
                    <p:nvPicPr>
                      <p:cNvPr id="0" name=""/>
                      <p:cNvPicPr/>
                      <p:nvPr/>
                    </p:nvPicPr>
                    <p:blipFill>
                      <a:blip r:embed="rId8"/>
                      <a:stretch>
                        <a:fillRect/>
                      </a:stretch>
                    </p:blipFill>
                    <p:spPr>
                      <a:xfrm>
                        <a:off x="2682205" y="3096319"/>
                        <a:ext cx="1093788" cy="711200"/>
                      </a:xfrm>
                      <a:prstGeom prst="rect">
                        <a:avLst/>
                      </a:prstGeom>
                    </p:spPr>
                  </p:pic>
                </p:oleObj>
              </mc:Fallback>
            </mc:AlternateContent>
          </a:graphicData>
        </a:graphic>
      </p:graphicFrame>
    </p:spTree>
    <p:extLst>
      <p:ext uri="{BB962C8B-B14F-4D97-AF65-F5344CB8AC3E}">
        <p14:creationId xmlns:p14="http://schemas.microsoft.com/office/powerpoint/2010/main" val="22205767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迭代器模式在</a:t>
            </a:r>
            <a:r>
              <a:rPr lang="en-US" altLang="zh-CN" sz="2400" b="1"/>
              <a:t>JDK-ArrayList</a:t>
            </a:r>
            <a:r>
              <a:rPr lang="zh-CN" altLang="en-US" sz="2400" b="1"/>
              <a:t>集合应用的源码分析</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1538883"/>
          </a:xfrm>
          <a:prstGeom prst="rect">
            <a:avLst/>
          </a:prstGeom>
        </p:spPr>
        <p:txBody>
          <a:bodyPr wrap="square">
            <a:spAutoFit/>
          </a:bodyPr>
          <a:lstStyle/>
          <a:p>
            <a:r>
              <a:rPr lang="zh-CN" altLang="en-US" sz="2000">
                <a:latin typeface="+mn-ea"/>
              </a:rPr>
              <a:t>迭代器模式在</a:t>
            </a:r>
            <a:r>
              <a:rPr lang="en-US" altLang="zh-CN" sz="2000">
                <a:latin typeface="+mn-ea"/>
              </a:rPr>
              <a:t>JDK-ArrayList</a:t>
            </a:r>
            <a:r>
              <a:rPr lang="zh-CN" altLang="en-US" sz="2000">
                <a:latin typeface="+mn-ea"/>
              </a:rPr>
              <a:t>集合应用的源码分析</a:t>
            </a:r>
            <a:endParaRPr lang="en-US" altLang="zh-CN" sz="2000">
              <a:latin typeface="+mn-ea"/>
            </a:endParaRPr>
          </a:p>
          <a:p>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JDK</a:t>
            </a:r>
            <a:r>
              <a:rPr lang="zh-CN" altLang="en-US">
                <a:latin typeface="Arial" pitchFamily="34" charset="0"/>
                <a:cs typeface="Arial" pitchFamily="34" charset="0"/>
              </a:rPr>
              <a:t>的</a:t>
            </a:r>
            <a:r>
              <a:rPr lang="en-US" altLang="zh-CN">
                <a:latin typeface="Arial" pitchFamily="34" charset="0"/>
                <a:cs typeface="Arial" pitchFamily="34" charset="0"/>
              </a:rPr>
              <a:t>ArrayList </a:t>
            </a:r>
            <a:r>
              <a:rPr lang="zh-CN" altLang="en-US">
                <a:latin typeface="Arial" pitchFamily="34" charset="0"/>
                <a:cs typeface="Arial" pitchFamily="34" charset="0"/>
              </a:rPr>
              <a:t>集合中就使用了迭代器模式</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代码分析</a:t>
            </a:r>
            <a:r>
              <a:rPr lang="en-US" altLang="zh-CN">
                <a:latin typeface="Arial" pitchFamily="34" charset="0"/>
                <a:cs typeface="Arial" pitchFamily="34" charset="0"/>
              </a:rPr>
              <a:t>+</a:t>
            </a:r>
            <a:r>
              <a:rPr lang="zh-CN" altLang="en-US">
                <a:latin typeface="Arial" pitchFamily="34" charset="0"/>
                <a:cs typeface="Arial" pitchFamily="34" charset="0"/>
              </a:rPr>
              <a:t>类图</a:t>
            </a:r>
            <a:r>
              <a:rPr lang="en-US" altLang="zh-CN">
                <a:latin typeface="Arial" pitchFamily="34" charset="0"/>
                <a:cs typeface="Arial" pitchFamily="34" charset="0"/>
              </a:rPr>
              <a:t>+</a:t>
            </a:r>
            <a:r>
              <a:rPr lang="zh-CN" altLang="en-US">
                <a:latin typeface="Arial" pitchFamily="34" charset="0"/>
                <a:cs typeface="Arial" pitchFamily="34" charset="0"/>
              </a:rPr>
              <a:t>说明</a:t>
            </a:r>
            <a:endParaRPr lang="en-US" altLang="zh-CN" sz="2000" b="1">
              <a:solidFill>
                <a:srgbClr val="0070C0"/>
              </a:solidFill>
              <a:latin typeface="+mn-ea"/>
            </a:endParaRPr>
          </a:p>
          <a:p>
            <a:endParaRPr lang="en-US" altLang="zh-CN" sz="2000" b="1">
              <a:solidFill>
                <a:srgbClr val="0070C0"/>
              </a:solidFill>
              <a:latin typeface="+mn-ea"/>
            </a:endParaRPr>
          </a:p>
        </p:txBody>
      </p:sp>
      <p:sp>
        <p:nvSpPr>
          <p:cNvPr id="2" name="TextBox 1"/>
          <p:cNvSpPr txBox="1"/>
          <p:nvPr/>
        </p:nvSpPr>
        <p:spPr>
          <a:xfrm>
            <a:off x="449957" y="2520255"/>
            <a:ext cx="2767306" cy="1938992"/>
          </a:xfrm>
          <a:prstGeom prst="rect">
            <a:avLst/>
          </a:prstGeom>
          <a:solidFill>
            <a:schemeClr val="bg1">
              <a:lumMod val="95000"/>
            </a:schemeClr>
          </a:solidFill>
        </p:spPr>
        <p:txBody>
          <a:bodyPr wrap="square" rtlCol="0">
            <a:spAutoFit/>
          </a:bodyPr>
          <a:lstStyle/>
          <a:p>
            <a:r>
              <a:rPr lang="en-US" altLang="zh-CN" sz="1200" b="1"/>
              <a:t>public class IteratorPattern {</a:t>
            </a:r>
            <a:endParaRPr lang="zh-CN" altLang="en-US" sz="1200"/>
          </a:p>
          <a:p>
            <a:r>
              <a:rPr lang="en-US" altLang="zh-CN" sz="1200"/>
              <a:t>@SuppressWarnings("rawtypes")</a:t>
            </a:r>
          </a:p>
          <a:p>
            <a:r>
              <a:rPr lang="en-US" altLang="zh-CN" sz="1200" b="1"/>
              <a:t>public static void main(String[] args) {</a:t>
            </a:r>
          </a:p>
          <a:p>
            <a:r>
              <a:rPr lang="en-US" altLang="zh-CN" sz="1200"/>
              <a:t>// </a:t>
            </a:r>
            <a:r>
              <a:rPr lang="en-US" altLang="zh-CN" sz="1200" b="1"/>
              <a:t>TODO Auto-generated method stub</a:t>
            </a:r>
          </a:p>
          <a:p>
            <a:r>
              <a:rPr lang="en-US" altLang="zh-CN" sz="1200"/>
              <a:t>List&lt;String&gt; a = </a:t>
            </a:r>
            <a:r>
              <a:rPr lang="en-US" altLang="zh-CN" sz="1200" b="1"/>
              <a:t>new ArrayList&lt;&gt;();</a:t>
            </a:r>
          </a:p>
          <a:p>
            <a:r>
              <a:rPr lang="en-US" altLang="zh-CN" sz="1200"/>
              <a:t>a.add("jack");//..</a:t>
            </a:r>
            <a:endParaRPr lang="zh-CN" altLang="en-US" sz="1200"/>
          </a:p>
          <a:p>
            <a:r>
              <a:rPr lang="en-US" altLang="zh-CN" sz="1200"/>
              <a:t>Iterator Itr = a.iterator();</a:t>
            </a:r>
          </a:p>
          <a:p>
            <a:r>
              <a:rPr lang="en-US" altLang="zh-CN" sz="1200" b="1"/>
              <a:t>while (Itr.hasNext()) {</a:t>
            </a:r>
          </a:p>
          <a:p>
            <a:r>
              <a:rPr lang="en-US" altLang="zh-CN" sz="1200"/>
              <a:t>System.</a:t>
            </a:r>
            <a:r>
              <a:rPr lang="en-US" altLang="zh-CN" sz="1200" b="1" i="1"/>
              <a:t>out.println(Itr.next());</a:t>
            </a:r>
          </a:p>
          <a:p>
            <a:r>
              <a:rPr lang="en-US" altLang="zh-CN" sz="1200"/>
              <a:t>}}}</a:t>
            </a:r>
            <a:endParaRPr lang="zh-CN" altLang="en-US" sz="1200"/>
          </a:p>
        </p:txBody>
      </p:sp>
      <p:sp>
        <p:nvSpPr>
          <p:cNvPr id="3" name="TextBox 2"/>
          <p:cNvSpPr txBox="1"/>
          <p:nvPr/>
        </p:nvSpPr>
        <p:spPr>
          <a:xfrm>
            <a:off x="408533" y="4536479"/>
            <a:ext cx="4174861" cy="1015663"/>
          </a:xfrm>
          <a:prstGeom prst="rect">
            <a:avLst/>
          </a:prstGeom>
          <a:solidFill>
            <a:schemeClr val="accent3">
              <a:lumMod val="20000"/>
              <a:lumOff val="80000"/>
            </a:schemeClr>
          </a:solidFill>
        </p:spPr>
        <p:txBody>
          <a:bodyPr wrap="none" rtlCol="0">
            <a:spAutoFit/>
          </a:bodyPr>
          <a:lstStyle/>
          <a:p>
            <a:r>
              <a:rPr lang="en-US" altLang="zh-CN" sz="1200" b="1"/>
              <a:t>public interface Iterator&lt;E&gt; {</a:t>
            </a:r>
          </a:p>
          <a:p>
            <a:r>
              <a:rPr lang="en-US" altLang="zh-CN" sz="1200"/>
              <a:t> </a:t>
            </a:r>
            <a:r>
              <a:rPr lang="en-US" altLang="zh-CN" sz="1200" b="1"/>
              <a:t>boolean hasNext();</a:t>
            </a:r>
          </a:p>
          <a:p>
            <a:r>
              <a:rPr lang="en-US" altLang="zh-CN" sz="1200"/>
              <a:t>E next();</a:t>
            </a:r>
          </a:p>
          <a:p>
            <a:r>
              <a:rPr lang="en-US" altLang="zh-CN" sz="1200"/>
              <a:t> </a:t>
            </a:r>
            <a:r>
              <a:rPr lang="en-US" altLang="zh-CN" sz="1200" b="1"/>
              <a:t>default void remove() {</a:t>
            </a:r>
          </a:p>
          <a:p>
            <a:r>
              <a:rPr lang="en-US" altLang="zh-CN" sz="1200"/>
              <a:t>        </a:t>
            </a:r>
            <a:r>
              <a:rPr lang="en-US" altLang="zh-CN" sz="1200" b="1"/>
              <a:t>throw new UnsupportedOperationException("remove");</a:t>
            </a:r>
            <a:r>
              <a:rPr lang="en-US" altLang="zh-CN" sz="1200"/>
              <a:t>}</a:t>
            </a:r>
            <a:r>
              <a:rPr lang="en-US" altLang="zh-CN" sz="1200" b="1"/>
              <a:t>}</a:t>
            </a:r>
            <a:endParaRPr lang="zh-CN" altLang="en-US" sz="1200"/>
          </a:p>
        </p:txBody>
      </p:sp>
      <p:sp>
        <p:nvSpPr>
          <p:cNvPr id="5" name="TextBox 4"/>
          <p:cNvSpPr txBox="1"/>
          <p:nvPr/>
        </p:nvSpPr>
        <p:spPr>
          <a:xfrm>
            <a:off x="3491575" y="2597487"/>
            <a:ext cx="6499728" cy="1938992"/>
          </a:xfrm>
          <a:prstGeom prst="rect">
            <a:avLst/>
          </a:prstGeom>
          <a:solidFill>
            <a:schemeClr val="accent6">
              <a:lumMod val="20000"/>
              <a:lumOff val="80000"/>
            </a:schemeClr>
          </a:solidFill>
        </p:spPr>
        <p:txBody>
          <a:bodyPr wrap="none" rtlCol="0">
            <a:spAutoFit/>
          </a:bodyPr>
          <a:lstStyle/>
          <a:p>
            <a:r>
              <a:rPr lang="en-US" altLang="zh-CN" sz="1200" b="1"/>
              <a:t>public class ArrayList&lt;E&gt; extends AbstractList&lt;E&gt; //</a:t>
            </a:r>
            <a:r>
              <a:rPr lang="en-US" altLang="zh-CN" sz="1200" b="1">
                <a:solidFill>
                  <a:srgbClr val="DA0000"/>
                </a:solidFill>
              </a:rPr>
              <a:t>ArrayList </a:t>
            </a:r>
            <a:r>
              <a:rPr lang="zh-CN" altLang="en-US" sz="1200" b="1">
                <a:solidFill>
                  <a:srgbClr val="DA0000"/>
                </a:solidFill>
              </a:rPr>
              <a:t>聚合实现类，实现了聚合接口</a:t>
            </a:r>
            <a:r>
              <a:rPr lang="en-US" altLang="zh-CN" sz="1200" b="1">
                <a:solidFill>
                  <a:srgbClr val="DA0000"/>
                </a:solidFill>
              </a:rPr>
              <a:t>List</a:t>
            </a:r>
          </a:p>
          <a:p>
            <a:r>
              <a:rPr lang="en-US" altLang="zh-CN" sz="1200"/>
              <a:t>        </a:t>
            </a:r>
            <a:r>
              <a:rPr lang="en-US" altLang="zh-CN" sz="1200" b="1"/>
              <a:t>implements </a:t>
            </a:r>
            <a:r>
              <a:rPr lang="en-US" altLang="zh-CN" sz="1200" b="1">
                <a:solidFill>
                  <a:srgbClr val="DA0000"/>
                </a:solidFill>
              </a:rPr>
              <a:t>List&lt;E</a:t>
            </a:r>
            <a:r>
              <a:rPr lang="en-US" altLang="zh-CN" sz="1200" b="1"/>
              <a:t>&gt;, RandomAccess, Cloneable, java.io.Serializable{</a:t>
            </a:r>
          </a:p>
          <a:p>
            <a:r>
              <a:rPr lang="en-US" altLang="zh-CN" sz="1200">
                <a:solidFill>
                  <a:srgbClr val="DA0000"/>
                </a:solidFill>
              </a:rPr>
              <a:t> </a:t>
            </a:r>
            <a:r>
              <a:rPr lang="en-US" altLang="zh-CN" sz="1200" b="1">
                <a:solidFill>
                  <a:srgbClr val="DA0000"/>
                </a:solidFill>
              </a:rPr>
              <a:t>private class Itr implements Iterator&lt;E</a:t>
            </a:r>
            <a:r>
              <a:rPr lang="en-US" altLang="zh-CN" sz="1200" b="1"/>
              <a:t>&gt; { //</a:t>
            </a:r>
            <a:r>
              <a:rPr lang="zh-CN" altLang="en-US" sz="1200" b="1"/>
              <a:t>内部类</a:t>
            </a:r>
            <a:r>
              <a:rPr lang="en-US" altLang="zh-CN" sz="1200" b="1"/>
              <a:t>Itr </a:t>
            </a:r>
            <a:r>
              <a:rPr lang="zh-CN" altLang="en-US" sz="1200" b="1"/>
              <a:t>实现了</a:t>
            </a:r>
            <a:r>
              <a:rPr lang="en-US" altLang="zh-CN" sz="1200" b="1"/>
              <a:t>Iterator </a:t>
            </a:r>
            <a:r>
              <a:rPr lang="zh-CN" altLang="en-US" sz="1200" b="1"/>
              <a:t>接口</a:t>
            </a:r>
            <a:r>
              <a:rPr lang="en-US" altLang="zh-CN" sz="1200" b="1"/>
              <a:t>,</a:t>
            </a:r>
            <a:r>
              <a:rPr lang="zh-CN" altLang="en-US" sz="1200" b="1"/>
              <a:t>是具体的接口实现类。</a:t>
            </a:r>
            <a:endParaRPr lang="en-US" altLang="zh-CN" sz="1200" b="1"/>
          </a:p>
          <a:p>
            <a:r>
              <a:rPr lang="en-US" altLang="zh-CN" sz="1200"/>
              <a:t>       //</a:t>
            </a:r>
            <a:r>
              <a:rPr lang="zh-CN" altLang="en-US" sz="1200"/>
              <a:t>省略</a:t>
            </a:r>
            <a:r>
              <a:rPr lang="en-US" altLang="zh-CN" sz="1200"/>
              <a:t>  </a:t>
            </a:r>
          </a:p>
          <a:p>
            <a:r>
              <a:rPr lang="en-US" altLang="zh-CN" sz="1200"/>
              <a:t>       </a:t>
            </a:r>
            <a:r>
              <a:rPr lang="en-US" altLang="zh-CN" sz="1200" b="1"/>
              <a:t>public boolean hasNext() {</a:t>
            </a:r>
          </a:p>
          <a:p>
            <a:r>
              <a:rPr lang="en-US" altLang="zh-CN" sz="1200"/>
              <a:t>            </a:t>
            </a:r>
            <a:r>
              <a:rPr lang="en-US" altLang="zh-CN" sz="1200" b="1"/>
              <a:t>return cursor != size;</a:t>
            </a:r>
          </a:p>
          <a:p>
            <a:r>
              <a:rPr lang="zh-CN" altLang="en-US" sz="1200"/>
              <a:t>        </a:t>
            </a:r>
            <a:r>
              <a:rPr lang="en-US" altLang="zh-CN" sz="1200"/>
              <a:t>}</a:t>
            </a:r>
            <a:endParaRPr lang="zh-CN" altLang="en-US" sz="1200"/>
          </a:p>
          <a:p>
            <a:r>
              <a:rPr lang="en-US" altLang="zh-CN" sz="1200"/>
              <a:t>        @SuppressWarnings("unchecked")</a:t>
            </a:r>
          </a:p>
          <a:p>
            <a:r>
              <a:rPr lang="en-US" altLang="zh-CN" sz="1200"/>
              <a:t>        </a:t>
            </a:r>
            <a:r>
              <a:rPr lang="en-US" altLang="zh-CN" sz="1200" b="1"/>
              <a:t>public E next() {}//</a:t>
            </a:r>
            <a:r>
              <a:rPr lang="zh-CN" altLang="en-US" sz="1200" b="1"/>
              <a:t>省略 </a:t>
            </a:r>
            <a:r>
              <a:rPr lang="en-US" altLang="zh-CN" sz="1200" b="1"/>
              <a:t>}</a:t>
            </a:r>
          </a:p>
          <a:p>
            <a:r>
              <a:rPr lang="en-US" altLang="zh-CN" sz="1200"/>
              <a:t>public Iterator&lt;E&gt; iterator() { return new Itr(); } // </a:t>
            </a:r>
            <a:r>
              <a:rPr lang="zh-CN" altLang="en-US" sz="1200"/>
              <a:t>聚合实现类，得到一个迭代器</a:t>
            </a:r>
            <a:r>
              <a:rPr lang="en-US" altLang="zh-CN" sz="1200" b="1"/>
              <a:t>}</a:t>
            </a:r>
            <a:endParaRPr lang="zh-CN" altLang="en-US" sz="1200"/>
          </a:p>
        </p:txBody>
      </p:sp>
      <p:sp>
        <p:nvSpPr>
          <p:cNvPr id="8" name="TextBox 7"/>
          <p:cNvSpPr txBox="1"/>
          <p:nvPr/>
        </p:nvSpPr>
        <p:spPr>
          <a:xfrm>
            <a:off x="4958271" y="4721144"/>
            <a:ext cx="3257367" cy="646331"/>
          </a:xfrm>
          <a:prstGeom prst="rect">
            <a:avLst/>
          </a:prstGeom>
          <a:solidFill>
            <a:schemeClr val="bg1">
              <a:lumMod val="95000"/>
            </a:schemeClr>
          </a:solidFill>
        </p:spPr>
        <p:txBody>
          <a:bodyPr wrap="none" rtlCol="0">
            <a:spAutoFit/>
          </a:bodyPr>
          <a:lstStyle/>
          <a:p>
            <a:r>
              <a:rPr lang="en-US" altLang="zh-CN" sz="1200" b="1"/>
              <a:t>public interface List&lt;E&gt; extends Collection&lt;E&gt; {</a:t>
            </a:r>
          </a:p>
          <a:p>
            <a:r>
              <a:rPr lang="en-US" altLang="zh-CN" sz="1200" b="1"/>
              <a:t>Iterator&lt;E&gt; iterator(); //</a:t>
            </a:r>
            <a:r>
              <a:rPr lang="zh-CN" altLang="en-US" sz="1200" b="1"/>
              <a:t>聚合接口，返回迭代器</a:t>
            </a:r>
            <a:endParaRPr lang="en-US" altLang="zh-CN" sz="1200" b="1"/>
          </a:p>
          <a:p>
            <a:r>
              <a:rPr lang="en-US" altLang="zh-CN" sz="1200" b="1"/>
              <a:t>}</a:t>
            </a:r>
            <a:endParaRPr lang="zh-CN" altLang="en-US" sz="1200"/>
          </a:p>
        </p:txBody>
      </p:sp>
      <p:graphicFrame>
        <p:nvGraphicFramePr>
          <p:cNvPr id="10" name="对象 9"/>
          <p:cNvGraphicFramePr>
            <a:graphicFrameLocks noChangeAspect="1"/>
          </p:cNvGraphicFramePr>
          <p:nvPr>
            <p:extLst>
              <p:ext uri="{D42A27DB-BD31-4B8C-83A1-F6EECF244321}">
                <p14:modId xmlns:p14="http://schemas.microsoft.com/office/powerpoint/2010/main" val="1733850621"/>
              </p:ext>
            </p:extLst>
          </p:nvPr>
        </p:nvGraphicFramePr>
        <p:xfrm>
          <a:off x="5944017" y="2098572"/>
          <a:ext cx="642937" cy="356039"/>
        </p:xfrm>
        <a:graphic>
          <a:graphicData uri="http://schemas.openxmlformats.org/presentationml/2006/ole">
            <mc:AlternateContent xmlns:mc="http://schemas.openxmlformats.org/markup-compatibility/2006">
              <mc:Choice xmlns:v="urn:schemas-microsoft-com:vml" Requires="v">
                <p:oleObj spid="_x0000_s307323" name="包装程序外壳对象" showAsIcon="1" r:id="rId4" imgW="1284120" imgH="711360" progId="Package">
                  <p:embed/>
                </p:oleObj>
              </mc:Choice>
              <mc:Fallback>
                <p:oleObj name="包装程序外壳对象" showAsIcon="1" r:id="rId4" imgW="1284120" imgH="711360" progId="Package">
                  <p:embed/>
                  <p:pic>
                    <p:nvPicPr>
                      <p:cNvPr id="0" name=""/>
                      <p:cNvPicPr/>
                      <p:nvPr/>
                    </p:nvPicPr>
                    <p:blipFill>
                      <a:blip r:embed="rId5"/>
                      <a:stretch>
                        <a:fillRect/>
                      </a:stretch>
                    </p:blipFill>
                    <p:spPr>
                      <a:xfrm>
                        <a:off x="5944017" y="2098572"/>
                        <a:ext cx="642937" cy="356039"/>
                      </a:xfrm>
                      <a:prstGeom prst="rect">
                        <a:avLst/>
                      </a:prstGeom>
                    </p:spPr>
                  </p:pic>
                </p:oleObj>
              </mc:Fallback>
            </mc:AlternateContent>
          </a:graphicData>
        </a:graphic>
      </p:graphicFrame>
      <p:sp>
        <p:nvSpPr>
          <p:cNvPr id="11" name="椭圆 10"/>
          <p:cNvSpPr/>
          <p:nvPr/>
        </p:nvSpPr>
        <p:spPr>
          <a:xfrm>
            <a:off x="2754213" y="2512868"/>
            <a:ext cx="378605" cy="35254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1200">
                <a:latin typeface="Arial" pitchFamily="34" charset="0"/>
                <a:cs typeface="Arial" pitchFamily="34" charset="0"/>
              </a:rPr>
              <a:t>1</a:t>
            </a:r>
            <a:endParaRPr lang="zh-CN" altLang="en-US" sz="1200">
              <a:latin typeface="Arial" pitchFamily="34" charset="0"/>
              <a:cs typeface="Arial" pitchFamily="34" charset="0"/>
            </a:endParaRPr>
          </a:p>
        </p:txBody>
      </p:sp>
      <p:sp>
        <p:nvSpPr>
          <p:cNvPr id="12" name="椭圆 11"/>
          <p:cNvSpPr/>
          <p:nvPr/>
        </p:nvSpPr>
        <p:spPr>
          <a:xfrm>
            <a:off x="2698366" y="4552842"/>
            <a:ext cx="378605" cy="35254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1200">
                <a:latin typeface="Arial" pitchFamily="34" charset="0"/>
                <a:cs typeface="Arial" pitchFamily="34" charset="0"/>
              </a:rPr>
              <a:t>2</a:t>
            </a:r>
            <a:endParaRPr lang="zh-CN" altLang="en-US" sz="1200">
              <a:latin typeface="Arial" pitchFamily="34" charset="0"/>
              <a:cs typeface="Arial" pitchFamily="34" charset="0"/>
            </a:endParaRPr>
          </a:p>
        </p:txBody>
      </p:sp>
      <p:sp>
        <p:nvSpPr>
          <p:cNvPr id="13" name="椭圆 12"/>
          <p:cNvSpPr/>
          <p:nvPr/>
        </p:nvSpPr>
        <p:spPr>
          <a:xfrm>
            <a:off x="5994573" y="3214441"/>
            <a:ext cx="378605" cy="35254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1200">
                <a:latin typeface="Arial" pitchFamily="34" charset="0"/>
                <a:cs typeface="Arial" pitchFamily="34" charset="0"/>
              </a:rPr>
              <a:t>3</a:t>
            </a:r>
            <a:endParaRPr lang="zh-CN" altLang="en-US" sz="1200">
              <a:latin typeface="Arial" pitchFamily="34" charset="0"/>
              <a:cs typeface="Arial" pitchFamily="34" charset="0"/>
            </a:endParaRPr>
          </a:p>
        </p:txBody>
      </p:sp>
      <p:sp>
        <p:nvSpPr>
          <p:cNvPr id="14" name="椭圆 13"/>
          <p:cNvSpPr/>
          <p:nvPr/>
        </p:nvSpPr>
        <p:spPr>
          <a:xfrm>
            <a:off x="8298829" y="4691767"/>
            <a:ext cx="378605" cy="35254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1200">
                <a:latin typeface="Arial" pitchFamily="34" charset="0"/>
                <a:cs typeface="Arial" pitchFamily="34" charset="0"/>
              </a:rPr>
              <a:t>4</a:t>
            </a:r>
            <a:endParaRPr lang="zh-CN" altLang="en-US" sz="1200">
              <a:latin typeface="Arial" pitchFamily="34" charset="0"/>
              <a:cs typeface="Arial" pitchFamily="34" charset="0"/>
            </a:endParaRPr>
          </a:p>
        </p:txBody>
      </p:sp>
      <p:sp>
        <p:nvSpPr>
          <p:cNvPr id="15" name="椭圆 14"/>
          <p:cNvSpPr/>
          <p:nvPr/>
        </p:nvSpPr>
        <p:spPr>
          <a:xfrm>
            <a:off x="9540875" y="2244945"/>
            <a:ext cx="378605" cy="35254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1200">
                <a:latin typeface="Arial" pitchFamily="34" charset="0"/>
                <a:cs typeface="Arial" pitchFamily="34" charset="0"/>
              </a:rPr>
              <a:t>5</a:t>
            </a:r>
            <a:endParaRPr lang="zh-CN" altLang="en-US" sz="1200">
              <a:latin typeface="Arial" pitchFamily="34" charset="0"/>
              <a:cs typeface="Arial" pitchFamily="34" charset="0"/>
            </a:endParaRPr>
          </a:p>
        </p:txBody>
      </p:sp>
    </p:spTree>
    <p:extLst>
      <p:ext uri="{BB962C8B-B14F-4D97-AF65-F5344CB8AC3E}">
        <p14:creationId xmlns:p14="http://schemas.microsoft.com/office/powerpoint/2010/main" val="208748412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迭代器模式在</a:t>
            </a:r>
            <a:r>
              <a:rPr lang="en-US" altLang="zh-CN" sz="2400" b="1"/>
              <a:t>JDK-ArrayList</a:t>
            </a:r>
            <a:r>
              <a:rPr lang="zh-CN" altLang="en-US" sz="2400" b="1"/>
              <a:t>集合应用的源码分析</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2339102"/>
          </a:xfrm>
          <a:prstGeom prst="rect">
            <a:avLst/>
          </a:prstGeom>
        </p:spPr>
        <p:txBody>
          <a:bodyPr wrap="square">
            <a:spAutoFit/>
          </a:bodyPr>
          <a:lstStyle/>
          <a:p>
            <a:r>
              <a:rPr lang="zh-CN" altLang="en-US" sz="2000">
                <a:latin typeface="+mn-ea"/>
              </a:rPr>
              <a:t>迭代器模式在</a:t>
            </a:r>
            <a:r>
              <a:rPr lang="en-US" altLang="zh-CN" sz="2000">
                <a:latin typeface="+mn-ea"/>
              </a:rPr>
              <a:t>JDK-ArrayList</a:t>
            </a:r>
            <a:r>
              <a:rPr lang="zh-CN" altLang="en-US" sz="2000">
                <a:latin typeface="+mn-ea"/>
              </a:rPr>
              <a:t>集合应用的源码分析</a:t>
            </a:r>
            <a:endParaRPr lang="en-US" altLang="zh-CN" sz="2000">
              <a:latin typeface="+mn-ea"/>
            </a:endParaRPr>
          </a:p>
          <a:p>
            <a:endParaRPr lang="en-US" altLang="zh-CN">
              <a:latin typeface="Arial" pitchFamily="34" charset="0"/>
              <a:cs typeface="Arial" pitchFamily="34" charset="0"/>
            </a:endParaRPr>
          </a:p>
          <a:p>
            <a:pPr marL="342900" indent="-342900">
              <a:buAutoNum type="arabicParenR" startAt="3"/>
            </a:pPr>
            <a:r>
              <a:rPr lang="zh-CN" altLang="en-US">
                <a:latin typeface="Arial" pitchFamily="34" charset="0"/>
                <a:cs typeface="Arial" pitchFamily="34" charset="0"/>
              </a:rPr>
              <a:t>角色分析说明</a:t>
            </a:r>
            <a:endParaRPr lang="en-US" altLang="zh-CN">
              <a:latin typeface="Arial" pitchFamily="34" charset="0"/>
              <a:cs typeface="Arial" pitchFamily="34" charset="0"/>
            </a:endParaRPr>
          </a:p>
          <a:p>
            <a:pPr marL="285750" indent="-285750">
              <a:buFontTx/>
              <a:buChar char="-"/>
            </a:pPr>
            <a:r>
              <a:rPr lang="zh-CN" altLang="en-US">
                <a:latin typeface="Arial" pitchFamily="34" charset="0"/>
                <a:cs typeface="Arial" pitchFamily="34" charset="0"/>
              </a:rPr>
              <a:t>内部类</a:t>
            </a:r>
            <a:r>
              <a:rPr lang="en-US" altLang="zh-CN">
                <a:latin typeface="Arial" pitchFamily="34" charset="0"/>
                <a:cs typeface="Arial" pitchFamily="34" charset="0"/>
              </a:rPr>
              <a:t>Itr </a:t>
            </a:r>
            <a:r>
              <a:rPr lang="zh-CN" altLang="en-US">
                <a:latin typeface="Arial" pitchFamily="34" charset="0"/>
                <a:cs typeface="Arial" pitchFamily="34" charset="0"/>
              </a:rPr>
              <a:t>充当具体实现迭代器</a:t>
            </a:r>
            <a:r>
              <a:rPr lang="en-US" altLang="zh-CN">
                <a:latin typeface="Arial" pitchFamily="34" charset="0"/>
                <a:cs typeface="Arial" pitchFamily="34" charset="0"/>
              </a:rPr>
              <a:t>Iterator </a:t>
            </a:r>
            <a:r>
              <a:rPr lang="zh-CN" altLang="en-US">
                <a:latin typeface="Arial" pitchFamily="34" charset="0"/>
                <a:cs typeface="Arial" pitchFamily="34" charset="0"/>
              </a:rPr>
              <a:t>的类， 作为</a:t>
            </a:r>
            <a:r>
              <a:rPr lang="en-US" altLang="zh-CN">
                <a:latin typeface="Arial" pitchFamily="34" charset="0"/>
                <a:cs typeface="Arial" pitchFamily="34" charset="0"/>
              </a:rPr>
              <a:t>ArrayList </a:t>
            </a:r>
            <a:r>
              <a:rPr lang="zh-CN" altLang="en-US">
                <a:latin typeface="Arial" pitchFamily="34" charset="0"/>
                <a:cs typeface="Arial" pitchFamily="34" charset="0"/>
              </a:rPr>
              <a:t>内部类</a:t>
            </a:r>
            <a:endParaRPr lang="en-US" altLang="zh-CN">
              <a:latin typeface="Arial" pitchFamily="34" charset="0"/>
              <a:cs typeface="Arial" pitchFamily="34" charset="0"/>
            </a:endParaRPr>
          </a:p>
          <a:p>
            <a:pPr marL="285750" indent="-285750">
              <a:buFontTx/>
              <a:buChar char="-"/>
            </a:pPr>
            <a:r>
              <a:rPr lang="en-US" altLang="zh-CN">
                <a:latin typeface="Arial" pitchFamily="34" charset="0"/>
                <a:cs typeface="Arial" pitchFamily="34" charset="0"/>
              </a:rPr>
              <a:t>List </a:t>
            </a:r>
            <a:r>
              <a:rPr lang="zh-CN" altLang="en-US">
                <a:latin typeface="Arial" pitchFamily="34" charset="0"/>
                <a:cs typeface="Arial" pitchFamily="34" charset="0"/>
              </a:rPr>
              <a:t>就是充当了聚合接口，含有一个</a:t>
            </a:r>
            <a:r>
              <a:rPr lang="en-US" altLang="zh-CN">
                <a:latin typeface="Arial" pitchFamily="34" charset="0"/>
                <a:cs typeface="Arial" pitchFamily="34" charset="0"/>
              </a:rPr>
              <a:t>iterator() </a:t>
            </a:r>
            <a:r>
              <a:rPr lang="zh-CN" altLang="en-US">
                <a:latin typeface="Arial" pitchFamily="34" charset="0"/>
                <a:cs typeface="Arial" pitchFamily="34" charset="0"/>
              </a:rPr>
              <a:t>方法，返回一个迭代器对象</a:t>
            </a:r>
            <a:endParaRPr lang="en-US" altLang="zh-CN">
              <a:latin typeface="Arial" pitchFamily="34" charset="0"/>
              <a:cs typeface="Arial" pitchFamily="34" charset="0"/>
            </a:endParaRPr>
          </a:p>
          <a:p>
            <a:pPr marL="285750" indent="-285750">
              <a:buFontTx/>
              <a:buChar char="-"/>
            </a:pPr>
            <a:r>
              <a:rPr lang="en-US" altLang="zh-CN">
                <a:latin typeface="Arial" pitchFamily="34" charset="0"/>
                <a:cs typeface="Arial" pitchFamily="34" charset="0"/>
              </a:rPr>
              <a:t>ArrayList </a:t>
            </a:r>
            <a:r>
              <a:rPr lang="zh-CN" altLang="en-US">
                <a:latin typeface="Arial" pitchFamily="34" charset="0"/>
                <a:cs typeface="Arial" pitchFamily="34" charset="0"/>
              </a:rPr>
              <a:t>是实现聚合接口</a:t>
            </a:r>
            <a:r>
              <a:rPr lang="en-US" altLang="zh-CN">
                <a:latin typeface="Arial" pitchFamily="34" charset="0"/>
                <a:cs typeface="Arial" pitchFamily="34" charset="0"/>
              </a:rPr>
              <a:t>List </a:t>
            </a:r>
            <a:r>
              <a:rPr lang="zh-CN" altLang="en-US">
                <a:latin typeface="Arial" pitchFamily="34" charset="0"/>
                <a:cs typeface="Arial" pitchFamily="34" charset="0"/>
              </a:rPr>
              <a:t>的子类，实现了</a:t>
            </a:r>
            <a:r>
              <a:rPr lang="en-US" altLang="zh-CN">
                <a:latin typeface="Arial" pitchFamily="34" charset="0"/>
                <a:cs typeface="Arial" pitchFamily="34" charset="0"/>
              </a:rPr>
              <a:t>iterator()</a:t>
            </a:r>
          </a:p>
          <a:p>
            <a:pPr marL="285750" indent="-285750">
              <a:buFontTx/>
              <a:buChar char="-"/>
            </a:pPr>
            <a:r>
              <a:rPr lang="en-US" altLang="zh-CN">
                <a:latin typeface="Arial" pitchFamily="34" charset="0"/>
                <a:cs typeface="Arial" pitchFamily="34" charset="0"/>
              </a:rPr>
              <a:t>Iterator </a:t>
            </a:r>
            <a:r>
              <a:rPr lang="zh-CN" altLang="en-US">
                <a:latin typeface="Arial" pitchFamily="34" charset="0"/>
                <a:cs typeface="Arial" pitchFamily="34" charset="0"/>
              </a:rPr>
              <a:t>接口系统提供</a:t>
            </a:r>
            <a:endParaRPr lang="en-US" altLang="zh-CN">
              <a:latin typeface="Arial" pitchFamily="34" charset="0"/>
              <a:cs typeface="Arial" pitchFamily="34" charset="0"/>
            </a:endParaRPr>
          </a:p>
          <a:p>
            <a:pPr marL="285750" indent="-285750">
              <a:buFontTx/>
              <a:buChar char="-"/>
            </a:pPr>
            <a:r>
              <a:rPr lang="zh-CN" altLang="en-US">
                <a:latin typeface="Arial" pitchFamily="34" charset="0"/>
                <a:cs typeface="Arial" pitchFamily="34" charset="0"/>
              </a:rPr>
              <a:t>迭代器模式解决了 不同集合</a:t>
            </a:r>
            <a:r>
              <a:rPr lang="en-US" altLang="zh-CN">
                <a:latin typeface="Arial" pitchFamily="34" charset="0"/>
                <a:cs typeface="Arial" pitchFamily="34" charset="0"/>
              </a:rPr>
              <a:t>(ArrayList ,LinkedList) </a:t>
            </a:r>
            <a:r>
              <a:rPr lang="zh-CN" altLang="en-US">
                <a:latin typeface="Arial" pitchFamily="34" charset="0"/>
                <a:cs typeface="Arial" pitchFamily="34" charset="0"/>
              </a:rPr>
              <a:t>统一遍历问题</a:t>
            </a:r>
            <a:endParaRPr lang="en-US" altLang="zh-CN">
              <a:latin typeface="Arial" pitchFamily="34" charset="0"/>
              <a:cs typeface="Arial" pitchFamily="34" charset="0"/>
            </a:endParaRPr>
          </a:p>
        </p:txBody>
      </p:sp>
    </p:spTree>
    <p:extLst>
      <p:ext uri="{BB962C8B-B14F-4D97-AF65-F5344CB8AC3E}">
        <p14:creationId xmlns:p14="http://schemas.microsoft.com/office/powerpoint/2010/main" val="2180402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依赖倒转原则</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2" y="1244431"/>
            <a:ext cx="8790600" cy="2308324"/>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pPr>
              <a:defRPr/>
            </a:pPr>
            <a:r>
              <a:rPr lang="zh-CN" altLang="en-US" sz="2000" b="1">
                <a:solidFill>
                  <a:srgbClr val="0070C0"/>
                </a:solidFill>
                <a:ea typeface="宋体" panose="02010600030101010101" pitchFamily="2" charset="-122"/>
                <a:cs typeface="Times New Roman" panose="02020603050405020304" pitchFamily="18" charset="0"/>
              </a:rPr>
              <a:t>依赖倒转原则的注意事项和细节</a:t>
            </a:r>
            <a:endParaRPr lang="en-US" altLang="zh-CN" sz="2000" b="1">
              <a:solidFill>
                <a:srgbClr val="0070C0"/>
              </a:solidFill>
              <a:latin typeface="Arial" pitchFamily="34" charset="0"/>
              <a:cs typeface="Arial" pitchFamily="34" charset="0"/>
            </a:endParaRPr>
          </a:p>
          <a:p>
            <a:pPr>
              <a:defRPr/>
            </a:pPr>
            <a:endParaRPr lang="en-US" altLang="zh-CN">
              <a:latin typeface="Arial" pitchFamily="34" charset="0"/>
              <a:cs typeface="Arial" pitchFamily="34" charset="0"/>
            </a:endParaRPr>
          </a:p>
          <a:p>
            <a:pPr marL="342900" indent="-342900">
              <a:buAutoNum type="arabicParenR"/>
              <a:defRPr/>
            </a:pPr>
            <a:r>
              <a:rPr lang="zh-CN" altLang="en-US"/>
              <a:t>低层模块尽量都要有抽象类或接口，或者两者都有，程序稳定性更好</a:t>
            </a:r>
            <a:r>
              <a:rPr lang="en-US" altLang="zh-CN"/>
              <a:t>. </a:t>
            </a:r>
          </a:p>
          <a:p>
            <a:pPr marL="342900" indent="-342900">
              <a:buAutoNum type="arabicParenR"/>
              <a:defRPr/>
            </a:pPr>
            <a:r>
              <a:rPr lang="zh-CN" altLang="en-US"/>
              <a:t>变量的声明类型尽量是抽象类或接口</a:t>
            </a:r>
            <a:r>
              <a:rPr lang="en-US" altLang="zh-CN"/>
              <a:t>, </a:t>
            </a:r>
            <a:r>
              <a:rPr lang="zh-CN" altLang="en-US"/>
              <a:t>这样我们的变量引用和实际对象间，就存在一个缓冲层，利于程序扩展和优化</a:t>
            </a:r>
            <a:endParaRPr lang="en-US" altLang="zh-CN"/>
          </a:p>
          <a:p>
            <a:pPr marL="342900" indent="-342900">
              <a:buAutoNum type="arabicParenR"/>
              <a:defRPr/>
            </a:pPr>
            <a:endParaRPr lang="en-US" altLang="zh-CN"/>
          </a:p>
          <a:p>
            <a:pPr marL="342900" indent="-342900">
              <a:buAutoNum type="arabicParenR"/>
              <a:defRPr/>
            </a:pPr>
            <a:r>
              <a:rPr lang="zh-CN" altLang="en-US"/>
              <a:t>继承时遵循里氏替换原则</a:t>
            </a:r>
            <a:endParaRPr lang="en-US" altLang="zh-CN">
              <a:latin typeface="Arial" pitchFamily="34" charset="0"/>
              <a:cs typeface="Arial" pitchFamily="34" charset="0"/>
            </a:endParaRPr>
          </a:p>
        </p:txBody>
      </p:sp>
    </p:spTree>
    <p:extLst>
      <p:ext uri="{BB962C8B-B14F-4D97-AF65-F5344CB8AC3E}">
        <p14:creationId xmlns:p14="http://schemas.microsoft.com/office/powerpoint/2010/main" val="15371788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迭代器模式的注意事项和细节</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4339650"/>
          </a:xfrm>
          <a:prstGeom prst="rect">
            <a:avLst/>
          </a:prstGeom>
        </p:spPr>
        <p:txBody>
          <a:bodyPr wrap="square">
            <a:spAutoFit/>
          </a:bodyPr>
          <a:lstStyle/>
          <a:p>
            <a:r>
              <a:rPr lang="zh-CN" altLang="en-US" sz="2000" b="1">
                <a:latin typeface="+mn-ea"/>
              </a:rPr>
              <a:t>迭代器模式的注意事项和细节</a:t>
            </a:r>
            <a:endParaRPr lang="en-US" altLang="zh-CN" sz="2000" b="1">
              <a:latin typeface="+mn-ea"/>
            </a:endParaRPr>
          </a:p>
          <a:p>
            <a:endParaRPr lang="en-US" altLang="zh-CN">
              <a:latin typeface="Arial" pitchFamily="34" charset="0"/>
              <a:cs typeface="Arial" pitchFamily="34" charset="0"/>
            </a:endParaRPr>
          </a:p>
          <a:p>
            <a:pPr marL="285750" indent="-285750">
              <a:buFont typeface="Wingdings" pitchFamily="2" charset="2"/>
              <a:buChar char="Ø"/>
            </a:pPr>
            <a:r>
              <a:rPr lang="zh-CN" altLang="en-US" b="1"/>
              <a:t>优点</a:t>
            </a:r>
            <a:endParaRPr lang="en-US" altLang="zh-CN" b="1"/>
          </a:p>
          <a:p>
            <a:pPr marL="342900" indent="-342900">
              <a:buAutoNum type="arabicParenR"/>
            </a:pPr>
            <a:r>
              <a:rPr lang="zh-CN" altLang="en-US">
                <a:latin typeface="Arial" pitchFamily="34" charset="0"/>
                <a:cs typeface="Arial" pitchFamily="34" charset="0"/>
              </a:rPr>
              <a:t>提供一个统一的方法遍历对象，客户不用再考虑聚合的类型，使用一种方法就可以遍历对象了。</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隐藏了聚合的内部结构，客户端要遍历聚合的时候只能取到迭代器，而不会知道聚合的具体组成。</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提供了一种设计思想，就是一个类应该只有一个引起变化的原因（叫做</a:t>
            </a:r>
            <a:r>
              <a:rPr lang="zh-CN" altLang="en-US" sz="2000" b="1">
                <a:solidFill>
                  <a:srgbClr val="DA0000"/>
                </a:solidFill>
                <a:latin typeface="Arial" pitchFamily="34" charset="0"/>
                <a:cs typeface="Arial" pitchFamily="34" charset="0"/>
              </a:rPr>
              <a:t>单一责任原则</a:t>
            </a:r>
            <a:r>
              <a:rPr lang="zh-CN" altLang="en-US">
                <a:latin typeface="Arial" pitchFamily="34" charset="0"/>
                <a:cs typeface="Arial" pitchFamily="34" charset="0"/>
              </a:rPr>
              <a:t>）。在聚合类中，我们把迭代器分开，就是要把管理对象集合和遍历对象集合的责任分开，这样一来集合改变的话，只影响到聚合对象。而如果遍历方式改变的话，只影响到了迭代器。</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当要展示一组相似对象，或者遍历一组相同对象时使用</a:t>
            </a:r>
            <a:r>
              <a:rPr lang="en-US" altLang="zh-CN">
                <a:latin typeface="Arial" pitchFamily="34" charset="0"/>
                <a:cs typeface="Arial" pitchFamily="34" charset="0"/>
              </a:rPr>
              <a:t>, </a:t>
            </a:r>
            <a:r>
              <a:rPr lang="zh-CN" altLang="en-US">
                <a:latin typeface="Arial" pitchFamily="34" charset="0"/>
                <a:cs typeface="Arial" pitchFamily="34" charset="0"/>
              </a:rPr>
              <a:t>适合使用迭代器模式</a:t>
            </a:r>
          </a:p>
          <a:p>
            <a:endParaRPr lang="en-US" altLang="zh-CN" b="1"/>
          </a:p>
          <a:p>
            <a:pPr marL="285750" indent="-285750">
              <a:buFont typeface="Wingdings" pitchFamily="2" charset="2"/>
              <a:buChar char="Ø"/>
            </a:pPr>
            <a:r>
              <a:rPr lang="zh-CN" altLang="en-US" b="1">
                <a:latin typeface="+mn-ea"/>
              </a:rPr>
              <a:t>缺点</a:t>
            </a:r>
            <a:endParaRPr lang="en-US" altLang="zh-CN" b="1">
              <a:latin typeface="+mn-ea"/>
            </a:endParaRPr>
          </a:p>
          <a:p>
            <a:r>
              <a:rPr lang="en-US" altLang="zh-CN"/>
              <a:t>     </a:t>
            </a:r>
            <a:r>
              <a:rPr lang="zh-CN" altLang="en-US">
                <a:latin typeface="Arial" pitchFamily="34" charset="0"/>
                <a:cs typeface="Arial" pitchFamily="34" charset="0"/>
              </a:rPr>
              <a:t>每个聚合对象都要一个迭代器，会生成多个迭代器不好管理类</a:t>
            </a:r>
            <a:endParaRPr lang="en-US" altLang="zh-CN">
              <a:latin typeface="Arial" pitchFamily="34" charset="0"/>
              <a:cs typeface="Arial" pitchFamily="34" charset="0"/>
            </a:endParaRPr>
          </a:p>
        </p:txBody>
      </p:sp>
    </p:spTree>
    <p:extLst>
      <p:ext uri="{BB962C8B-B14F-4D97-AF65-F5344CB8AC3E}">
        <p14:creationId xmlns:p14="http://schemas.microsoft.com/office/powerpoint/2010/main" val="156116197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sz="2800" b="1"/>
              <a:t>Java</a:t>
            </a:r>
            <a:r>
              <a:rPr lang="zh-CN" altLang="en-US" sz="2800" b="1"/>
              <a:t>设计模式</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观察者模式</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189702091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天气预报项目需求</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19" name="矩形 18"/>
          <p:cNvSpPr/>
          <p:nvPr/>
        </p:nvSpPr>
        <p:spPr>
          <a:xfrm>
            <a:off x="562972" y="1244432"/>
            <a:ext cx="8414934" cy="2585323"/>
          </a:xfrm>
          <a:prstGeom prst="rect">
            <a:avLst/>
          </a:prstGeom>
        </p:spPr>
        <p:txBody>
          <a:bodyPr wrap="square">
            <a:spAutoFit/>
          </a:bodyPr>
          <a:lstStyle/>
          <a:p>
            <a:pPr>
              <a:defRPr/>
            </a:pPr>
            <a:endParaRPr lang="en-US" altLang="zh-CN">
              <a:ea typeface="宋体" panose="02010600030101010101" pitchFamily="2" charset="-122"/>
              <a:cs typeface="Times New Roman" panose="02020603050405020304" pitchFamily="18" charset="0"/>
            </a:endParaRPr>
          </a:p>
          <a:p>
            <a:pPr>
              <a:defRPr/>
            </a:pPr>
            <a:r>
              <a:rPr lang="zh-CN" altLang="en-US">
                <a:ea typeface="宋体" panose="02010600030101010101" pitchFamily="2" charset="-122"/>
                <a:cs typeface="Times New Roman" panose="02020603050405020304" pitchFamily="18" charset="0"/>
              </a:rPr>
              <a:t>天气预报项目需求</a:t>
            </a:r>
            <a:r>
              <a:rPr lang="en-US" altLang="zh-CN">
                <a:ea typeface="宋体" panose="02010600030101010101" pitchFamily="2" charset="-122"/>
                <a:cs typeface="Times New Roman" panose="02020603050405020304" pitchFamily="18" charset="0"/>
              </a:rPr>
              <a:t>,</a:t>
            </a:r>
            <a:r>
              <a:rPr lang="zh-CN" altLang="en-US">
                <a:latin typeface="Arial" pitchFamily="34" charset="0"/>
                <a:cs typeface="Arial" pitchFamily="34" charset="0"/>
              </a:rPr>
              <a:t>具体要求如下：</a:t>
            </a: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marL="342900" indent="-342900">
              <a:buAutoNum type="arabicParenR"/>
              <a:defRPr/>
            </a:pPr>
            <a:r>
              <a:rPr lang="zh-CN" altLang="en-US">
                <a:latin typeface="Arial" pitchFamily="34" charset="0"/>
                <a:cs typeface="Arial" pitchFamily="34" charset="0"/>
              </a:rPr>
              <a:t>气象站可以将每天测量到的温度，湿度，气压等等以公告的形式发布出去</a:t>
            </a:r>
            <a:r>
              <a:rPr lang="en-US" altLang="zh-CN">
                <a:latin typeface="Arial" pitchFamily="34" charset="0"/>
                <a:cs typeface="Arial" pitchFamily="34" charset="0"/>
              </a:rPr>
              <a:t>(</a:t>
            </a:r>
            <a:r>
              <a:rPr lang="zh-CN" altLang="en-US">
                <a:latin typeface="Arial" pitchFamily="34" charset="0"/>
                <a:cs typeface="Arial" pitchFamily="34" charset="0"/>
              </a:rPr>
              <a:t>比如发布到自己的网站或第三方</a:t>
            </a:r>
            <a:r>
              <a:rPr lang="en-US" altLang="zh-CN">
                <a:latin typeface="Arial" pitchFamily="34" charset="0"/>
                <a:cs typeface="Arial" pitchFamily="34" charset="0"/>
              </a:rPr>
              <a:t>)</a:t>
            </a:r>
            <a:r>
              <a:rPr lang="zh-CN" altLang="en-US">
                <a:latin typeface="Arial" pitchFamily="34" charset="0"/>
                <a:cs typeface="Arial" pitchFamily="34" charset="0"/>
              </a:rPr>
              <a:t>。</a:t>
            </a:r>
            <a:endParaRPr lang="en-US" altLang="zh-CN">
              <a:latin typeface="Arial" pitchFamily="34" charset="0"/>
              <a:cs typeface="Arial" pitchFamily="34" charset="0"/>
            </a:endParaRPr>
          </a:p>
          <a:p>
            <a:pPr marL="342900" indent="-342900">
              <a:buAutoNum type="arabicParenR"/>
              <a:defRPr/>
            </a:pPr>
            <a:r>
              <a:rPr lang="zh-CN" altLang="en-US">
                <a:latin typeface="Arial" pitchFamily="34" charset="0"/>
                <a:cs typeface="Arial" pitchFamily="34" charset="0"/>
              </a:rPr>
              <a:t>需要设计开放型</a:t>
            </a:r>
            <a:r>
              <a:rPr lang="en-US" altLang="zh-CN">
                <a:latin typeface="Arial" pitchFamily="34" charset="0"/>
                <a:cs typeface="Arial" pitchFamily="34" charset="0"/>
              </a:rPr>
              <a:t>API</a:t>
            </a:r>
            <a:r>
              <a:rPr lang="zh-CN" altLang="en-US">
                <a:latin typeface="Arial" pitchFamily="34" charset="0"/>
                <a:cs typeface="Arial" pitchFamily="34" charset="0"/>
              </a:rPr>
              <a:t>，便于其他第三方也能接入气象站获取数据。</a:t>
            </a:r>
            <a:endParaRPr lang="en-US" altLang="zh-CN">
              <a:latin typeface="Arial" pitchFamily="34" charset="0"/>
              <a:cs typeface="Arial" pitchFamily="34" charset="0"/>
            </a:endParaRPr>
          </a:p>
          <a:p>
            <a:pPr marL="342900" indent="-342900">
              <a:buAutoNum type="arabicParenR"/>
              <a:defRPr/>
            </a:pPr>
            <a:endParaRPr lang="en-US" altLang="zh-CN">
              <a:latin typeface="Arial" pitchFamily="34" charset="0"/>
              <a:cs typeface="Arial" pitchFamily="34" charset="0"/>
            </a:endParaRPr>
          </a:p>
          <a:p>
            <a:pPr marL="342900" indent="-342900">
              <a:buAutoNum type="arabicParenR"/>
              <a:defRPr/>
            </a:pPr>
            <a:r>
              <a:rPr lang="zh-CN" altLang="en-US">
                <a:latin typeface="Arial" pitchFamily="34" charset="0"/>
                <a:cs typeface="Arial" pitchFamily="34" charset="0"/>
              </a:rPr>
              <a:t>提供温度、气压和湿度的接口</a:t>
            </a:r>
            <a:endParaRPr lang="en-US" altLang="zh-CN">
              <a:latin typeface="Arial" pitchFamily="34" charset="0"/>
              <a:cs typeface="Arial" pitchFamily="34" charset="0"/>
            </a:endParaRPr>
          </a:p>
          <a:p>
            <a:pPr marL="342900" indent="-342900">
              <a:buAutoNum type="arabicParenR"/>
              <a:defRPr/>
            </a:pPr>
            <a:r>
              <a:rPr lang="zh-CN" altLang="en-US">
                <a:latin typeface="Arial" pitchFamily="34" charset="0"/>
                <a:cs typeface="Arial" pitchFamily="34" charset="0"/>
              </a:rPr>
              <a:t>测量数据更新时，要能实时的通知给第三方</a:t>
            </a:r>
            <a:endParaRPr lang="en-US" altLang="zh-CN">
              <a:latin typeface="Arial" pitchFamily="34" charset="0"/>
              <a:cs typeface="Arial" pitchFamily="34" charset="0"/>
            </a:endParaRPr>
          </a:p>
        </p:txBody>
      </p:sp>
      <p:pic>
        <p:nvPicPr>
          <p:cNvPr id="399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027" y="4104431"/>
            <a:ext cx="2782127" cy="1224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959546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天气预报设计方案</a:t>
            </a:r>
            <a:r>
              <a:rPr lang="en-US" altLang="zh-CN" sz="2400" b="1"/>
              <a:t>1-</a:t>
            </a:r>
            <a:r>
              <a:rPr lang="zh-CN" altLang="en-US" sz="2400" b="1"/>
              <a:t>普通方案</a:t>
            </a:r>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19" name="矩形 18"/>
          <p:cNvSpPr/>
          <p:nvPr/>
        </p:nvSpPr>
        <p:spPr>
          <a:xfrm>
            <a:off x="562972" y="1244431"/>
            <a:ext cx="8414934" cy="4278094"/>
          </a:xfrm>
          <a:prstGeom prst="rect">
            <a:avLst/>
          </a:prstGeom>
        </p:spPr>
        <p:txBody>
          <a:bodyPr wrap="square">
            <a:spAutoFit/>
          </a:bodyPr>
          <a:lstStyle/>
          <a:p>
            <a:pPr>
              <a:defRPr/>
            </a:pPr>
            <a:r>
              <a:rPr lang="en-US" altLang="zh-CN" sz="2000" b="1">
                <a:solidFill>
                  <a:srgbClr val="0070C0"/>
                </a:solidFill>
                <a:ea typeface="宋体" panose="02010600030101010101" pitchFamily="2" charset="-122"/>
                <a:cs typeface="Times New Roman" panose="02020603050405020304" pitchFamily="18" charset="0"/>
              </a:rPr>
              <a:t>WeatherData</a:t>
            </a:r>
            <a:r>
              <a:rPr lang="zh-CN" altLang="en-US" sz="2000" b="1">
                <a:solidFill>
                  <a:srgbClr val="0070C0"/>
                </a:solidFill>
                <a:ea typeface="宋体" panose="02010600030101010101" pitchFamily="2" charset="-122"/>
                <a:cs typeface="Times New Roman" panose="02020603050405020304" pitchFamily="18" charset="0"/>
              </a:rPr>
              <a:t>类</a:t>
            </a:r>
            <a:endParaRPr lang="en-US" altLang="zh-CN" sz="2000" b="1">
              <a:solidFill>
                <a:srgbClr val="0070C0"/>
              </a:solidFill>
              <a:ea typeface="宋体" panose="02010600030101010101" pitchFamily="2" charset="-122"/>
              <a:cs typeface="Times New Roman" panose="02020603050405020304" pitchFamily="18" charset="0"/>
            </a:endParaRPr>
          </a:p>
          <a:p>
            <a:pPr>
              <a:defRPr/>
            </a:pPr>
            <a:endParaRPr lang="en-US" altLang="zh-CN">
              <a:latin typeface="Arial" pitchFamily="34" charset="0"/>
              <a:cs typeface="Arial" pitchFamily="34" charset="0"/>
            </a:endParaRPr>
          </a:p>
          <a:p>
            <a:pPr>
              <a:defRPr/>
            </a:pPr>
            <a:r>
              <a:rPr lang="zh-CN" altLang="en-US">
                <a:latin typeface="Arial" pitchFamily="34" charset="0"/>
                <a:cs typeface="Arial" pitchFamily="34" charset="0"/>
              </a:rPr>
              <a:t>通过对气象站项目的分析，我们可以初步设计出一个</a:t>
            </a:r>
            <a:r>
              <a:rPr lang="en-US" altLang="zh-CN">
                <a:latin typeface="Arial" pitchFamily="34" charset="0"/>
                <a:cs typeface="Arial" pitchFamily="34" charset="0"/>
              </a:rPr>
              <a:t>WeatherData</a:t>
            </a:r>
            <a:r>
              <a:rPr lang="zh-CN" altLang="en-US">
                <a:latin typeface="Arial" pitchFamily="34" charset="0"/>
                <a:cs typeface="Arial" pitchFamily="34" charset="0"/>
              </a:rPr>
              <a:t>类</a:t>
            </a: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r>
              <a:rPr lang="zh-CN" altLang="en-US">
                <a:latin typeface="Arial" pitchFamily="34" charset="0"/>
                <a:cs typeface="Arial" pitchFamily="34" charset="0"/>
              </a:rPr>
              <a:t>说明</a:t>
            </a:r>
            <a:r>
              <a:rPr lang="en-US" altLang="zh-CN">
                <a:latin typeface="Arial" pitchFamily="34" charset="0"/>
                <a:cs typeface="Arial" pitchFamily="34" charset="0"/>
              </a:rPr>
              <a:t>:</a:t>
            </a:r>
          </a:p>
          <a:p>
            <a:pPr marL="342900" indent="-342900">
              <a:buAutoNum type="arabicParenR"/>
              <a:defRPr/>
            </a:pPr>
            <a:r>
              <a:rPr lang="zh-CN" altLang="en-US">
                <a:latin typeface="Arial" pitchFamily="34" charset="0"/>
                <a:cs typeface="Arial" pitchFamily="34" charset="0"/>
              </a:rPr>
              <a:t>通过</a:t>
            </a:r>
            <a:r>
              <a:rPr lang="en-US" altLang="zh-CN">
                <a:latin typeface="Arial" pitchFamily="34" charset="0"/>
                <a:cs typeface="Arial" pitchFamily="34" charset="0"/>
              </a:rPr>
              <a:t>getXxx</a:t>
            </a:r>
            <a:r>
              <a:rPr lang="zh-CN" altLang="en-US">
                <a:latin typeface="Arial" pitchFamily="34" charset="0"/>
                <a:cs typeface="Arial" pitchFamily="34" charset="0"/>
              </a:rPr>
              <a:t>方法，可以让第三方接入，并得到相关信息</a:t>
            </a:r>
            <a:r>
              <a:rPr lang="en-US" altLang="zh-CN">
                <a:latin typeface="Arial" pitchFamily="34" charset="0"/>
                <a:cs typeface="Arial" pitchFamily="34" charset="0"/>
              </a:rPr>
              <a:t>.</a:t>
            </a:r>
          </a:p>
          <a:p>
            <a:pPr marL="342900" indent="-342900">
              <a:buAutoNum type="arabicParenR"/>
              <a:defRPr/>
            </a:pPr>
            <a:r>
              <a:rPr lang="zh-CN" altLang="en-US">
                <a:latin typeface="Arial" pitchFamily="34" charset="0"/>
                <a:cs typeface="Arial" pitchFamily="34" charset="0"/>
              </a:rPr>
              <a:t>当数据有更新时，气象站通过调用</a:t>
            </a:r>
            <a:r>
              <a:rPr lang="en-US" altLang="zh-CN">
                <a:latin typeface="Arial" pitchFamily="34" charset="0"/>
                <a:cs typeface="Arial" pitchFamily="34" charset="0"/>
              </a:rPr>
              <a:t>dataChange() </a:t>
            </a:r>
            <a:r>
              <a:rPr lang="zh-CN" altLang="en-US">
                <a:latin typeface="Arial" pitchFamily="34" charset="0"/>
                <a:cs typeface="Arial" pitchFamily="34" charset="0"/>
              </a:rPr>
              <a:t>去更新数据，当第三方再次获取时，就能得到最新数据，当然也可以</a:t>
            </a:r>
            <a:r>
              <a:rPr lang="zh-CN" altLang="en-US" b="1">
                <a:solidFill>
                  <a:srgbClr val="CC0000"/>
                </a:solidFill>
                <a:latin typeface="Arial" pitchFamily="34" charset="0"/>
                <a:cs typeface="Arial" pitchFamily="34" charset="0"/>
              </a:rPr>
              <a:t>推送</a:t>
            </a:r>
            <a:r>
              <a:rPr lang="zh-CN" altLang="en-US">
                <a:latin typeface="Arial" pitchFamily="34" charset="0"/>
                <a:cs typeface="Arial" pitchFamily="34" charset="0"/>
              </a:rPr>
              <a:t>。</a:t>
            </a:r>
            <a:endParaRPr lang="en-US" altLang="zh-CN">
              <a:latin typeface="Arial" pitchFamily="34" charset="0"/>
              <a:cs typeface="Arial" pitchFamily="34" charset="0"/>
            </a:endParaRPr>
          </a:p>
        </p:txBody>
      </p:sp>
      <p:grpSp>
        <p:nvGrpSpPr>
          <p:cNvPr id="3" name="组合 2"/>
          <p:cNvGrpSpPr/>
          <p:nvPr/>
        </p:nvGrpSpPr>
        <p:grpSpPr>
          <a:xfrm>
            <a:off x="788372" y="2448247"/>
            <a:ext cx="4132333" cy="1804848"/>
            <a:chOff x="611561" y="2808287"/>
            <a:chExt cx="4392488" cy="2092880"/>
          </a:xfrm>
        </p:grpSpPr>
        <p:pic>
          <p:nvPicPr>
            <p:cNvPr id="5" name="图片 4" descr="图片1"/>
            <p:cNvPicPr>
              <a:picLocks noChangeAspect="1"/>
            </p:cNvPicPr>
            <p:nvPr/>
          </p:nvPicPr>
          <p:blipFill>
            <a:blip r:embed="rId4"/>
            <a:stretch>
              <a:fillRect/>
            </a:stretch>
          </p:blipFill>
          <p:spPr>
            <a:xfrm>
              <a:off x="611561" y="2808287"/>
              <a:ext cx="2005237" cy="2092880"/>
            </a:xfrm>
            <a:prstGeom prst="rect">
              <a:avLst/>
            </a:prstGeom>
            <a:noFill/>
            <a:ln w="9525">
              <a:noFill/>
            </a:ln>
          </p:spPr>
        </p:pic>
        <p:sp>
          <p:nvSpPr>
            <p:cNvPr id="6" name="圆柱形 5"/>
            <p:cNvSpPr/>
            <p:nvPr/>
          </p:nvSpPr>
          <p:spPr>
            <a:xfrm>
              <a:off x="3384905" y="3096319"/>
              <a:ext cx="1619144" cy="1754596"/>
            </a:xfrm>
            <a:prstGeom prst="can">
              <a:avLst>
                <a:gd name="adj" fmla="val 27977"/>
              </a:avLst>
            </a:prstGeom>
            <a:noFill/>
            <a:ln w="25400" cap="flat" cmpd="sng">
              <a:solidFill>
                <a:schemeClr val="tx1"/>
              </a:solidFill>
              <a:prstDash val="solid"/>
              <a:headEnd type="none" w="med" len="med"/>
              <a:tailEnd type="none" w="med" len="med"/>
            </a:ln>
          </p:spPr>
          <p:txBody>
            <a:bodyPr wrap="none" anchor="ctr"/>
            <a:lstStyle>
              <a:lvl1pPr marL="0" lvl="0" indent="0" algn="ctr" defTabSz="914400" eaLnBrk="1" fontAlgn="base" latinLnBrk="0" hangingPunct="1">
                <a:lnSpc>
                  <a:spcPct val="100000"/>
                </a:lnSpc>
                <a:spcBef>
                  <a:spcPct val="0"/>
                </a:spcBef>
                <a:spcAft>
                  <a:spcPct val="0"/>
                </a:spcAft>
                <a:buFont typeface="Arial" panose="020B0604020202020204" pitchFamily="34" charset="0"/>
                <a:buNone/>
                <a:defRPr sz="4600" b="0" i="0" u="none" kern="1200" baseline="0">
                  <a:solidFill>
                    <a:srgbClr val="000000"/>
                  </a:solidFill>
                  <a:latin typeface="+mn-lt"/>
                  <a:ea typeface="+mn-ea"/>
                  <a:cs typeface="+mn-cs"/>
                  <a:sym typeface="Gill Sans" charset="0"/>
                </a:defRPr>
              </a:lvl1pPr>
              <a:lvl2pPr marL="457200" lvl="1" indent="0" algn="ctr" defTabSz="914400" eaLnBrk="1" fontAlgn="base" latinLnBrk="0" hangingPunct="1">
                <a:lnSpc>
                  <a:spcPct val="100000"/>
                </a:lnSpc>
                <a:spcBef>
                  <a:spcPct val="0"/>
                </a:spcBef>
                <a:spcAft>
                  <a:spcPct val="0"/>
                </a:spcAft>
                <a:buFont typeface="Arial" panose="020B0604020202020204" pitchFamily="34" charset="0"/>
                <a:buNone/>
                <a:defRPr sz="4600" b="0" i="0" u="none" kern="1200" baseline="0">
                  <a:solidFill>
                    <a:srgbClr val="000000"/>
                  </a:solidFill>
                  <a:latin typeface="Gill Sans" charset="0"/>
                  <a:ea typeface="Heiti SC Light" charset="-122"/>
                  <a:cs typeface="+mn-cs"/>
                  <a:sym typeface="Gill Sans" charset="0"/>
                </a:defRPr>
              </a:lvl2pPr>
              <a:lvl3pPr marL="914400" lvl="2" indent="0" algn="ctr" defTabSz="914400" eaLnBrk="1" fontAlgn="base" latinLnBrk="0" hangingPunct="1">
                <a:lnSpc>
                  <a:spcPct val="100000"/>
                </a:lnSpc>
                <a:spcBef>
                  <a:spcPct val="0"/>
                </a:spcBef>
                <a:spcAft>
                  <a:spcPct val="0"/>
                </a:spcAft>
                <a:buFont typeface="Arial" panose="020B0604020202020204" pitchFamily="34" charset="0"/>
                <a:buNone/>
                <a:defRPr sz="4600" b="0" i="0" u="none" kern="1200" baseline="0">
                  <a:solidFill>
                    <a:srgbClr val="000000"/>
                  </a:solidFill>
                  <a:latin typeface="Gill Sans" charset="0"/>
                  <a:ea typeface="Heiti SC Light" charset="-122"/>
                  <a:cs typeface="+mn-cs"/>
                  <a:sym typeface="Gill Sans" charset="0"/>
                </a:defRPr>
              </a:lvl3pPr>
              <a:lvl4pPr marL="1371600" lvl="3" indent="0" algn="ctr" defTabSz="914400" eaLnBrk="1" fontAlgn="base" latinLnBrk="0" hangingPunct="1">
                <a:lnSpc>
                  <a:spcPct val="100000"/>
                </a:lnSpc>
                <a:spcBef>
                  <a:spcPct val="0"/>
                </a:spcBef>
                <a:spcAft>
                  <a:spcPct val="0"/>
                </a:spcAft>
                <a:buFont typeface="Arial" panose="020B0604020202020204" pitchFamily="34" charset="0"/>
                <a:buNone/>
                <a:defRPr sz="4600" b="0" i="0" u="none" kern="1200" baseline="0">
                  <a:solidFill>
                    <a:srgbClr val="000000"/>
                  </a:solidFill>
                  <a:latin typeface="Gill Sans" charset="0"/>
                  <a:ea typeface="Heiti SC Light" charset="-122"/>
                  <a:cs typeface="+mn-cs"/>
                  <a:sym typeface="Gill Sans" charset="0"/>
                </a:defRPr>
              </a:lvl4pPr>
              <a:lvl5pPr marL="1828800" lvl="4" indent="0" algn="ctr" defTabSz="914400" eaLnBrk="1" fontAlgn="base" latinLnBrk="0" hangingPunct="1">
                <a:lnSpc>
                  <a:spcPct val="100000"/>
                </a:lnSpc>
                <a:spcBef>
                  <a:spcPct val="0"/>
                </a:spcBef>
                <a:spcAft>
                  <a:spcPct val="0"/>
                </a:spcAft>
                <a:buFont typeface="Arial" panose="020B0604020202020204" pitchFamily="34" charset="0"/>
                <a:buNone/>
                <a:defRPr sz="4600" b="0" i="0" u="none" kern="1200" baseline="0">
                  <a:solidFill>
                    <a:srgbClr val="000000"/>
                  </a:solidFill>
                  <a:latin typeface="Gill Sans" charset="0"/>
                  <a:ea typeface="Heiti SC Light" charset="-122"/>
                  <a:cs typeface="+mn-cs"/>
                  <a:sym typeface="Gill Sans" charset="0"/>
                </a:defRPr>
              </a:lvl5pPr>
              <a:lvl6pPr marL="2286000" lvl="5" indent="0" algn="ctr" defTabSz="914400" eaLnBrk="1" fontAlgn="base" latinLnBrk="0" hangingPunct="1">
                <a:lnSpc>
                  <a:spcPct val="100000"/>
                </a:lnSpc>
                <a:spcBef>
                  <a:spcPct val="0"/>
                </a:spcBef>
                <a:spcAft>
                  <a:spcPct val="0"/>
                </a:spcAft>
                <a:buFont typeface="Arial" panose="020B0604020202020204" pitchFamily="34" charset="0"/>
                <a:buNone/>
                <a:defRPr sz="4600" b="0" i="0" u="none" kern="1200" baseline="0">
                  <a:solidFill>
                    <a:srgbClr val="000000"/>
                  </a:solidFill>
                  <a:latin typeface="Gill Sans" charset="0"/>
                  <a:ea typeface="Heiti SC Light" charset="-122"/>
                  <a:cs typeface="+mn-cs"/>
                  <a:sym typeface="Gill Sans" charset="0"/>
                </a:defRPr>
              </a:lvl6pPr>
              <a:lvl7pPr marL="2743200" lvl="6" indent="0" algn="ctr" defTabSz="914400" eaLnBrk="1" fontAlgn="base" latinLnBrk="0" hangingPunct="1">
                <a:lnSpc>
                  <a:spcPct val="100000"/>
                </a:lnSpc>
                <a:spcBef>
                  <a:spcPct val="0"/>
                </a:spcBef>
                <a:spcAft>
                  <a:spcPct val="0"/>
                </a:spcAft>
                <a:buFont typeface="Arial" panose="020B0604020202020204" pitchFamily="34" charset="0"/>
                <a:buNone/>
                <a:defRPr sz="4600" b="0" i="0" u="none" kern="1200" baseline="0">
                  <a:solidFill>
                    <a:srgbClr val="000000"/>
                  </a:solidFill>
                  <a:latin typeface="Gill Sans" charset="0"/>
                  <a:ea typeface="Heiti SC Light" charset="-122"/>
                  <a:cs typeface="+mn-cs"/>
                  <a:sym typeface="Gill Sans" charset="0"/>
                </a:defRPr>
              </a:lvl7pPr>
              <a:lvl8pPr marL="3200400" lvl="7" indent="0" algn="ctr" defTabSz="914400" eaLnBrk="1" fontAlgn="base" latinLnBrk="0" hangingPunct="1">
                <a:lnSpc>
                  <a:spcPct val="100000"/>
                </a:lnSpc>
                <a:spcBef>
                  <a:spcPct val="0"/>
                </a:spcBef>
                <a:spcAft>
                  <a:spcPct val="0"/>
                </a:spcAft>
                <a:buFont typeface="Arial" panose="020B0604020202020204" pitchFamily="34" charset="0"/>
                <a:buNone/>
                <a:defRPr sz="4600" b="0" i="0" u="none" kern="1200" baseline="0">
                  <a:solidFill>
                    <a:srgbClr val="000000"/>
                  </a:solidFill>
                  <a:latin typeface="Gill Sans" charset="0"/>
                  <a:ea typeface="Heiti SC Light" charset="-122"/>
                  <a:cs typeface="+mn-cs"/>
                  <a:sym typeface="Gill Sans" charset="0"/>
                </a:defRPr>
              </a:lvl8pPr>
              <a:lvl9pPr marL="3657600" lvl="8" indent="0" algn="ctr" defTabSz="914400" eaLnBrk="1" fontAlgn="base" latinLnBrk="0" hangingPunct="1">
                <a:lnSpc>
                  <a:spcPct val="100000"/>
                </a:lnSpc>
                <a:spcBef>
                  <a:spcPct val="0"/>
                </a:spcBef>
                <a:spcAft>
                  <a:spcPct val="0"/>
                </a:spcAft>
                <a:buFont typeface="Arial" panose="020B0604020202020204" pitchFamily="34" charset="0"/>
                <a:buNone/>
                <a:defRPr sz="4600" b="0" i="0" u="none" kern="1200" baseline="0">
                  <a:solidFill>
                    <a:srgbClr val="000000"/>
                  </a:solidFill>
                  <a:latin typeface="Gill Sans" charset="0"/>
                  <a:ea typeface="Heiti SC Light" charset="-122"/>
                  <a:cs typeface="+mn-cs"/>
                  <a:sym typeface="Gill Sans" charset="0"/>
                </a:defRPr>
              </a:lvl9pPr>
            </a:lstStyle>
            <a:p>
              <a:r>
                <a:rPr lang="zh-CN" altLang="en-US" sz="2800" dirty="0">
                  <a:solidFill>
                    <a:srgbClr val="4D4D4D"/>
                  </a:solidFill>
                  <a:latin typeface="微软雅黑" panose="020B0503020204020204" charset="-122"/>
                  <a:ea typeface="微软雅黑" panose="020B0503020204020204" charset="-122"/>
                  <a:sym typeface="H-冬青黑体传统中文-W3" charset="-122"/>
                </a:rPr>
                <a:t>气象站</a:t>
              </a:r>
            </a:p>
          </p:txBody>
        </p:sp>
        <p:sp>
          <p:nvSpPr>
            <p:cNvPr id="8" name="箭头 102"/>
            <p:cNvSpPr/>
            <p:nvPr/>
          </p:nvSpPr>
          <p:spPr>
            <a:xfrm flipH="1">
              <a:off x="2113789" y="4405161"/>
              <a:ext cx="1926386" cy="223767"/>
            </a:xfrm>
            <a:prstGeom prst="line">
              <a:avLst/>
            </a:prstGeom>
            <a:ln w="25400" cap="flat" cmpd="sng">
              <a:solidFill>
                <a:schemeClr val="tx1"/>
              </a:solidFill>
              <a:prstDash val="solid"/>
              <a:headEnd type="none" w="med" len="med"/>
              <a:tailEnd type="triangle" w="med" len="med"/>
            </a:ln>
          </p:spPr>
        </p:sp>
      </p:grpSp>
      <p:graphicFrame>
        <p:nvGraphicFramePr>
          <p:cNvPr id="2" name="对象 1"/>
          <p:cNvGraphicFramePr>
            <a:graphicFrameLocks noChangeAspect="1"/>
          </p:cNvGraphicFramePr>
          <p:nvPr>
            <p:extLst>
              <p:ext uri="{D42A27DB-BD31-4B8C-83A1-F6EECF244321}">
                <p14:modId xmlns:p14="http://schemas.microsoft.com/office/powerpoint/2010/main" val="1482321426"/>
              </p:ext>
            </p:extLst>
          </p:nvPr>
        </p:nvGraphicFramePr>
        <p:xfrm>
          <a:off x="5446639" y="4040250"/>
          <a:ext cx="676200" cy="496302"/>
        </p:xfrm>
        <a:graphic>
          <a:graphicData uri="http://schemas.openxmlformats.org/presentationml/2006/ole">
            <mc:AlternateContent xmlns:mc="http://schemas.openxmlformats.org/markup-compatibility/2006">
              <mc:Choice xmlns:v="urn:schemas-microsoft-com:vml" Requires="v">
                <p:oleObj spid="_x0000_s383028" name="包装程序外壳对象" showAsIcon="1" r:id="rId5" imgW="928080" imgH="711360" progId="Package">
                  <p:embed/>
                </p:oleObj>
              </mc:Choice>
              <mc:Fallback>
                <p:oleObj name="包装程序外壳对象" showAsIcon="1" r:id="rId5" imgW="928080" imgH="711360" progId="Package">
                  <p:embed/>
                  <p:pic>
                    <p:nvPicPr>
                      <p:cNvPr id="0" name=""/>
                      <p:cNvPicPr/>
                      <p:nvPr/>
                    </p:nvPicPr>
                    <p:blipFill>
                      <a:blip r:embed="rId6"/>
                      <a:stretch>
                        <a:fillRect/>
                      </a:stretch>
                    </p:blipFill>
                    <p:spPr>
                      <a:xfrm>
                        <a:off x="5446639" y="4040250"/>
                        <a:ext cx="676200" cy="496302"/>
                      </a:xfrm>
                      <a:prstGeom prst="rect">
                        <a:avLst/>
                      </a:prstGeom>
                    </p:spPr>
                  </p:pic>
                </p:oleObj>
              </mc:Fallback>
            </mc:AlternateContent>
          </a:graphicData>
        </a:graphic>
      </p:graphicFrame>
    </p:spTree>
    <p:extLst>
      <p:ext uri="{BB962C8B-B14F-4D97-AF65-F5344CB8AC3E}">
        <p14:creationId xmlns:p14="http://schemas.microsoft.com/office/powerpoint/2010/main" val="382167916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天气预报设计方案</a:t>
            </a:r>
            <a:r>
              <a:rPr lang="en-US" altLang="zh-CN" sz="2400" b="1"/>
              <a:t>1-</a:t>
            </a:r>
            <a:r>
              <a:rPr lang="zh-CN" altLang="en-US" sz="2400" b="1"/>
              <a:t>普通方案</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19" name="矩形 18"/>
          <p:cNvSpPr/>
          <p:nvPr/>
        </p:nvSpPr>
        <p:spPr>
          <a:xfrm>
            <a:off x="562972" y="1244431"/>
            <a:ext cx="8414934" cy="3447098"/>
          </a:xfrm>
          <a:prstGeom prst="rect">
            <a:avLst/>
          </a:prstGeom>
        </p:spPr>
        <p:txBody>
          <a:bodyPr wrap="square">
            <a:spAutoFit/>
          </a:bodyPr>
          <a:lstStyle/>
          <a:p>
            <a:pPr>
              <a:defRPr/>
            </a:pPr>
            <a:endParaRPr lang="en-US" altLang="zh-CN" sz="2000" b="1">
              <a:solidFill>
                <a:srgbClr val="0070C0"/>
              </a:solidFill>
              <a:latin typeface="Arial" pitchFamily="34" charset="0"/>
              <a:cs typeface="Arial" pitchFamily="34" charset="0"/>
            </a:endParaRPr>
          </a:p>
          <a:p>
            <a:pPr marL="285750" indent="-285750">
              <a:buFont typeface="Wingdings" pitchFamily="2" charset="2"/>
              <a:buChar char="Ø"/>
              <a:defRPr/>
            </a:pPr>
            <a:r>
              <a:rPr lang="zh-CN" altLang="en-US" b="1">
                <a:latin typeface="Arial" pitchFamily="34" charset="0"/>
                <a:cs typeface="Arial" pitchFamily="34" charset="0"/>
              </a:rPr>
              <a:t>示意图</a:t>
            </a:r>
            <a:endParaRPr lang="en-US" altLang="zh-CN" b="1">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p:txBody>
      </p:sp>
      <p:grpSp>
        <p:nvGrpSpPr>
          <p:cNvPr id="2" name="组合 1"/>
          <p:cNvGrpSpPr/>
          <p:nvPr/>
        </p:nvGrpSpPr>
        <p:grpSpPr>
          <a:xfrm>
            <a:off x="687756" y="2088207"/>
            <a:ext cx="3793575" cy="1701602"/>
            <a:chOff x="2088356" y="1682750"/>
            <a:chExt cx="4967287" cy="2251075"/>
          </a:xfrm>
        </p:grpSpPr>
        <p:pic>
          <p:nvPicPr>
            <p:cNvPr id="9" name="图片 8" descr="图片2"/>
            <p:cNvPicPr>
              <a:picLocks noChangeAspect="1"/>
            </p:cNvPicPr>
            <p:nvPr/>
          </p:nvPicPr>
          <p:blipFill>
            <a:blip r:embed="rId4"/>
            <a:stretch>
              <a:fillRect/>
            </a:stretch>
          </p:blipFill>
          <p:spPr>
            <a:xfrm>
              <a:off x="2088356" y="1682750"/>
              <a:ext cx="2025650" cy="1565275"/>
            </a:xfrm>
            <a:prstGeom prst="rect">
              <a:avLst/>
            </a:prstGeom>
            <a:noFill/>
            <a:ln w="9525">
              <a:noFill/>
            </a:ln>
          </p:spPr>
        </p:pic>
        <p:pic>
          <p:nvPicPr>
            <p:cNvPr id="10" name="图片 9" descr="图片1"/>
            <p:cNvPicPr>
              <a:picLocks noChangeAspect="1"/>
            </p:cNvPicPr>
            <p:nvPr/>
          </p:nvPicPr>
          <p:blipFill>
            <a:blip r:embed="rId5"/>
            <a:stretch>
              <a:fillRect/>
            </a:stretch>
          </p:blipFill>
          <p:spPr>
            <a:xfrm>
              <a:off x="4968081" y="1682750"/>
              <a:ext cx="2087562" cy="2251075"/>
            </a:xfrm>
            <a:prstGeom prst="rect">
              <a:avLst/>
            </a:prstGeom>
            <a:noFill/>
            <a:ln w="9525">
              <a:noFill/>
            </a:ln>
          </p:spPr>
        </p:pic>
        <p:sp>
          <p:nvSpPr>
            <p:cNvPr id="11" name="箭头 103"/>
            <p:cNvSpPr/>
            <p:nvPr/>
          </p:nvSpPr>
          <p:spPr>
            <a:xfrm flipH="1" flipV="1">
              <a:off x="2988468" y="2536825"/>
              <a:ext cx="2114550" cy="1035050"/>
            </a:xfrm>
            <a:prstGeom prst="line">
              <a:avLst/>
            </a:prstGeom>
            <a:ln w="25400" cap="flat" cmpd="sng">
              <a:solidFill>
                <a:schemeClr val="tx1"/>
              </a:solidFill>
              <a:prstDash val="solid"/>
              <a:headEnd type="none" w="med" len="med"/>
              <a:tailEnd type="triangle" w="med" len="med"/>
            </a:ln>
          </p:spPr>
        </p:sp>
      </p:grpSp>
      <p:graphicFrame>
        <p:nvGraphicFramePr>
          <p:cNvPr id="3" name="对象 2"/>
          <p:cNvGraphicFramePr>
            <a:graphicFrameLocks noChangeAspect="1"/>
          </p:cNvGraphicFramePr>
          <p:nvPr>
            <p:extLst>
              <p:ext uri="{D42A27DB-BD31-4B8C-83A1-F6EECF244321}">
                <p14:modId xmlns:p14="http://schemas.microsoft.com/office/powerpoint/2010/main" val="3664135632"/>
              </p:ext>
            </p:extLst>
          </p:nvPr>
        </p:nvGraphicFramePr>
        <p:xfrm>
          <a:off x="638194" y="4861811"/>
          <a:ext cx="736989" cy="540918"/>
        </p:xfrm>
        <a:graphic>
          <a:graphicData uri="http://schemas.openxmlformats.org/presentationml/2006/ole">
            <mc:AlternateContent xmlns:mc="http://schemas.openxmlformats.org/markup-compatibility/2006">
              <mc:Choice xmlns:v="urn:schemas-microsoft-com:vml" Requires="v">
                <p:oleObj spid="_x0000_s384051" name="包装程序外壳对象" showAsIcon="1" r:id="rId6" imgW="928080" imgH="711360" progId="Package">
                  <p:embed/>
                </p:oleObj>
              </mc:Choice>
              <mc:Fallback>
                <p:oleObj name="包装程序外壳对象" showAsIcon="1" r:id="rId6" imgW="928080" imgH="711360" progId="Package">
                  <p:embed/>
                  <p:pic>
                    <p:nvPicPr>
                      <p:cNvPr id="0" name=""/>
                      <p:cNvPicPr/>
                      <p:nvPr/>
                    </p:nvPicPr>
                    <p:blipFill>
                      <a:blip r:embed="rId7"/>
                      <a:stretch>
                        <a:fillRect/>
                      </a:stretch>
                    </p:blipFill>
                    <p:spPr>
                      <a:xfrm>
                        <a:off x="638194" y="4861811"/>
                        <a:ext cx="736989" cy="540918"/>
                      </a:xfrm>
                      <a:prstGeom prst="rect">
                        <a:avLst/>
                      </a:prstGeom>
                    </p:spPr>
                  </p:pic>
                </p:oleObj>
              </mc:Fallback>
            </mc:AlternateContent>
          </a:graphicData>
        </a:graphic>
      </p:graphicFrame>
      <p:sp>
        <p:nvSpPr>
          <p:cNvPr id="5" name="TextBox 4"/>
          <p:cNvSpPr txBox="1"/>
          <p:nvPr/>
        </p:nvSpPr>
        <p:spPr>
          <a:xfrm>
            <a:off x="537727" y="3952865"/>
            <a:ext cx="3235181" cy="523220"/>
          </a:xfrm>
          <a:prstGeom prst="rect">
            <a:avLst/>
          </a:prstGeom>
          <a:noFill/>
        </p:spPr>
        <p:txBody>
          <a:bodyPr wrap="none" rtlCol="0">
            <a:spAutoFit/>
          </a:bodyPr>
          <a:lstStyle/>
          <a:p>
            <a:r>
              <a:rPr lang="en-US" altLang="zh-CN" sz="1400"/>
              <a:t>CurrentConditions(</a:t>
            </a:r>
            <a:r>
              <a:rPr lang="zh-CN" altLang="en-US" sz="1400"/>
              <a:t>当前的天气情况</a:t>
            </a:r>
            <a:r>
              <a:rPr lang="en-US" altLang="zh-CN" sz="1400"/>
              <a:t>)</a:t>
            </a:r>
          </a:p>
          <a:p>
            <a:r>
              <a:rPr lang="zh-CN" altLang="en-US" sz="1400"/>
              <a:t>可以理解成是我们气象局的网站 </a:t>
            </a:r>
            <a:r>
              <a:rPr lang="en-US" altLang="zh-CN" sz="1400"/>
              <a:t>//</a:t>
            </a:r>
            <a:r>
              <a:rPr lang="zh-CN" altLang="en-US" sz="1400">
                <a:solidFill>
                  <a:srgbClr val="CC0000"/>
                </a:solidFill>
              </a:rPr>
              <a:t>推送</a:t>
            </a:r>
          </a:p>
        </p:txBody>
      </p:sp>
    </p:spTree>
    <p:extLst>
      <p:ext uri="{BB962C8B-B14F-4D97-AF65-F5344CB8AC3E}">
        <p14:creationId xmlns:p14="http://schemas.microsoft.com/office/powerpoint/2010/main" val="182881530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693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b="1"/>
              <a:t>天气预报设计方案</a:t>
            </a:r>
            <a:r>
              <a:rPr lang="en-US" altLang="zh-CN" b="1"/>
              <a:t>1-</a:t>
            </a:r>
            <a:r>
              <a:rPr lang="zh-CN" altLang="en-US" b="1"/>
              <a:t>普通方案</a:t>
            </a:r>
            <a:endParaRPr lang="en-US" altLang="zh-CN"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19" name="矩形 18"/>
          <p:cNvSpPr/>
          <p:nvPr/>
        </p:nvSpPr>
        <p:spPr>
          <a:xfrm>
            <a:off x="562972" y="1244431"/>
            <a:ext cx="8414934" cy="4278094"/>
          </a:xfrm>
          <a:prstGeom prst="rect">
            <a:avLst/>
          </a:prstGeom>
        </p:spPr>
        <p:txBody>
          <a:bodyPr wrap="square">
            <a:spAutoFit/>
          </a:bodyPr>
          <a:lstStyle/>
          <a:p>
            <a:pPr>
              <a:defRPr/>
            </a:pPr>
            <a:endParaRPr lang="en-US" altLang="zh-CN">
              <a:latin typeface="Arial" pitchFamily="34" charset="0"/>
              <a:cs typeface="Arial" pitchFamily="34" charset="0"/>
            </a:endParaRPr>
          </a:p>
          <a:p>
            <a:pPr marL="285750" indent="-285750">
              <a:buFont typeface="Wingdings" pitchFamily="2" charset="2"/>
              <a:buChar char="Ø"/>
              <a:defRPr/>
            </a:pPr>
            <a:r>
              <a:rPr lang="zh-CN" altLang="en-US" b="1">
                <a:latin typeface="Arial" pitchFamily="34" charset="0"/>
                <a:cs typeface="Arial" pitchFamily="34" charset="0"/>
              </a:rPr>
              <a:t>代码实现</a:t>
            </a:r>
            <a:endParaRPr lang="en-US" altLang="zh-CN" b="1">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p:txBody>
      </p:sp>
      <p:sp>
        <p:nvSpPr>
          <p:cNvPr id="5" name="TextBox 4"/>
          <p:cNvSpPr txBox="1"/>
          <p:nvPr/>
        </p:nvSpPr>
        <p:spPr>
          <a:xfrm>
            <a:off x="4281825" y="1"/>
            <a:ext cx="5071746" cy="2246769"/>
          </a:xfrm>
          <a:prstGeom prst="rect">
            <a:avLst/>
          </a:prstGeom>
          <a:solidFill>
            <a:schemeClr val="bg1">
              <a:lumMod val="95000"/>
            </a:schemeClr>
          </a:solidFill>
        </p:spPr>
        <p:txBody>
          <a:bodyPr wrap="square" rtlCol="0">
            <a:spAutoFit/>
          </a:bodyPr>
          <a:lstStyle/>
          <a:p>
            <a:r>
              <a:rPr lang="en-US" altLang="zh-CN" sz="1000">
                <a:latin typeface="Arial" pitchFamily="34" charset="0"/>
                <a:cs typeface="Arial" pitchFamily="34" charset="0"/>
              </a:rPr>
              <a:t>public class CurrentConditions {</a:t>
            </a:r>
          </a:p>
          <a:p>
            <a:r>
              <a:rPr lang="en-US" altLang="zh-CN" sz="1000">
                <a:latin typeface="Arial" pitchFamily="34" charset="0"/>
                <a:cs typeface="Arial" pitchFamily="34" charset="0"/>
              </a:rPr>
              <a:t>private float temperature;</a:t>
            </a:r>
          </a:p>
          <a:p>
            <a:r>
              <a:rPr lang="en-US" altLang="zh-CN" sz="1000">
                <a:latin typeface="Arial" pitchFamily="34" charset="0"/>
                <a:cs typeface="Arial" pitchFamily="34" charset="0"/>
              </a:rPr>
              <a:t>private float pressure;</a:t>
            </a:r>
          </a:p>
          <a:p>
            <a:r>
              <a:rPr lang="en-US" altLang="zh-CN" sz="1000">
                <a:latin typeface="Arial" pitchFamily="34" charset="0"/>
                <a:cs typeface="Arial" pitchFamily="34" charset="0"/>
              </a:rPr>
              <a:t>private float humidity;</a:t>
            </a:r>
          </a:p>
          <a:p>
            <a:r>
              <a:rPr lang="en-US" altLang="zh-CN" sz="1000">
                <a:latin typeface="Arial" pitchFamily="34" charset="0"/>
                <a:cs typeface="Arial" pitchFamily="34" charset="0"/>
              </a:rPr>
              <a:t>public void update(float temperature,float pressure,float humidity){</a:t>
            </a:r>
          </a:p>
          <a:p>
            <a:r>
              <a:rPr lang="en-US" altLang="zh-CN" sz="1000">
                <a:latin typeface="Arial" pitchFamily="34" charset="0"/>
                <a:cs typeface="Arial" pitchFamily="34" charset="0"/>
              </a:rPr>
              <a:t>this.temperature=temperature;</a:t>
            </a:r>
          </a:p>
          <a:p>
            <a:r>
              <a:rPr lang="en-US" altLang="zh-CN" sz="1000">
                <a:latin typeface="Arial" pitchFamily="34" charset="0"/>
                <a:cs typeface="Arial" pitchFamily="34" charset="0"/>
              </a:rPr>
              <a:t>this.pressure=pressure;</a:t>
            </a:r>
          </a:p>
          <a:p>
            <a:r>
              <a:rPr lang="en-US" altLang="zh-CN" sz="1000">
                <a:latin typeface="Arial" pitchFamily="34" charset="0"/>
                <a:cs typeface="Arial" pitchFamily="34" charset="0"/>
              </a:rPr>
              <a:t>this.humidity=humidity;</a:t>
            </a:r>
          </a:p>
          <a:p>
            <a:r>
              <a:rPr lang="en-US" altLang="zh-CN" sz="1000">
                <a:latin typeface="Arial" pitchFamily="34" charset="0"/>
                <a:cs typeface="Arial" pitchFamily="34" charset="0"/>
              </a:rPr>
              <a:t>display();}</a:t>
            </a:r>
          </a:p>
          <a:p>
            <a:r>
              <a:rPr lang="en-US" altLang="zh-CN" sz="1000">
                <a:latin typeface="Arial" pitchFamily="34" charset="0"/>
                <a:cs typeface="Arial" pitchFamily="34" charset="0"/>
              </a:rPr>
              <a:t>public void display(){</a:t>
            </a:r>
          </a:p>
          <a:p>
            <a:r>
              <a:rPr lang="en-US" altLang="zh-CN" sz="1000">
                <a:latin typeface="Arial" pitchFamily="34" charset="0"/>
                <a:cs typeface="Arial" pitchFamily="34" charset="0"/>
              </a:rPr>
              <a:t>System.out.println("***Today mTemperature: "+temperature+"***");</a:t>
            </a:r>
          </a:p>
          <a:p>
            <a:r>
              <a:rPr lang="en-US" altLang="zh-CN" sz="1000">
                <a:latin typeface="Arial" pitchFamily="34" charset="0"/>
                <a:cs typeface="Arial" pitchFamily="34" charset="0"/>
              </a:rPr>
              <a:t>System.out.println("***Today mPressure: "+pressure+"***");</a:t>
            </a:r>
          </a:p>
          <a:p>
            <a:r>
              <a:rPr lang="en-US" altLang="zh-CN" sz="1000">
                <a:latin typeface="Arial" pitchFamily="34" charset="0"/>
                <a:cs typeface="Arial" pitchFamily="34" charset="0"/>
              </a:rPr>
              <a:t>System.out.println("***Today mHumidity: "+humidity+"***");</a:t>
            </a:r>
          </a:p>
          <a:p>
            <a:r>
              <a:rPr lang="en-US" altLang="zh-CN" sz="1000">
                <a:latin typeface="Arial" pitchFamily="34" charset="0"/>
                <a:cs typeface="Arial" pitchFamily="34" charset="0"/>
              </a:rPr>
              <a:t>}}</a:t>
            </a:r>
          </a:p>
        </p:txBody>
      </p:sp>
      <p:sp>
        <p:nvSpPr>
          <p:cNvPr id="6" name="TextBox 5"/>
          <p:cNvSpPr txBox="1"/>
          <p:nvPr/>
        </p:nvSpPr>
        <p:spPr>
          <a:xfrm>
            <a:off x="4352363" y="2304232"/>
            <a:ext cx="4443845" cy="3323987"/>
          </a:xfrm>
          <a:prstGeom prst="rect">
            <a:avLst/>
          </a:prstGeom>
          <a:solidFill>
            <a:schemeClr val="accent3">
              <a:lumMod val="20000"/>
              <a:lumOff val="80000"/>
            </a:schemeClr>
          </a:solidFill>
        </p:spPr>
        <p:txBody>
          <a:bodyPr wrap="none" rtlCol="0">
            <a:spAutoFit/>
          </a:bodyPr>
          <a:lstStyle/>
          <a:p>
            <a:r>
              <a:rPr lang="en-US" altLang="zh-CN" sz="1000">
                <a:latin typeface="Arial" pitchFamily="34" charset="0"/>
                <a:cs typeface="Arial" pitchFamily="34" charset="0"/>
              </a:rPr>
              <a:t>public class WeatherData {</a:t>
            </a:r>
            <a:endParaRPr lang="zh-CN" altLang="en-US" sz="1000">
              <a:latin typeface="Arial" pitchFamily="34" charset="0"/>
              <a:cs typeface="Arial" pitchFamily="34" charset="0"/>
            </a:endParaRPr>
          </a:p>
          <a:p>
            <a:r>
              <a:rPr lang="en-US" altLang="zh-CN" sz="1000">
                <a:latin typeface="Arial" pitchFamily="34" charset="0"/>
                <a:cs typeface="Arial" pitchFamily="34" charset="0"/>
              </a:rPr>
              <a:t>private float temperatrue;</a:t>
            </a:r>
          </a:p>
          <a:p>
            <a:r>
              <a:rPr lang="en-US" altLang="zh-CN" sz="1000">
                <a:latin typeface="Arial" pitchFamily="34" charset="0"/>
                <a:cs typeface="Arial" pitchFamily="34" charset="0"/>
              </a:rPr>
              <a:t>private float pressure;</a:t>
            </a:r>
          </a:p>
          <a:p>
            <a:r>
              <a:rPr lang="en-US" altLang="zh-CN" sz="1000">
                <a:latin typeface="Arial" pitchFamily="34" charset="0"/>
                <a:cs typeface="Arial" pitchFamily="34" charset="0"/>
              </a:rPr>
              <a:t>private float humidity;</a:t>
            </a:r>
          </a:p>
          <a:p>
            <a:r>
              <a:rPr lang="en-US" altLang="zh-CN" sz="1000">
                <a:latin typeface="Arial" pitchFamily="34" charset="0"/>
                <a:cs typeface="Arial" pitchFamily="34" charset="0"/>
              </a:rPr>
              <a:t>private CurrentConditions currentConditions;</a:t>
            </a:r>
          </a:p>
          <a:p>
            <a:r>
              <a:rPr lang="en-US" altLang="zh-CN" sz="1000">
                <a:latin typeface="Arial" pitchFamily="34" charset="0"/>
                <a:cs typeface="Arial" pitchFamily="34" charset="0"/>
              </a:rPr>
              <a:t>public WeatherData(CurrentConditions currentConditions) {</a:t>
            </a:r>
          </a:p>
          <a:p>
            <a:r>
              <a:rPr lang="en-US" altLang="zh-CN" sz="1000">
                <a:latin typeface="Arial" pitchFamily="34" charset="0"/>
                <a:cs typeface="Arial" pitchFamily="34" charset="0"/>
              </a:rPr>
              <a:t>this.currentConditions = currentConditions; }</a:t>
            </a:r>
            <a:endParaRPr lang="zh-CN" altLang="en-US" sz="1000">
              <a:latin typeface="Arial" pitchFamily="34" charset="0"/>
              <a:cs typeface="Arial" pitchFamily="34" charset="0"/>
            </a:endParaRPr>
          </a:p>
          <a:p>
            <a:r>
              <a:rPr lang="en-US" altLang="zh-CN" sz="1000">
                <a:latin typeface="Arial" pitchFamily="34" charset="0"/>
                <a:cs typeface="Arial" pitchFamily="34" charset="0"/>
              </a:rPr>
              <a:t>public float getTemperature() {</a:t>
            </a:r>
          </a:p>
          <a:p>
            <a:r>
              <a:rPr lang="en-US" altLang="zh-CN" sz="1000">
                <a:latin typeface="Arial" pitchFamily="34" charset="0"/>
                <a:cs typeface="Arial" pitchFamily="34" charset="0"/>
              </a:rPr>
              <a:t>return temperatrue;</a:t>
            </a:r>
            <a:r>
              <a:rPr lang="zh-CN" altLang="en-US" sz="1000">
                <a:latin typeface="Arial" pitchFamily="34" charset="0"/>
                <a:cs typeface="Arial" pitchFamily="34" charset="0"/>
              </a:rPr>
              <a:t> </a:t>
            </a:r>
            <a:r>
              <a:rPr lang="en-US" altLang="zh-CN" sz="1000">
                <a:latin typeface="Arial" pitchFamily="34" charset="0"/>
                <a:cs typeface="Arial" pitchFamily="34" charset="0"/>
              </a:rPr>
              <a:t>}</a:t>
            </a:r>
            <a:endParaRPr lang="zh-CN" altLang="en-US" sz="1000">
              <a:latin typeface="Arial" pitchFamily="34" charset="0"/>
              <a:cs typeface="Arial" pitchFamily="34" charset="0"/>
            </a:endParaRPr>
          </a:p>
          <a:p>
            <a:r>
              <a:rPr lang="en-US" altLang="zh-CN" sz="1000">
                <a:latin typeface="Arial" pitchFamily="34" charset="0"/>
                <a:cs typeface="Arial" pitchFamily="34" charset="0"/>
              </a:rPr>
              <a:t>public float getPressure() {</a:t>
            </a:r>
          </a:p>
          <a:p>
            <a:r>
              <a:rPr lang="en-US" altLang="zh-CN" sz="1000">
                <a:latin typeface="Arial" pitchFamily="34" charset="0"/>
                <a:cs typeface="Arial" pitchFamily="34" charset="0"/>
              </a:rPr>
              <a:t>return pressure; }</a:t>
            </a:r>
          </a:p>
          <a:p>
            <a:endParaRPr lang="zh-CN" altLang="en-US" sz="1000">
              <a:latin typeface="Arial" pitchFamily="34" charset="0"/>
              <a:cs typeface="Arial" pitchFamily="34" charset="0"/>
            </a:endParaRPr>
          </a:p>
          <a:p>
            <a:r>
              <a:rPr lang="en-US" altLang="zh-CN" sz="1000">
                <a:latin typeface="Arial" pitchFamily="34" charset="0"/>
                <a:cs typeface="Arial" pitchFamily="34" charset="0"/>
              </a:rPr>
              <a:t>public float getHumidity() {</a:t>
            </a:r>
          </a:p>
          <a:p>
            <a:r>
              <a:rPr lang="en-US" altLang="zh-CN" sz="1000">
                <a:latin typeface="Arial" pitchFamily="34" charset="0"/>
                <a:cs typeface="Arial" pitchFamily="34" charset="0"/>
              </a:rPr>
              <a:t>return humidity; }</a:t>
            </a:r>
            <a:endParaRPr lang="zh-CN" altLang="en-US" sz="1000">
              <a:latin typeface="Arial" pitchFamily="34" charset="0"/>
              <a:cs typeface="Arial" pitchFamily="34" charset="0"/>
            </a:endParaRPr>
          </a:p>
          <a:p>
            <a:r>
              <a:rPr lang="en-US" altLang="zh-CN" sz="1000">
                <a:latin typeface="Arial" pitchFamily="34" charset="0"/>
                <a:cs typeface="Arial" pitchFamily="34" charset="0"/>
              </a:rPr>
              <a:t>public void dataChange() {</a:t>
            </a:r>
          </a:p>
          <a:p>
            <a:r>
              <a:rPr lang="en-US" altLang="zh-CN" sz="1000">
                <a:latin typeface="Arial" pitchFamily="34" charset="0"/>
                <a:cs typeface="Arial" pitchFamily="34" charset="0"/>
              </a:rPr>
              <a:t>currentConditions.update(getTemperature(), getPressure(), getHumidity());}</a:t>
            </a:r>
            <a:endParaRPr lang="zh-CN" altLang="en-US" sz="1000">
              <a:latin typeface="Arial" pitchFamily="34" charset="0"/>
              <a:cs typeface="Arial" pitchFamily="34" charset="0"/>
            </a:endParaRPr>
          </a:p>
          <a:p>
            <a:r>
              <a:rPr lang="en-US" altLang="zh-CN" sz="1000">
                <a:latin typeface="Arial" pitchFamily="34" charset="0"/>
                <a:cs typeface="Arial" pitchFamily="34" charset="0"/>
              </a:rPr>
              <a:t>public void setData(float temperature, float pressure, float humidity) {</a:t>
            </a:r>
          </a:p>
          <a:p>
            <a:r>
              <a:rPr lang="en-US" altLang="zh-CN" sz="1000">
                <a:latin typeface="Arial" pitchFamily="34" charset="0"/>
                <a:cs typeface="Arial" pitchFamily="34" charset="0"/>
              </a:rPr>
              <a:t>this.temperatrue = temperature;</a:t>
            </a:r>
          </a:p>
          <a:p>
            <a:r>
              <a:rPr lang="en-US" altLang="zh-CN" sz="1000">
                <a:latin typeface="Arial" pitchFamily="34" charset="0"/>
                <a:cs typeface="Arial" pitchFamily="34" charset="0"/>
              </a:rPr>
              <a:t>this.pressure = pressure;</a:t>
            </a:r>
          </a:p>
          <a:p>
            <a:r>
              <a:rPr lang="en-US" altLang="zh-CN" sz="1000">
                <a:latin typeface="Arial" pitchFamily="34" charset="0"/>
                <a:cs typeface="Arial" pitchFamily="34" charset="0"/>
              </a:rPr>
              <a:t>this.humidity = humidity;</a:t>
            </a:r>
          </a:p>
          <a:p>
            <a:r>
              <a:rPr lang="en-US" altLang="zh-CN" sz="1000">
                <a:latin typeface="Arial" pitchFamily="34" charset="0"/>
                <a:cs typeface="Arial" pitchFamily="34" charset="0"/>
              </a:rPr>
              <a:t>dataChange();}}</a:t>
            </a:r>
          </a:p>
        </p:txBody>
      </p:sp>
      <p:sp>
        <p:nvSpPr>
          <p:cNvPr id="8" name="TextBox 7"/>
          <p:cNvSpPr txBox="1"/>
          <p:nvPr/>
        </p:nvSpPr>
        <p:spPr>
          <a:xfrm>
            <a:off x="156654" y="4464472"/>
            <a:ext cx="3768980" cy="1169551"/>
          </a:xfrm>
          <a:prstGeom prst="rect">
            <a:avLst/>
          </a:prstGeom>
          <a:solidFill>
            <a:schemeClr val="bg1">
              <a:lumMod val="95000"/>
            </a:schemeClr>
          </a:solidFill>
        </p:spPr>
        <p:txBody>
          <a:bodyPr wrap="none" rtlCol="0">
            <a:spAutoFit/>
          </a:bodyPr>
          <a:lstStyle/>
          <a:p>
            <a:r>
              <a:rPr lang="en-US" altLang="zh-CN" sz="1000" b="1"/>
              <a:t>public class InternetWeather {</a:t>
            </a:r>
          </a:p>
          <a:p>
            <a:r>
              <a:rPr lang="en-US" altLang="zh-CN" sz="1000" b="1"/>
              <a:t>public static void main(String[] args) {</a:t>
            </a:r>
          </a:p>
          <a:p>
            <a:r>
              <a:rPr lang="en-US" altLang="zh-CN" sz="1000"/>
              <a:t>CurrentConditions currentConditions = </a:t>
            </a:r>
            <a:r>
              <a:rPr lang="en-US" altLang="zh-CN" sz="1000" b="1"/>
              <a:t>new CurrentConditions();</a:t>
            </a:r>
          </a:p>
          <a:p>
            <a:r>
              <a:rPr lang="en-US" altLang="zh-CN" sz="1000"/>
              <a:t>WeatherData weatherData = </a:t>
            </a:r>
            <a:r>
              <a:rPr lang="en-US" altLang="zh-CN" sz="1000" b="1"/>
              <a:t>new WeatherData(currentConditions);</a:t>
            </a:r>
          </a:p>
          <a:p>
            <a:r>
              <a:rPr lang="en-US" altLang="zh-CN" sz="1000"/>
              <a:t>weatherData.setData(30, 150, 40);</a:t>
            </a:r>
          </a:p>
          <a:p>
            <a:r>
              <a:rPr lang="en-US" altLang="zh-CN" sz="1000"/>
              <a:t>}</a:t>
            </a:r>
          </a:p>
          <a:p>
            <a:r>
              <a:rPr lang="en-US" altLang="zh-CN" sz="1000"/>
              <a:t>}</a:t>
            </a:r>
            <a:endParaRPr lang="zh-CN" altLang="en-US" sz="1000">
              <a:latin typeface="Arial" pitchFamily="34" charset="0"/>
              <a:cs typeface="Arial" pitchFamily="34" charset="0"/>
            </a:endParaRPr>
          </a:p>
        </p:txBody>
      </p:sp>
      <p:pic>
        <p:nvPicPr>
          <p:cNvPr id="17510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981" y="2085608"/>
            <a:ext cx="2436166" cy="1297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对象 1"/>
          <p:cNvGraphicFramePr>
            <a:graphicFrameLocks noChangeAspect="1"/>
          </p:cNvGraphicFramePr>
          <p:nvPr>
            <p:extLst>
              <p:ext uri="{D42A27DB-BD31-4B8C-83A1-F6EECF244321}">
                <p14:modId xmlns:p14="http://schemas.microsoft.com/office/powerpoint/2010/main" val="2112044912"/>
              </p:ext>
            </p:extLst>
          </p:nvPr>
        </p:nvGraphicFramePr>
        <p:xfrm>
          <a:off x="1958003" y="3722840"/>
          <a:ext cx="792088" cy="486770"/>
        </p:xfrm>
        <a:graphic>
          <a:graphicData uri="http://schemas.openxmlformats.org/presentationml/2006/ole">
            <mc:AlternateContent xmlns:mc="http://schemas.openxmlformats.org/markup-compatibility/2006">
              <mc:Choice xmlns:v="urn:schemas-microsoft-com:vml" Requires="v">
                <p:oleObj spid="_x0000_s385128" name="包装程序外壳对象" showAsIcon="1" r:id="rId5" imgW="1156680" imgH="711360" progId="Package">
                  <p:embed/>
                </p:oleObj>
              </mc:Choice>
              <mc:Fallback>
                <p:oleObj name="包装程序外壳对象" showAsIcon="1" r:id="rId5" imgW="1156680" imgH="711360" progId="Package">
                  <p:embed/>
                  <p:pic>
                    <p:nvPicPr>
                      <p:cNvPr id="0" name=""/>
                      <p:cNvPicPr/>
                      <p:nvPr/>
                    </p:nvPicPr>
                    <p:blipFill>
                      <a:blip r:embed="rId6"/>
                      <a:stretch>
                        <a:fillRect/>
                      </a:stretch>
                    </p:blipFill>
                    <p:spPr>
                      <a:xfrm>
                        <a:off x="1958003" y="3722840"/>
                        <a:ext cx="792088" cy="486770"/>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393766330"/>
              </p:ext>
            </p:extLst>
          </p:nvPr>
        </p:nvGraphicFramePr>
        <p:xfrm>
          <a:off x="809997" y="3687055"/>
          <a:ext cx="648072" cy="558339"/>
        </p:xfrm>
        <a:graphic>
          <a:graphicData uri="http://schemas.openxmlformats.org/presentationml/2006/ole">
            <mc:AlternateContent xmlns:mc="http://schemas.openxmlformats.org/markup-compatibility/2006">
              <mc:Choice xmlns:v="urn:schemas-microsoft-com:vml" Requires="v">
                <p:oleObj spid="_x0000_s385129" name="包装程序外壳对象" showAsIcon="1" r:id="rId7" imgW="826200" imgH="711360" progId="Package">
                  <p:embed/>
                </p:oleObj>
              </mc:Choice>
              <mc:Fallback>
                <p:oleObj name="包装程序外壳对象" showAsIcon="1" r:id="rId7" imgW="826200" imgH="711360" progId="Package">
                  <p:embed/>
                  <p:pic>
                    <p:nvPicPr>
                      <p:cNvPr id="0" name=""/>
                      <p:cNvPicPr/>
                      <p:nvPr/>
                    </p:nvPicPr>
                    <p:blipFill>
                      <a:blip r:embed="rId8"/>
                      <a:stretch>
                        <a:fillRect/>
                      </a:stretch>
                    </p:blipFill>
                    <p:spPr>
                      <a:xfrm>
                        <a:off x="809997" y="3687055"/>
                        <a:ext cx="648072" cy="558339"/>
                      </a:xfrm>
                      <a:prstGeom prst="rect">
                        <a:avLst/>
                      </a:prstGeom>
                    </p:spPr>
                  </p:pic>
                </p:oleObj>
              </mc:Fallback>
            </mc:AlternateContent>
          </a:graphicData>
        </a:graphic>
      </p:graphicFrame>
    </p:spTree>
    <p:extLst>
      <p:ext uri="{BB962C8B-B14F-4D97-AF65-F5344CB8AC3E}">
        <p14:creationId xmlns:p14="http://schemas.microsoft.com/office/powerpoint/2010/main" val="48762641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气象站设计方案</a:t>
            </a:r>
            <a:r>
              <a:rPr lang="en-US" altLang="zh-CN" sz="2400" b="1"/>
              <a:t>1-</a:t>
            </a:r>
            <a:r>
              <a:rPr lang="zh-CN" altLang="en-US" sz="2400" b="1"/>
              <a:t>普通方案</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19" name="矩形 18"/>
          <p:cNvSpPr/>
          <p:nvPr/>
        </p:nvSpPr>
        <p:spPr>
          <a:xfrm>
            <a:off x="562972" y="1244432"/>
            <a:ext cx="8414934" cy="4247317"/>
          </a:xfrm>
          <a:prstGeom prst="rect">
            <a:avLst/>
          </a:prstGeom>
        </p:spPr>
        <p:txBody>
          <a:bodyPr wrap="square">
            <a:spAutoFit/>
          </a:bodyPr>
          <a:lstStyle/>
          <a:p>
            <a:pPr>
              <a:defRPr/>
            </a:pPr>
            <a:endParaRPr lang="en-US" altLang="zh-CN">
              <a:latin typeface="Arial" pitchFamily="34" charset="0"/>
              <a:cs typeface="Arial" pitchFamily="34" charset="0"/>
            </a:endParaRPr>
          </a:p>
          <a:p>
            <a:pPr marL="285750" indent="-285750">
              <a:buFont typeface="Wingdings" pitchFamily="2" charset="2"/>
              <a:buChar char="Ø"/>
              <a:defRPr/>
            </a:pPr>
            <a:r>
              <a:rPr lang="zh-CN" altLang="en-US" b="1">
                <a:latin typeface="Arial" pitchFamily="34" charset="0"/>
                <a:cs typeface="Arial" pitchFamily="34" charset="0"/>
              </a:rPr>
              <a:t>问题分析</a:t>
            </a:r>
            <a:endParaRPr lang="en-US" altLang="zh-CN" b="1">
              <a:latin typeface="Arial" pitchFamily="34" charset="0"/>
              <a:cs typeface="Arial" pitchFamily="34" charset="0"/>
            </a:endParaRPr>
          </a:p>
          <a:p>
            <a:pPr marL="285750" indent="-285750">
              <a:buFont typeface="Wingdings" pitchFamily="2" charset="2"/>
              <a:buChar char="Ø"/>
              <a:defRPr/>
            </a:pPr>
            <a:endParaRPr lang="en-US" altLang="zh-CN" b="1">
              <a:latin typeface="Arial" pitchFamily="34" charset="0"/>
              <a:cs typeface="Arial" pitchFamily="34" charset="0"/>
            </a:endParaRPr>
          </a:p>
          <a:p>
            <a:pPr marL="342900" indent="-342900">
              <a:buAutoNum type="arabicParenR"/>
              <a:defRPr/>
            </a:pPr>
            <a:r>
              <a:rPr lang="zh-CN" altLang="en-US">
                <a:latin typeface="Arial" pitchFamily="34" charset="0"/>
                <a:cs typeface="Arial" pitchFamily="34" charset="0"/>
              </a:rPr>
              <a:t>其他第三方接入气象站获取数据的问题</a:t>
            </a:r>
            <a:endParaRPr lang="en-US" altLang="zh-CN">
              <a:latin typeface="Arial" pitchFamily="34" charset="0"/>
              <a:cs typeface="Arial" pitchFamily="34" charset="0"/>
            </a:endParaRPr>
          </a:p>
          <a:p>
            <a:pPr marL="342900" indent="-342900">
              <a:buAutoNum type="arabicParenR"/>
              <a:defRPr/>
            </a:pPr>
            <a:r>
              <a:rPr lang="zh-CN" altLang="en-US">
                <a:latin typeface="Arial" pitchFamily="34" charset="0"/>
                <a:cs typeface="Arial" pitchFamily="34" charset="0"/>
              </a:rPr>
              <a:t>无法在运行时动态的添加第三方 </a:t>
            </a:r>
            <a:r>
              <a:rPr lang="en-US" altLang="zh-CN">
                <a:latin typeface="Arial" pitchFamily="34" charset="0"/>
                <a:cs typeface="Arial" pitchFamily="34" charset="0"/>
              </a:rPr>
              <a:t>(</a:t>
            </a:r>
            <a:r>
              <a:rPr lang="zh-CN" altLang="en-US">
                <a:latin typeface="Arial" pitchFamily="34" charset="0"/>
                <a:cs typeface="Arial" pitchFamily="34" charset="0"/>
              </a:rPr>
              <a:t>新浪网站</a:t>
            </a:r>
            <a:r>
              <a:rPr lang="en-US" altLang="zh-CN">
                <a:latin typeface="Arial" pitchFamily="34" charset="0"/>
                <a:cs typeface="Arial" pitchFamily="34" charset="0"/>
              </a:rPr>
              <a:t>)</a:t>
            </a:r>
          </a:p>
          <a:p>
            <a:pPr marL="342900" indent="-342900">
              <a:buAutoNum type="arabicParenR"/>
              <a:defRPr/>
            </a:pPr>
            <a:r>
              <a:rPr lang="zh-CN" altLang="en-US">
                <a:latin typeface="Arial" pitchFamily="34" charset="0"/>
                <a:cs typeface="Arial" pitchFamily="34" charset="0"/>
              </a:rPr>
              <a:t>违反</a:t>
            </a:r>
            <a:r>
              <a:rPr lang="en-US" altLang="zh-CN">
                <a:latin typeface="Arial" pitchFamily="34" charset="0"/>
                <a:cs typeface="Arial" pitchFamily="34" charset="0"/>
              </a:rPr>
              <a:t>ocp</a:t>
            </a:r>
            <a:r>
              <a:rPr lang="zh-CN" altLang="en-US">
                <a:latin typeface="Arial" pitchFamily="34" charset="0"/>
                <a:cs typeface="Arial" pitchFamily="34" charset="0"/>
              </a:rPr>
              <a:t>原则</a:t>
            </a:r>
            <a:r>
              <a:rPr lang="en-US" altLang="zh-CN">
                <a:latin typeface="Arial" pitchFamily="34" charset="0"/>
                <a:cs typeface="Arial" pitchFamily="34" charset="0"/>
              </a:rPr>
              <a:t>=&gt;</a:t>
            </a:r>
            <a:r>
              <a:rPr lang="zh-CN" altLang="en-US">
                <a:latin typeface="Arial" pitchFamily="34" charset="0"/>
                <a:cs typeface="Arial" pitchFamily="34" charset="0"/>
              </a:rPr>
              <a:t>观察者模式</a:t>
            </a: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r>
              <a:rPr lang="en-US" altLang="zh-CN" i="1"/>
              <a:t>//</a:t>
            </a:r>
            <a:r>
              <a:rPr lang="zh-CN" altLang="en-US" i="1"/>
              <a:t>在</a:t>
            </a:r>
            <a:r>
              <a:rPr lang="en-US" altLang="zh-CN" i="1"/>
              <a:t>WeatherData</a:t>
            </a:r>
            <a:r>
              <a:rPr lang="zh-CN" altLang="en-US" i="1"/>
              <a:t>中，当增加一个第三方，都需要创建一个对应的第三方的公告板对象，并加入到</a:t>
            </a:r>
            <a:r>
              <a:rPr lang="en-US" altLang="zh-CN" i="1"/>
              <a:t>dataChange, </a:t>
            </a:r>
            <a:r>
              <a:rPr lang="zh-CN" altLang="en-US" b="1" i="1">
                <a:solidFill>
                  <a:srgbClr val="CC0000"/>
                </a:solidFill>
              </a:rPr>
              <a:t>不利于维护，也不是动态加入</a:t>
            </a:r>
            <a:br>
              <a:rPr lang="zh-CN" altLang="en-US" i="1"/>
            </a:br>
            <a:r>
              <a:rPr lang="en-US" altLang="zh-CN" b="1"/>
              <a:t>public void dataChange() {</a:t>
            </a:r>
          </a:p>
          <a:p>
            <a:r>
              <a:rPr lang="en-US" altLang="zh-CN"/>
              <a:t>currentConditions.update(getTemperature(), getPressure(), getHumidity());</a:t>
            </a:r>
          </a:p>
          <a:p>
            <a:r>
              <a:rPr lang="en-US" altLang="zh-CN"/>
              <a:t>}</a:t>
            </a: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p:txBody>
      </p:sp>
    </p:spTree>
    <p:extLst>
      <p:ext uri="{BB962C8B-B14F-4D97-AF65-F5344CB8AC3E}">
        <p14:creationId xmlns:p14="http://schemas.microsoft.com/office/powerpoint/2010/main" val="212342362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观察者模式</a:t>
            </a:r>
            <a:r>
              <a:rPr lang="en-US" altLang="zh-CN" sz="2400" b="1"/>
              <a:t>(</a:t>
            </a:r>
            <a:r>
              <a:rPr lang="en-US" altLang="zh-CN" sz="2400"/>
              <a:t>Observer</a:t>
            </a:r>
            <a:r>
              <a:rPr lang="en-US" altLang="zh-CN" sz="2400" b="1"/>
              <a:t>)</a:t>
            </a:r>
            <a:r>
              <a:rPr lang="zh-CN" altLang="en-US" sz="2400" b="1"/>
              <a:t>原理</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19" name="矩形 18"/>
          <p:cNvSpPr/>
          <p:nvPr/>
        </p:nvSpPr>
        <p:spPr>
          <a:xfrm>
            <a:off x="562972" y="1244432"/>
            <a:ext cx="8414934" cy="4001095"/>
          </a:xfrm>
          <a:prstGeom prst="rect">
            <a:avLst/>
          </a:prstGeom>
        </p:spPr>
        <p:txBody>
          <a:bodyPr wrap="square">
            <a:spAutoFit/>
          </a:bodyPr>
          <a:lstStyle/>
          <a:p>
            <a:pPr>
              <a:defRPr/>
            </a:pPr>
            <a:r>
              <a:rPr lang="zh-CN" altLang="en-US" sz="2000" b="1">
                <a:latin typeface="Arial" pitchFamily="34" charset="0"/>
                <a:cs typeface="Arial" pitchFamily="34" charset="0"/>
              </a:rPr>
              <a:t>观察者模式原理</a:t>
            </a:r>
            <a:endParaRPr lang="en-US" altLang="zh-CN">
              <a:latin typeface="Arial" pitchFamily="34" charset="0"/>
              <a:cs typeface="Arial" pitchFamily="34" charset="0"/>
            </a:endParaRPr>
          </a:p>
          <a:p>
            <a:pPr>
              <a:defRPr/>
            </a:pPr>
            <a:endParaRPr lang="en-US" altLang="zh-CN" b="1">
              <a:latin typeface="Arial" pitchFamily="34" charset="0"/>
              <a:cs typeface="Arial" pitchFamily="34" charset="0"/>
            </a:endParaRPr>
          </a:p>
          <a:p>
            <a:pPr marL="285750" indent="-285750">
              <a:buFont typeface="Wingdings" pitchFamily="2" charset="2"/>
              <a:buChar char="Ø"/>
              <a:defRPr/>
            </a:pPr>
            <a:r>
              <a:rPr lang="zh-CN" altLang="en-US">
                <a:latin typeface="Arial" pitchFamily="34" charset="0"/>
                <a:cs typeface="Arial" pitchFamily="34" charset="0"/>
              </a:rPr>
              <a:t>观察者模式类似订牛奶业务</a:t>
            </a:r>
            <a:endParaRPr lang="en-US" altLang="zh-CN">
              <a:latin typeface="Arial" pitchFamily="34" charset="0"/>
              <a:cs typeface="Arial" pitchFamily="34" charset="0"/>
            </a:endParaRPr>
          </a:p>
          <a:p>
            <a:pPr marL="342900" indent="-342900">
              <a:buAutoNum type="arabicParenR"/>
              <a:defRPr/>
            </a:pPr>
            <a:r>
              <a:rPr lang="zh-CN" altLang="en-US">
                <a:latin typeface="Arial" pitchFamily="34" charset="0"/>
                <a:cs typeface="Arial" pitchFamily="34" charset="0"/>
              </a:rPr>
              <a:t>奶站</a:t>
            </a:r>
            <a:r>
              <a:rPr lang="en-US" altLang="zh-CN">
                <a:latin typeface="Arial" pitchFamily="34" charset="0"/>
                <a:cs typeface="Arial" pitchFamily="34" charset="0"/>
              </a:rPr>
              <a:t>/</a:t>
            </a:r>
            <a:r>
              <a:rPr lang="zh-CN" altLang="en-US">
                <a:latin typeface="Arial" pitchFamily="34" charset="0"/>
                <a:cs typeface="Arial" pitchFamily="34" charset="0"/>
              </a:rPr>
              <a:t>气象局：</a:t>
            </a:r>
            <a:r>
              <a:rPr lang="en-US" altLang="zh-CN">
                <a:latin typeface="Arial" pitchFamily="34" charset="0"/>
                <a:cs typeface="Arial" pitchFamily="34" charset="0"/>
              </a:rPr>
              <a:t>Subject</a:t>
            </a:r>
          </a:p>
          <a:p>
            <a:pPr marL="342900" indent="-342900">
              <a:buAutoNum type="arabicParenR"/>
              <a:defRPr/>
            </a:pPr>
            <a:r>
              <a:rPr lang="zh-CN" altLang="en-US">
                <a:latin typeface="Arial" pitchFamily="34" charset="0"/>
                <a:cs typeface="Arial" pitchFamily="34" charset="0"/>
              </a:rPr>
              <a:t>用户</a:t>
            </a:r>
            <a:r>
              <a:rPr lang="en-US" altLang="zh-CN">
                <a:latin typeface="Arial" pitchFamily="34" charset="0"/>
                <a:cs typeface="Arial" pitchFamily="34" charset="0"/>
              </a:rPr>
              <a:t>/</a:t>
            </a:r>
            <a:r>
              <a:rPr lang="zh-CN" altLang="en-US">
                <a:latin typeface="Arial" pitchFamily="34" charset="0"/>
                <a:cs typeface="Arial" pitchFamily="34" charset="0"/>
              </a:rPr>
              <a:t>第三方网站：</a:t>
            </a:r>
            <a:r>
              <a:rPr lang="en-US" altLang="zh-CN">
                <a:latin typeface="Arial" pitchFamily="34" charset="0"/>
                <a:cs typeface="Arial" pitchFamily="34" charset="0"/>
              </a:rPr>
              <a:t>Observer</a:t>
            </a:r>
            <a:br>
              <a:rPr lang="en-US" altLang="zh-CN">
                <a:latin typeface="Arial" pitchFamily="34" charset="0"/>
                <a:cs typeface="Arial" pitchFamily="34" charset="0"/>
              </a:rPr>
            </a:br>
            <a:endParaRPr lang="en-US" altLang="zh-CN">
              <a:latin typeface="Arial" pitchFamily="34" charset="0"/>
              <a:cs typeface="Arial" pitchFamily="34" charset="0"/>
            </a:endParaRPr>
          </a:p>
          <a:p>
            <a:pPr marL="285750" indent="-285750">
              <a:buFont typeface="Wingdings" pitchFamily="2" charset="2"/>
              <a:buChar char="Ø"/>
              <a:defRPr/>
            </a:pPr>
            <a:r>
              <a:rPr lang="en-US" altLang="zh-CN">
                <a:latin typeface="Arial" pitchFamily="34" charset="0"/>
                <a:cs typeface="Arial" pitchFamily="34" charset="0"/>
              </a:rPr>
              <a:t>Subject</a:t>
            </a:r>
            <a:r>
              <a:rPr lang="zh-CN" altLang="en-US">
                <a:latin typeface="Arial" pitchFamily="34" charset="0"/>
                <a:cs typeface="Arial" pitchFamily="34" charset="0"/>
              </a:rPr>
              <a:t>：登记注册、移除和通知</a:t>
            </a:r>
            <a:br>
              <a:rPr lang="en-US" altLang="zh-CN">
                <a:latin typeface="Arial" pitchFamily="34" charset="0"/>
                <a:cs typeface="Arial" pitchFamily="34" charset="0"/>
              </a:rPr>
            </a:br>
            <a:br>
              <a:rPr lang="en-US" altLang="zh-CN">
                <a:latin typeface="Arial" pitchFamily="34" charset="0"/>
                <a:cs typeface="Arial" pitchFamily="34" charset="0"/>
              </a:rPr>
            </a:br>
            <a:endParaRPr lang="en-US" altLang="zh-CN">
              <a:latin typeface="Arial" pitchFamily="34" charset="0"/>
              <a:cs typeface="Arial" pitchFamily="34" charset="0"/>
            </a:endParaRPr>
          </a:p>
          <a:p>
            <a:pPr marL="342900" indent="-342900">
              <a:buAutoNum type="arabicParenR"/>
              <a:defRPr/>
            </a:pPr>
            <a:r>
              <a:rPr lang="en-US" altLang="zh-CN" sz="1700">
                <a:latin typeface="Arial" pitchFamily="34" charset="0"/>
                <a:cs typeface="Arial" pitchFamily="34" charset="0"/>
              </a:rPr>
              <a:t>registerObserver </a:t>
            </a:r>
            <a:r>
              <a:rPr lang="zh-CN" altLang="en-US" sz="1700">
                <a:latin typeface="Arial" pitchFamily="34" charset="0"/>
                <a:cs typeface="Arial" pitchFamily="34" charset="0"/>
              </a:rPr>
              <a:t>注册</a:t>
            </a:r>
            <a:endParaRPr lang="en-US" altLang="zh-CN" sz="1700">
              <a:latin typeface="Arial" pitchFamily="34" charset="0"/>
              <a:cs typeface="Arial" pitchFamily="34" charset="0"/>
            </a:endParaRPr>
          </a:p>
          <a:p>
            <a:pPr marL="342900" indent="-342900">
              <a:buAutoNum type="arabicParenR"/>
              <a:defRPr/>
            </a:pPr>
            <a:r>
              <a:rPr lang="en-US" altLang="zh-CN" sz="1700">
                <a:latin typeface="Arial" pitchFamily="34" charset="0"/>
                <a:cs typeface="Arial" pitchFamily="34" charset="0"/>
              </a:rPr>
              <a:t>removeObserver </a:t>
            </a:r>
            <a:r>
              <a:rPr lang="zh-CN" altLang="en-US" sz="1700">
                <a:latin typeface="Arial" pitchFamily="34" charset="0"/>
                <a:cs typeface="Arial" pitchFamily="34" charset="0"/>
              </a:rPr>
              <a:t>移除</a:t>
            </a:r>
            <a:endParaRPr lang="en-US" altLang="zh-CN" sz="1700">
              <a:latin typeface="Arial" pitchFamily="34" charset="0"/>
              <a:cs typeface="Arial" pitchFamily="34" charset="0"/>
            </a:endParaRPr>
          </a:p>
          <a:p>
            <a:pPr marL="342900" indent="-342900">
              <a:buAutoNum type="arabicParenR"/>
              <a:defRPr/>
            </a:pPr>
            <a:r>
              <a:rPr lang="en-US" altLang="zh-CN" sz="1700">
                <a:latin typeface="Arial" pitchFamily="34" charset="0"/>
                <a:cs typeface="Arial" pitchFamily="34" charset="0"/>
              </a:rPr>
              <a:t>notifyObservers() </a:t>
            </a:r>
            <a:r>
              <a:rPr lang="zh-CN" altLang="en-US" sz="1700">
                <a:latin typeface="Arial" pitchFamily="34" charset="0"/>
                <a:cs typeface="Arial" pitchFamily="34" charset="0"/>
              </a:rPr>
              <a:t>通知所有的注册的用户，根据不同需求，可以是更新数据，让用户来取，也可能是实施推送，看具体需求定</a:t>
            </a:r>
            <a:endParaRPr lang="en-US" altLang="zh-CN" sz="1700">
              <a:latin typeface="Arial" pitchFamily="34" charset="0"/>
              <a:cs typeface="Arial" pitchFamily="34" charset="0"/>
            </a:endParaRPr>
          </a:p>
          <a:p>
            <a:pPr>
              <a:defRPr/>
            </a:pPr>
            <a:endParaRPr lang="en-US" altLang="zh-CN">
              <a:latin typeface="Arial" pitchFamily="34" charset="0"/>
              <a:cs typeface="Arial" pitchFamily="34" charset="0"/>
            </a:endParaRPr>
          </a:p>
        </p:txBody>
      </p:sp>
      <p:pic>
        <p:nvPicPr>
          <p:cNvPr id="5" name="图片 4" descr="图片3"/>
          <p:cNvPicPr>
            <a:picLocks noChangeAspect="1"/>
          </p:cNvPicPr>
          <p:nvPr/>
        </p:nvPicPr>
        <p:blipFill>
          <a:blip r:embed="rId4"/>
          <a:stretch>
            <a:fillRect/>
          </a:stretch>
        </p:blipFill>
        <p:spPr>
          <a:xfrm>
            <a:off x="4936876" y="2039303"/>
            <a:ext cx="1956910" cy="1994530"/>
          </a:xfrm>
          <a:prstGeom prst="rect">
            <a:avLst/>
          </a:prstGeom>
          <a:noFill/>
          <a:ln w="9525">
            <a:noFill/>
          </a:ln>
        </p:spPr>
      </p:pic>
      <p:graphicFrame>
        <p:nvGraphicFramePr>
          <p:cNvPr id="2" name="对象 1"/>
          <p:cNvGraphicFramePr>
            <a:graphicFrameLocks noChangeAspect="1"/>
          </p:cNvGraphicFramePr>
          <p:nvPr>
            <p:extLst>
              <p:ext uri="{D42A27DB-BD31-4B8C-83A1-F6EECF244321}">
                <p14:modId xmlns:p14="http://schemas.microsoft.com/office/powerpoint/2010/main" val="1119493528"/>
              </p:ext>
            </p:extLst>
          </p:nvPr>
        </p:nvGraphicFramePr>
        <p:xfrm>
          <a:off x="7024439" y="3522767"/>
          <a:ext cx="653799" cy="479860"/>
        </p:xfrm>
        <a:graphic>
          <a:graphicData uri="http://schemas.openxmlformats.org/presentationml/2006/ole">
            <mc:AlternateContent xmlns:mc="http://schemas.openxmlformats.org/markup-compatibility/2006">
              <mc:Choice xmlns:v="urn:schemas-microsoft-com:vml" Requires="v">
                <p:oleObj spid="_x0000_s386099" name="包装程序外壳对象" showAsIcon="1" r:id="rId5" imgW="928080" imgH="711360" progId="Package">
                  <p:embed/>
                </p:oleObj>
              </mc:Choice>
              <mc:Fallback>
                <p:oleObj name="包装程序外壳对象" showAsIcon="1" r:id="rId5" imgW="928080" imgH="711360" progId="Package">
                  <p:embed/>
                  <p:pic>
                    <p:nvPicPr>
                      <p:cNvPr id="0" name=""/>
                      <p:cNvPicPr/>
                      <p:nvPr/>
                    </p:nvPicPr>
                    <p:blipFill>
                      <a:blip r:embed="rId6"/>
                      <a:stretch>
                        <a:fillRect/>
                      </a:stretch>
                    </p:blipFill>
                    <p:spPr>
                      <a:xfrm>
                        <a:off x="7024439" y="3522767"/>
                        <a:ext cx="653799" cy="479860"/>
                      </a:xfrm>
                      <a:prstGeom prst="rect">
                        <a:avLst/>
                      </a:prstGeom>
                    </p:spPr>
                  </p:pic>
                </p:oleObj>
              </mc:Fallback>
            </mc:AlternateContent>
          </a:graphicData>
        </a:graphic>
      </p:graphicFrame>
    </p:spTree>
    <p:extLst>
      <p:ext uri="{BB962C8B-B14F-4D97-AF65-F5344CB8AC3E}">
        <p14:creationId xmlns:p14="http://schemas.microsoft.com/office/powerpoint/2010/main" val="8671950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观察者模式</a:t>
            </a:r>
            <a:r>
              <a:rPr lang="en-US" altLang="zh-CN" sz="2400" b="1"/>
              <a:t>(</a:t>
            </a:r>
            <a:r>
              <a:rPr lang="en-US" altLang="zh-CN" sz="2400"/>
              <a:t>Observer</a:t>
            </a:r>
            <a:r>
              <a:rPr lang="en-US" altLang="zh-CN" sz="2400" b="1"/>
              <a:t>)</a:t>
            </a:r>
            <a:r>
              <a:rPr lang="zh-CN" altLang="en-US" sz="2400" b="1"/>
              <a:t>原理</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19" name="矩形 18"/>
          <p:cNvSpPr/>
          <p:nvPr/>
        </p:nvSpPr>
        <p:spPr>
          <a:xfrm>
            <a:off x="562972" y="1244432"/>
            <a:ext cx="8414934" cy="2862322"/>
          </a:xfrm>
          <a:prstGeom prst="rect">
            <a:avLst/>
          </a:prstGeom>
        </p:spPr>
        <p:txBody>
          <a:bodyPr wrap="square">
            <a:spAutoFit/>
          </a:bodyPr>
          <a:lstStyle/>
          <a:p>
            <a:pPr>
              <a:defRPr/>
            </a:pPr>
            <a:endParaRPr lang="en-US" altLang="zh-CN" b="1">
              <a:latin typeface="Arial" pitchFamily="34" charset="0"/>
              <a:cs typeface="Arial" pitchFamily="34" charset="0"/>
            </a:endParaRPr>
          </a:p>
          <a:p>
            <a:pPr marL="285750" indent="-285750">
              <a:buFont typeface="Wingdings" pitchFamily="2" charset="2"/>
              <a:buChar char="Ø"/>
              <a:defRPr/>
            </a:pPr>
            <a:r>
              <a:rPr lang="en-US" altLang="zh-CN">
                <a:latin typeface="Arial" pitchFamily="34" charset="0"/>
                <a:cs typeface="Arial" pitchFamily="34" charset="0"/>
              </a:rPr>
              <a:t>Observer</a:t>
            </a:r>
            <a:r>
              <a:rPr lang="zh-CN" altLang="en-US">
                <a:latin typeface="Arial" pitchFamily="34" charset="0"/>
                <a:cs typeface="Arial" pitchFamily="34" charset="0"/>
              </a:rPr>
              <a:t>：接收输入</a:t>
            </a:r>
            <a:br>
              <a:rPr lang="en-US" altLang="zh-CN">
                <a:latin typeface="Arial" pitchFamily="34" charset="0"/>
                <a:cs typeface="Arial" pitchFamily="34" charset="0"/>
              </a:rPr>
            </a:b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marL="285750" indent="-285750">
              <a:buFont typeface="Wingdings" pitchFamily="2" charset="2"/>
              <a:buChar char="Ø"/>
              <a:defRPr/>
            </a:pPr>
            <a:r>
              <a:rPr lang="zh-CN" altLang="en-US" b="1">
                <a:latin typeface="Arial" pitchFamily="34" charset="0"/>
                <a:cs typeface="Arial" pitchFamily="34" charset="0"/>
              </a:rPr>
              <a:t>观察者模式：对象之间</a:t>
            </a:r>
            <a:r>
              <a:rPr lang="zh-CN" altLang="en-US" b="1">
                <a:solidFill>
                  <a:srgbClr val="CC0000"/>
                </a:solidFill>
                <a:latin typeface="Arial" pitchFamily="34" charset="0"/>
                <a:cs typeface="Arial" pitchFamily="34" charset="0"/>
              </a:rPr>
              <a:t>多对一依赖</a:t>
            </a:r>
            <a:r>
              <a:rPr lang="zh-CN" altLang="en-US" b="1">
                <a:latin typeface="Arial" pitchFamily="34" charset="0"/>
                <a:cs typeface="Arial" pitchFamily="34" charset="0"/>
              </a:rPr>
              <a:t>的一种设计方案，被依赖的对象为</a:t>
            </a:r>
            <a:r>
              <a:rPr lang="en-US" altLang="zh-CN" b="1">
                <a:latin typeface="Arial" pitchFamily="34" charset="0"/>
                <a:cs typeface="Arial" pitchFamily="34" charset="0"/>
              </a:rPr>
              <a:t>Subject</a:t>
            </a:r>
            <a:r>
              <a:rPr lang="zh-CN" altLang="en-US" b="1">
                <a:latin typeface="Arial" pitchFamily="34" charset="0"/>
                <a:cs typeface="Arial" pitchFamily="34" charset="0"/>
              </a:rPr>
              <a:t>，依赖的对象为</a:t>
            </a:r>
            <a:r>
              <a:rPr lang="en-US" altLang="zh-CN" b="1">
                <a:latin typeface="Arial" pitchFamily="34" charset="0"/>
                <a:cs typeface="Arial" pitchFamily="34" charset="0"/>
              </a:rPr>
              <a:t>Observer</a:t>
            </a:r>
            <a:r>
              <a:rPr lang="zh-CN" altLang="en-US" b="1">
                <a:latin typeface="Arial" pitchFamily="34" charset="0"/>
                <a:cs typeface="Arial" pitchFamily="34" charset="0"/>
              </a:rPr>
              <a:t>，</a:t>
            </a:r>
            <a:r>
              <a:rPr lang="en-US" altLang="zh-CN" b="1">
                <a:latin typeface="Arial" pitchFamily="34" charset="0"/>
                <a:cs typeface="Arial" pitchFamily="34" charset="0"/>
              </a:rPr>
              <a:t>Subject</a:t>
            </a:r>
            <a:r>
              <a:rPr lang="zh-CN" altLang="en-US" b="1">
                <a:latin typeface="Arial" pitchFamily="34" charset="0"/>
                <a:cs typeface="Arial" pitchFamily="34" charset="0"/>
              </a:rPr>
              <a:t>通知</a:t>
            </a:r>
            <a:r>
              <a:rPr lang="en-US" altLang="zh-CN" b="1">
                <a:latin typeface="Arial" pitchFamily="34" charset="0"/>
                <a:cs typeface="Arial" pitchFamily="34" charset="0"/>
              </a:rPr>
              <a:t>Observer</a:t>
            </a:r>
            <a:r>
              <a:rPr lang="zh-CN" altLang="en-US" b="1">
                <a:latin typeface="Arial" pitchFamily="34" charset="0"/>
                <a:cs typeface="Arial" pitchFamily="34" charset="0"/>
              </a:rPr>
              <a:t>变化</a:t>
            </a:r>
            <a:r>
              <a:rPr lang="en-US" altLang="zh-CN" b="1">
                <a:latin typeface="Arial" pitchFamily="34" charset="0"/>
                <a:cs typeface="Arial" pitchFamily="34" charset="0"/>
              </a:rPr>
              <a:t>,</a:t>
            </a:r>
            <a:r>
              <a:rPr lang="zh-CN" altLang="en-US" b="1">
                <a:latin typeface="Arial" pitchFamily="34" charset="0"/>
                <a:cs typeface="Arial" pitchFamily="34" charset="0"/>
              </a:rPr>
              <a:t>比如这里的奶站是</a:t>
            </a:r>
            <a:r>
              <a:rPr lang="en-US" altLang="zh-CN" b="1">
                <a:latin typeface="Arial" pitchFamily="34" charset="0"/>
                <a:cs typeface="Arial" pitchFamily="34" charset="0"/>
              </a:rPr>
              <a:t>Subject</a:t>
            </a:r>
            <a:r>
              <a:rPr lang="zh-CN" altLang="en-US" b="1">
                <a:latin typeface="Arial" pitchFamily="34" charset="0"/>
                <a:cs typeface="Arial" pitchFamily="34" charset="0"/>
              </a:rPr>
              <a:t>，是</a:t>
            </a:r>
            <a:r>
              <a:rPr lang="en-US" altLang="zh-CN" b="1">
                <a:latin typeface="Arial" pitchFamily="34" charset="0"/>
                <a:cs typeface="Arial" pitchFamily="34" charset="0"/>
              </a:rPr>
              <a:t>1</a:t>
            </a:r>
            <a:r>
              <a:rPr lang="zh-CN" altLang="en-US" b="1">
                <a:latin typeface="Arial" pitchFamily="34" charset="0"/>
                <a:cs typeface="Arial" pitchFamily="34" charset="0"/>
              </a:rPr>
              <a:t>的一方。用户时</a:t>
            </a:r>
            <a:r>
              <a:rPr lang="en-US" altLang="zh-CN" b="1">
                <a:latin typeface="Arial" pitchFamily="34" charset="0"/>
                <a:cs typeface="Arial" pitchFamily="34" charset="0"/>
              </a:rPr>
              <a:t>Observer</a:t>
            </a:r>
            <a:r>
              <a:rPr lang="zh-CN" altLang="en-US" b="1">
                <a:latin typeface="Arial" pitchFamily="34" charset="0"/>
                <a:cs typeface="Arial" pitchFamily="34" charset="0"/>
              </a:rPr>
              <a:t>，是多的一方。</a:t>
            </a:r>
            <a:endParaRPr lang="en-US" altLang="zh-CN" b="1">
              <a:latin typeface="Arial" pitchFamily="34" charset="0"/>
              <a:cs typeface="Arial" pitchFamily="34" charset="0"/>
            </a:endParaRPr>
          </a:p>
        </p:txBody>
      </p:sp>
      <p:pic>
        <p:nvPicPr>
          <p:cNvPr id="6" name="图片 5" descr="图片4"/>
          <p:cNvPicPr>
            <a:picLocks noChangeAspect="1"/>
          </p:cNvPicPr>
          <p:nvPr/>
        </p:nvPicPr>
        <p:blipFill>
          <a:blip r:embed="rId4"/>
          <a:stretch>
            <a:fillRect/>
          </a:stretch>
        </p:blipFill>
        <p:spPr>
          <a:xfrm>
            <a:off x="3793704" y="1656159"/>
            <a:ext cx="1864401" cy="1368152"/>
          </a:xfrm>
          <a:prstGeom prst="rect">
            <a:avLst/>
          </a:prstGeom>
          <a:noFill/>
          <a:ln w="9525">
            <a:noFill/>
          </a:ln>
        </p:spPr>
      </p:pic>
      <p:graphicFrame>
        <p:nvGraphicFramePr>
          <p:cNvPr id="2" name="对象 1"/>
          <p:cNvGraphicFramePr>
            <a:graphicFrameLocks noChangeAspect="1"/>
          </p:cNvGraphicFramePr>
          <p:nvPr>
            <p:extLst>
              <p:ext uri="{D42A27DB-BD31-4B8C-83A1-F6EECF244321}">
                <p14:modId xmlns:p14="http://schemas.microsoft.com/office/powerpoint/2010/main" val="4292747792"/>
              </p:ext>
            </p:extLst>
          </p:nvPr>
        </p:nvGraphicFramePr>
        <p:xfrm>
          <a:off x="5897439" y="2592263"/>
          <a:ext cx="525933" cy="386012"/>
        </p:xfrm>
        <a:graphic>
          <a:graphicData uri="http://schemas.openxmlformats.org/presentationml/2006/ole">
            <mc:AlternateContent xmlns:mc="http://schemas.openxmlformats.org/markup-compatibility/2006">
              <mc:Choice xmlns:v="urn:schemas-microsoft-com:vml" Requires="v">
                <p:oleObj spid="_x0000_s387123" name="包装程序外壳对象" showAsIcon="1" r:id="rId5" imgW="928080" imgH="711360" progId="Package">
                  <p:embed/>
                </p:oleObj>
              </mc:Choice>
              <mc:Fallback>
                <p:oleObj name="包装程序外壳对象" showAsIcon="1" r:id="rId5" imgW="928080" imgH="711360" progId="Package">
                  <p:embed/>
                  <p:pic>
                    <p:nvPicPr>
                      <p:cNvPr id="0" name=""/>
                      <p:cNvPicPr/>
                      <p:nvPr/>
                    </p:nvPicPr>
                    <p:blipFill>
                      <a:blip r:embed="rId6"/>
                      <a:stretch>
                        <a:fillRect/>
                      </a:stretch>
                    </p:blipFill>
                    <p:spPr>
                      <a:xfrm>
                        <a:off x="5897439" y="2592263"/>
                        <a:ext cx="525933" cy="386012"/>
                      </a:xfrm>
                      <a:prstGeom prst="rect">
                        <a:avLst/>
                      </a:prstGeom>
                    </p:spPr>
                  </p:pic>
                </p:oleObj>
              </mc:Fallback>
            </mc:AlternateContent>
          </a:graphicData>
        </a:graphic>
      </p:graphicFrame>
    </p:spTree>
    <p:extLst>
      <p:ext uri="{BB962C8B-B14F-4D97-AF65-F5344CB8AC3E}">
        <p14:creationId xmlns:p14="http://schemas.microsoft.com/office/powerpoint/2010/main" val="41163578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观察者模式解决天气预报需求</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19" name="矩形 18"/>
          <p:cNvSpPr/>
          <p:nvPr/>
        </p:nvSpPr>
        <p:spPr>
          <a:xfrm>
            <a:off x="562972" y="1244432"/>
            <a:ext cx="8414934" cy="3416320"/>
          </a:xfrm>
          <a:prstGeom prst="rect">
            <a:avLst/>
          </a:prstGeom>
        </p:spPr>
        <p:txBody>
          <a:bodyPr wrap="square">
            <a:spAutoFit/>
          </a:bodyPr>
          <a:lstStyle/>
          <a:p>
            <a:pPr>
              <a:defRPr/>
            </a:pPr>
            <a:endParaRPr lang="en-US" altLang="zh-CN">
              <a:latin typeface="Arial" pitchFamily="34" charset="0"/>
              <a:cs typeface="Arial" pitchFamily="34" charset="0"/>
            </a:endParaRPr>
          </a:p>
          <a:p>
            <a:pPr>
              <a:defRPr/>
            </a:pPr>
            <a:r>
              <a:rPr lang="zh-CN" altLang="en-US" b="1">
                <a:solidFill>
                  <a:srgbClr val="0070C0"/>
                </a:solidFill>
                <a:latin typeface="Arial" pitchFamily="34" charset="0"/>
                <a:cs typeface="Arial" pitchFamily="34" charset="0"/>
              </a:rPr>
              <a:t>思路分析图解</a:t>
            </a:r>
            <a:r>
              <a:rPr lang="en-US" altLang="zh-CN" b="1">
                <a:solidFill>
                  <a:srgbClr val="0070C0"/>
                </a:solidFill>
                <a:latin typeface="Arial" pitchFamily="34" charset="0"/>
                <a:cs typeface="Arial" pitchFamily="34" charset="0"/>
              </a:rPr>
              <a:t>(</a:t>
            </a:r>
            <a:r>
              <a:rPr lang="zh-CN" altLang="en-US" b="1">
                <a:solidFill>
                  <a:srgbClr val="0070C0"/>
                </a:solidFill>
                <a:latin typeface="Arial" pitchFamily="34" charset="0"/>
                <a:cs typeface="Arial" pitchFamily="34" charset="0"/>
              </a:rPr>
              <a:t>类图</a:t>
            </a:r>
            <a:r>
              <a:rPr lang="en-US" altLang="zh-CN" b="1">
                <a:solidFill>
                  <a:srgbClr val="0070C0"/>
                </a:solidFill>
                <a:latin typeface="Arial" pitchFamily="34" charset="0"/>
                <a:cs typeface="Arial" pitchFamily="34" charset="0"/>
              </a:rPr>
              <a:t>)</a:t>
            </a:r>
          </a:p>
          <a:p>
            <a:pPr>
              <a:defRPr/>
            </a:pPr>
            <a:endParaRPr lang="en-US" altLang="zh-CN" b="1">
              <a:latin typeface="Arial" pitchFamily="34" charset="0"/>
              <a:cs typeface="Arial" pitchFamily="34" charset="0"/>
            </a:endParaRPr>
          </a:p>
          <a:p>
            <a:pPr>
              <a:defRPr/>
            </a:pPr>
            <a:endParaRPr lang="en-US" altLang="zh-CN" b="1">
              <a:latin typeface="Arial" pitchFamily="34" charset="0"/>
              <a:cs typeface="Arial" pitchFamily="34" charset="0"/>
            </a:endParaRPr>
          </a:p>
          <a:p>
            <a:pPr>
              <a:defRPr/>
            </a:pPr>
            <a:endParaRPr lang="en-US" altLang="zh-CN" b="1">
              <a:latin typeface="Arial" pitchFamily="34" charset="0"/>
              <a:cs typeface="Arial" pitchFamily="34" charset="0"/>
            </a:endParaRPr>
          </a:p>
          <a:p>
            <a:pPr>
              <a:defRPr/>
            </a:pPr>
            <a:endParaRPr lang="en-US" altLang="zh-CN" b="1">
              <a:latin typeface="Arial" pitchFamily="34" charset="0"/>
              <a:cs typeface="Arial" pitchFamily="34" charset="0"/>
            </a:endParaRPr>
          </a:p>
          <a:p>
            <a:pPr>
              <a:defRPr/>
            </a:pPr>
            <a:endParaRPr lang="en-US" altLang="zh-CN" b="1">
              <a:latin typeface="Arial" pitchFamily="34" charset="0"/>
              <a:cs typeface="Arial" pitchFamily="34" charset="0"/>
            </a:endParaRPr>
          </a:p>
          <a:p>
            <a:pPr>
              <a:defRPr/>
            </a:pPr>
            <a:endParaRPr lang="en-US" altLang="zh-CN" b="1">
              <a:latin typeface="Arial" pitchFamily="34" charset="0"/>
              <a:cs typeface="Arial" pitchFamily="34" charset="0"/>
            </a:endParaRPr>
          </a:p>
          <a:p>
            <a:pPr>
              <a:defRPr/>
            </a:pPr>
            <a:endParaRPr lang="en-US" altLang="zh-CN" b="1">
              <a:latin typeface="Arial" pitchFamily="34" charset="0"/>
              <a:cs typeface="Arial" pitchFamily="34" charset="0"/>
            </a:endParaRPr>
          </a:p>
          <a:p>
            <a:pPr>
              <a:defRPr/>
            </a:pPr>
            <a:endParaRPr lang="en-US" altLang="zh-CN" b="1">
              <a:latin typeface="Arial" pitchFamily="34" charset="0"/>
              <a:cs typeface="Arial" pitchFamily="34" charset="0"/>
            </a:endParaRPr>
          </a:p>
          <a:p>
            <a:pPr>
              <a:defRPr/>
            </a:pPr>
            <a:endParaRPr lang="en-US" altLang="zh-CN" b="1">
              <a:latin typeface="Arial" pitchFamily="34" charset="0"/>
              <a:cs typeface="Arial" pitchFamily="34" charset="0"/>
            </a:endParaRPr>
          </a:p>
          <a:p>
            <a:pPr>
              <a:defRPr/>
            </a:pPr>
            <a:endParaRPr lang="en-US" altLang="zh-CN" b="1">
              <a:latin typeface="Arial" pitchFamily="34" charset="0"/>
              <a:cs typeface="Arial" pitchFamily="34"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091720472"/>
              </p:ext>
            </p:extLst>
          </p:nvPr>
        </p:nvGraphicFramePr>
        <p:xfrm>
          <a:off x="954013" y="4320455"/>
          <a:ext cx="520127" cy="448109"/>
        </p:xfrm>
        <a:graphic>
          <a:graphicData uri="http://schemas.openxmlformats.org/presentationml/2006/ole">
            <mc:AlternateContent xmlns:mc="http://schemas.openxmlformats.org/markup-compatibility/2006">
              <mc:Choice xmlns:v="urn:schemas-microsoft-com:vml" Requires="v">
                <p:oleObj spid="_x0000_s388153"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954013" y="4320455"/>
                        <a:ext cx="520127" cy="448109"/>
                      </a:xfrm>
                      <a:prstGeom prst="rect">
                        <a:avLst/>
                      </a:prstGeom>
                    </p:spPr>
                  </p:pic>
                </p:oleObj>
              </mc:Fallback>
            </mc:AlternateContent>
          </a:graphicData>
        </a:graphic>
      </p:graphicFrame>
      <p:pic>
        <p:nvPicPr>
          <p:cNvPr id="388136" name="Picture 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0237" y="1656159"/>
            <a:ext cx="5255864" cy="3711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05629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里氏替换原则</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2" y="1244431"/>
            <a:ext cx="8790600" cy="3139321"/>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pPr>
              <a:defRPr/>
            </a:pPr>
            <a:r>
              <a:rPr lang="en-US" altLang="zh-CN" sz="2000" b="1">
                <a:solidFill>
                  <a:srgbClr val="0070C0"/>
                </a:solidFill>
                <a:ea typeface="宋体" panose="02010600030101010101" pitchFamily="2" charset="-122"/>
                <a:cs typeface="Times New Roman" panose="02020603050405020304" pitchFamily="18" charset="0"/>
              </a:rPr>
              <a:t>OO</a:t>
            </a:r>
            <a:r>
              <a:rPr lang="zh-CN" altLang="en-US" sz="2000" b="1">
                <a:solidFill>
                  <a:srgbClr val="0070C0"/>
                </a:solidFill>
                <a:ea typeface="宋体" panose="02010600030101010101" pitchFamily="2" charset="-122"/>
                <a:cs typeface="Times New Roman" panose="02020603050405020304" pitchFamily="18" charset="0"/>
              </a:rPr>
              <a:t>中的继承性的思考和说明</a:t>
            </a:r>
            <a:endParaRPr lang="en-US" altLang="zh-CN" sz="2000" b="1">
              <a:solidFill>
                <a:srgbClr val="0070C0"/>
              </a:solidFill>
              <a:latin typeface="Arial" pitchFamily="34" charset="0"/>
              <a:cs typeface="Arial" pitchFamily="34" charset="0"/>
            </a:endParaRPr>
          </a:p>
          <a:p>
            <a:pPr marL="342900" indent="-342900">
              <a:buAutoNum type="arabicParenR"/>
              <a:defRPr/>
            </a:pPr>
            <a:r>
              <a:rPr lang="zh-CN" altLang="en-US"/>
              <a:t>继承包含这样一层含义：父类中凡是已经实现好的方法，实际上是在设定规范和契约，虽然它不强制要求所有的子类必须遵循这些契约，但是如果子类对这些已经实现的方法任意修改，就会对整个继承体系造成破坏。</a:t>
            </a:r>
            <a:endParaRPr lang="en-US" altLang="zh-CN"/>
          </a:p>
          <a:p>
            <a:pPr marL="342900" indent="-342900">
              <a:buAutoNum type="arabicParenR"/>
              <a:defRPr/>
            </a:pPr>
            <a:endParaRPr lang="en-US" altLang="zh-CN"/>
          </a:p>
          <a:p>
            <a:pPr marL="342900" indent="-342900">
              <a:buAutoNum type="arabicParenR"/>
              <a:defRPr/>
            </a:pPr>
            <a:r>
              <a:rPr lang="zh-CN" altLang="en-US"/>
              <a:t>继承在给程序设计带来便利的同时，也带来了弊端。比如使用继承会给程序带来侵入性，程序的可移植性降低，增加对象间的耦合性，如果一个类被其他的类所继承，则当这个类需要修改时，必须考虑到所有的子类，并且父类修改后，所有涉及到子类的功能都有可能产生故障</a:t>
            </a:r>
            <a:endParaRPr lang="en-US" altLang="zh-CN"/>
          </a:p>
          <a:p>
            <a:pPr marL="342900" indent="-342900">
              <a:buAutoNum type="arabicParenR"/>
              <a:defRPr/>
            </a:pPr>
            <a:r>
              <a:rPr lang="zh-CN" altLang="en-US">
                <a:latin typeface="Arial" pitchFamily="34" charset="0"/>
                <a:cs typeface="Arial" pitchFamily="34" charset="0"/>
              </a:rPr>
              <a:t>问题提出：在编程中，如何正确的使用继承</a:t>
            </a:r>
            <a:r>
              <a:rPr lang="en-US" altLang="zh-CN">
                <a:latin typeface="Arial" pitchFamily="34" charset="0"/>
                <a:cs typeface="Arial" pitchFamily="34" charset="0"/>
              </a:rPr>
              <a:t>? =&gt; </a:t>
            </a:r>
            <a:r>
              <a:rPr lang="zh-CN" altLang="en-US" b="1">
                <a:solidFill>
                  <a:srgbClr val="EA0000"/>
                </a:solidFill>
                <a:latin typeface="Arial" pitchFamily="34" charset="0"/>
                <a:cs typeface="Arial" pitchFamily="34" charset="0"/>
              </a:rPr>
              <a:t>里氏替换原则</a:t>
            </a:r>
            <a:endParaRPr lang="en-US" altLang="zh-CN" b="1">
              <a:solidFill>
                <a:srgbClr val="EA0000"/>
              </a:solidFill>
              <a:latin typeface="Arial" pitchFamily="34" charset="0"/>
              <a:cs typeface="Arial" pitchFamily="34" charset="0"/>
            </a:endParaRPr>
          </a:p>
        </p:txBody>
      </p:sp>
    </p:spTree>
    <p:extLst>
      <p:ext uri="{BB962C8B-B14F-4D97-AF65-F5344CB8AC3E}">
        <p14:creationId xmlns:p14="http://schemas.microsoft.com/office/powerpoint/2010/main" val="169074906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观察者模式解决天气预报需求</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19" name="矩形 18"/>
          <p:cNvSpPr/>
          <p:nvPr/>
        </p:nvSpPr>
        <p:spPr>
          <a:xfrm>
            <a:off x="562972" y="1244432"/>
            <a:ext cx="8414934" cy="1785104"/>
          </a:xfrm>
          <a:prstGeom prst="rect">
            <a:avLst/>
          </a:prstGeom>
        </p:spPr>
        <p:txBody>
          <a:bodyPr wrap="square">
            <a:spAutoFit/>
          </a:bodyPr>
          <a:lstStyle/>
          <a:p>
            <a:pPr>
              <a:defRPr/>
            </a:pPr>
            <a:r>
              <a:rPr lang="zh-CN" altLang="en-US" sz="2000" b="1" dirty="0">
                <a:solidFill>
                  <a:srgbClr val="0070C0"/>
                </a:solidFill>
                <a:latin typeface="Arial" pitchFamily="34" charset="0"/>
                <a:cs typeface="Arial" pitchFamily="34" charset="0"/>
              </a:rPr>
              <a:t>观察者模式的好处</a:t>
            </a:r>
            <a:endParaRPr lang="en-US" altLang="zh-CN" sz="2000" b="1" dirty="0">
              <a:solidFill>
                <a:srgbClr val="0070C0"/>
              </a:solidFill>
              <a:latin typeface="Arial" pitchFamily="34" charset="0"/>
              <a:cs typeface="Arial" pitchFamily="34" charset="0"/>
            </a:endParaRPr>
          </a:p>
          <a:p>
            <a:pPr>
              <a:defRPr/>
            </a:pPr>
            <a:endParaRPr lang="en-US" altLang="zh-CN" b="1" dirty="0">
              <a:latin typeface="Arial" pitchFamily="34" charset="0"/>
              <a:cs typeface="Arial" pitchFamily="34" charset="0"/>
            </a:endParaRPr>
          </a:p>
          <a:p>
            <a:pPr marL="342900" indent="-342900">
              <a:buAutoNum type="arabicParenR"/>
              <a:defRPr/>
            </a:pPr>
            <a:r>
              <a:rPr lang="zh-CN" altLang="en-US" dirty="0">
                <a:latin typeface="Arial" pitchFamily="34" charset="0"/>
                <a:cs typeface="Arial" pitchFamily="34" charset="0"/>
              </a:rPr>
              <a:t>观察者模式设计后，会以集合的方式来管理用户</a:t>
            </a:r>
            <a:r>
              <a:rPr lang="en-US" altLang="zh-CN" dirty="0">
                <a:latin typeface="Arial" pitchFamily="34" charset="0"/>
                <a:cs typeface="Arial" pitchFamily="34" charset="0"/>
              </a:rPr>
              <a:t>(Observer)</a:t>
            </a:r>
            <a:r>
              <a:rPr lang="zh-CN" altLang="en-US" dirty="0">
                <a:latin typeface="Arial" pitchFamily="34" charset="0"/>
                <a:cs typeface="Arial" pitchFamily="34" charset="0"/>
              </a:rPr>
              <a:t>，包括注册，移除和通知。</a:t>
            </a:r>
            <a:endParaRPr lang="en-US" altLang="zh-CN" dirty="0">
              <a:latin typeface="Arial" pitchFamily="34" charset="0"/>
              <a:cs typeface="Arial" pitchFamily="34" charset="0"/>
            </a:endParaRPr>
          </a:p>
          <a:p>
            <a:pPr marL="342900" indent="-342900">
              <a:buAutoNum type="arabicParenR"/>
              <a:defRPr/>
            </a:pPr>
            <a:r>
              <a:rPr lang="zh-CN" altLang="en-US" dirty="0">
                <a:latin typeface="Arial" pitchFamily="34" charset="0"/>
                <a:cs typeface="Arial" pitchFamily="34" charset="0"/>
              </a:rPr>
              <a:t>这样，我们增加观察者</a:t>
            </a:r>
            <a:r>
              <a:rPr lang="en-US" altLang="zh-CN" dirty="0">
                <a:latin typeface="Arial" pitchFamily="34" charset="0"/>
                <a:cs typeface="Arial" pitchFamily="34" charset="0"/>
              </a:rPr>
              <a:t>(</a:t>
            </a:r>
            <a:r>
              <a:rPr lang="zh-CN" altLang="en-US" dirty="0">
                <a:latin typeface="Arial" pitchFamily="34" charset="0"/>
                <a:cs typeface="Arial" pitchFamily="34" charset="0"/>
              </a:rPr>
              <a:t>这里可以理解成一个新的公告板</a:t>
            </a:r>
            <a:r>
              <a:rPr lang="en-US" altLang="zh-CN" dirty="0">
                <a:latin typeface="Arial" pitchFamily="34" charset="0"/>
                <a:cs typeface="Arial" pitchFamily="34" charset="0"/>
              </a:rPr>
              <a:t>)</a:t>
            </a:r>
            <a:r>
              <a:rPr lang="zh-CN" altLang="en-US" dirty="0">
                <a:latin typeface="Arial" pitchFamily="34" charset="0"/>
                <a:cs typeface="Arial" pitchFamily="34" charset="0"/>
              </a:rPr>
              <a:t>，就不需要去修改核心类</a:t>
            </a:r>
            <a:r>
              <a:rPr lang="en-US" altLang="zh-CN" dirty="0" err="1">
                <a:latin typeface="Arial" pitchFamily="34" charset="0"/>
                <a:cs typeface="Arial" pitchFamily="34" charset="0"/>
              </a:rPr>
              <a:t>WeatherData</a:t>
            </a:r>
            <a:r>
              <a:rPr lang="zh-CN" altLang="en-US" dirty="0">
                <a:latin typeface="Arial" pitchFamily="34" charset="0"/>
                <a:cs typeface="Arial" pitchFamily="34" charset="0"/>
              </a:rPr>
              <a:t>不会修改代码，遵守了</a:t>
            </a:r>
            <a:r>
              <a:rPr lang="en-US" altLang="zh-CN" dirty="0" err="1">
                <a:latin typeface="Arial" pitchFamily="34" charset="0"/>
                <a:cs typeface="Arial" pitchFamily="34" charset="0"/>
              </a:rPr>
              <a:t>ocp</a:t>
            </a:r>
            <a:r>
              <a:rPr lang="zh-CN" altLang="en-US" dirty="0">
                <a:latin typeface="Arial" pitchFamily="34" charset="0"/>
                <a:cs typeface="Arial" pitchFamily="34" charset="0"/>
              </a:rPr>
              <a:t>原则。</a:t>
            </a:r>
            <a:endParaRPr lang="en-US" altLang="zh-CN" dirty="0">
              <a:latin typeface="Arial" pitchFamily="34" charset="0"/>
              <a:cs typeface="Arial" pitchFamily="34" charset="0"/>
            </a:endParaRPr>
          </a:p>
        </p:txBody>
      </p:sp>
    </p:spTree>
    <p:extLst>
      <p:ext uri="{BB962C8B-B14F-4D97-AF65-F5344CB8AC3E}">
        <p14:creationId xmlns:p14="http://schemas.microsoft.com/office/powerpoint/2010/main" val="315995019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观察者模式解决天气预报需求</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19" name="矩形 18"/>
          <p:cNvSpPr/>
          <p:nvPr/>
        </p:nvSpPr>
        <p:spPr>
          <a:xfrm>
            <a:off x="562972" y="1244432"/>
            <a:ext cx="8414934" cy="3693319"/>
          </a:xfrm>
          <a:prstGeom prst="rect">
            <a:avLst/>
          </a:prstGeom>
        </p:spPr>
        <p:txBody>
          <a:bodyPr wrap="square">
            <a:spAutoFit/>
          </a:bodyPr>
          <a:lstStyle/>
          <a:p>
            <a:pPr>
              <a:defRPr/>
            </a:pPr>
            <a:r>
              <a:rPr lang="zh-CN" altLang="en-US" sz="2000" b="1">
                <a:solidFill>
                  <a:srgbClr val="0070C0"/>
                </a:solidFill>
                <a:latin typeface="Arial" pitchFamily="34" charset="0"/>
                <a:cs typeface="Arial" pitchFamily="34" charset="0"/>
              </a:rPr>
              <a:t>代码实现</a:t>
            </a:r>
            <a:endParaRPr lang="en-US" altLang="zh-CN" sz="2000" b="1">
              <a:solidFill>
                <a:srgbClr val="0070C0"/>
              </a:solidFill>
              <a:latin typeface="Arial" pitchFamily="34" charset="0"/>
              <a:cs typeface="Arial" pitchFamily="34" charset="0"/>
            </a:endParaRPr>
          </a:p>
          <a:p>
            <a:pPr>
              <a:defRPr/>
            </a:pPr>
            <a:endParaRPr lang="en-US" altLang="zh-CN" b="1">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p:txBody>
      </p:sp>
      <p:sp>
        <p:nvSpPr>
          <p:cNvPr id="3" name="TextBox 2"/>
          <p:cNvSpPr txBox="1"/>
          <p:nvPr/>
        </p:nvSpPr>
        <p:spPr>
          <a:xfrm>
            <a:off x="3725807" y="1728168"/>
            <a:ext cx="4500765" cy="1169551"/>
          </a:xfrm>
          <a:prstGeom prst="rect">
            <a:avLst/>
          </a:prstGeom>
          <a:noFill/>
        </p:spPr>
        <p:txBody>
          <a:bodyPr wrap="square" rtlCol="0">
            <a:spAutoFit/>
          </a:bodyPr>
          <a:lstStyle/>
          <a:p>
            <a:r>
              <a:rPr lang="en-US" altLang="zh-CN" sz="1400">
                <a:latin typeface="Arial" pitchFamily="34" charset="0"/>
                <a:cs typeface="Arial" pitchFamily="34" charset="0"/>
              </a:rPr>
              <a:t>public interface Subject {</a:t>
            </a:r>
          </a:p>
          <a:p>
            <a:r>
              <a:rPr lang="en-US" altLang="zh-CN" sz="1400">
                <a:latin typeface="Arial" pitchFamily="34" charset="0"/>
                <a:cs typeface="Arial" pitchFamily="34" charset="0"/>
              </a:rPr>
              <a:t>public void registerObserver(Observer o);</a:t>
            </a:r>
          </a:p>
          <a:p>
            <a:r>
              <a:rPr lang="en-US" altLang="zh-CN" sz="1400">
                <a:latin typeface="Arial" pitchFamily="34" charset="0"/>
                <a:cs typeface="Arial" pitchFamily="34" charset="0"/>
              </a:rPr>
              <a:t>public void removeObserver(Observer o);</a:t>
            </a:r>
          </a:p>
          <a:p>
            <a:r>
              <a:rPr lang="en-US" altLang="zh-CN" sz="1400">
                <a:latin typeface="Arial" pitchFamily="34" charset="0"/>
                <a:cs typeface="Arial" pitchFamily="34" charset="0"/>
              </a:rPr>
              <a:t>public void notifyObservers();</a:t>
            </a:r>
          </a:p>
          <a:p>
            <a:r>
              <a:rPr lang="en-US" altLang="zh-CN" sz="1400">
                <a:latin typeface="Arial" pitchFamily="34" charset="0"/>
                <a:cs typeface="Arial" pitchFamily="34" charset="0"/>
              </a:rPr>
              <a:t>}</a:t>
            </a:r>
            <a:endParaRPr lang="zh-CN" altLang="en-US" sz="1400">
              <a:latin typeface="Arial" pitchFamily="34" charset="0"/>
              <a:cs typeface="Arial" pitchFamily="34" charset="0"/>
            </a:endParaRPr>
          </a:p>
        </p:txBody>
      </p:sp>
      <p:sp>
        <p:nvSpPr>
          <p:cNvPr id="5" name="TextBox 4"/>
          <p:cNvSpPr txBox="1"/>
          <p:nvPr/>
        </p:nvSpPr>
        <p:spPr>
          <a:xfrm>
            <a:off x="3725807" y="3456360"/>
            <a:ext cx="5101832" cy="1169551"/>
          </a:xfrm>
          <a:prstGeom prst="rect">
            <a:avLst/>
          </a:prstGeom>
          <a:noFill/>
        </p:spPr>
        <p:txBody>
          <a:bodyPr wrap="square" rtlCol="0">
            <a:spAutoFit/>
          </a:bodyPr>
          <a:lstStyle/>
          <a:p>
            <a:r>
              <a:rPr lang="en-US" altLang="zh-CN" sz="1400">
                <a:latin typeface="Arial" pitchFamily="34" charset="0"/>
                <a:cs typeface="Arial" pitchFamily="34" charset="0"/>
              </a:rPr>
              <a:t>//</a:t>
            </a:r>
            <a:r>
              <a:rPr lang="zh-CN" altLang="en-US" sz="1400">
                <a:latin typeface="Arial" pitchFamily="34" charset="0"/>
                <a:cs typeface="Arial" pitchFamily="34" charset="0"/>
              </a:rPr>
              <a:t>观察者接口</a:t>
            </a:r>
          </a:p>
          <a:p>
            <a:r>
              <a:rPr lang="en-US" altLang="zh-CN" sz="1400">
                <a:latin typeface="Arial" pitchFamily="34" charset="0"/>
                <a:cs typeface="Arial" pitchFamily="34" charset="0"/>
              </a:rPr>
              <a:t>public interface Observer {</a:t>
            </a:r>
          </a:p>
          <a:p>
            <a:r>
              <a:rPr lang="en-US" altLang="zh-CN" sz="1400">
                <a:latin typeface="Arial" pitchFamily="34" charset="0"/>
                <a:cs typeface="Arial" pitchFamily="34" charset="0"/>
              </a:rPr>
              <a:t>public void update(float temperatrue,float pressure,float humidity);</a:t>
            </a:r>
          </a:p>
          <a:p>
            <a:r>
              <a:rPr lang="en-US" altLang="zh-CN" sz="1400">
                <a:latin typeface="Arial" pitchFamily="34" charset="0"/>
                <a:cs typeface="Arial" pitchFamily="34" charset="0"/>
              </a:rPr>
              <a:t>}</a:t>
            </a:r>
            <a:endParaRPr lang="zh-CN" altLang="en-US" sz="1400">
              <a:latin typeface="Arial" pitchFamily="34" charset="0"/>
              <a:cs typeface="Arial" pitchFamily="34" charset="0"/>
            </a:endParaRPr>
          </a:p>
        </p:txBody>
      </p:sp>
      <p:pic>
        <p:nvPicPr>
          <p:cNvPr id="17920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708" y="2060039"/>
            <a:ext cx="2867025"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 name="对象 7"/>
          <p:cNvGraphicFramePr>
            <a:graphicFrameLocks noChangeAspect="1"/>
          </p:cNvGraphicFramePr>
          <p:nvPr>
            <p:extLst>
              <p:ext uri="{D42A27DB-BD31-4B8C-83A1-F6EECF244321}">
                <p14:modId xmlns:p14="http://schemas.microsoft.com/office/powerpoint/2010/main" val="3672962196"/>
              </p:ext>
            </p:extLst>
          </p:nvPr>
        </p:nvGraphicFramePr>
        <p:xfrm>
          <a:off x="809997" y="4824511"/>
          <a:ext cx="648072" cy="558339"/>
        </p:xfrm>
        <a:graphic>
          <a:graphicData uri="http://schemas.openxmlformats.org/presentationml/2006/ole">
            <mc:AlternateContent xmlns:mc="http://schemas.openxmlformats.org/markup-compatibility/2006">
              <mc:Choice xmlns:v="urn:schemas-microsoft-com:vml" Requires="v">
                <p:oleObj spid="_x0000_s389218"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809997" y="4824511"/>
                        <a:ext cx="648072" cy="558339"/>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478441639"/>
              </p:ext>
            </p:extLst>
          </p:nvPr>
        </p:nvGraphicFramePr>
        <p:xfrm>
          <a:off x="1890117" y="4806089"/>
          <a:ext cx="864096" cy="531022"/>
        </p:xfrm>
        <a:graphic>
          <a:graphicData uri="http://schemas.openxmlformats.org/presentationml/2006/ole">
            <mc:AlternateContent xmlns:mc="http://schemas.openxmlformats.org/markup-compatibility/2006">
              <mc:Choice xmlns:v="urn:schemas-microsoft-com:vml" Requires="v">
                <p:oleObj spid="_x0000_s389219" name="包装程序外壳对象" showAsIcon="1" r:id="rId7" imgW="1156680" imgH="711360" progId="Package">
                  <p:embed/>
                </p:oleObj>
              </mc:Choice>
              <mc:Fallback>
                <p:oleObj name="包装程序外壳对象" showAsIcon="1" r:id="rId7" imgW="1156680" imgH="711360" progId="Package">
                  <p:embed/>
                  <p:pic>
                    <p:nvPicPr>
                      <p:cNvPr id="0" name=""/>
                      <p:cNvPicPr/>
                      <p:nvPr/>
                    </p:nvPicPr>
                    <p:blipFill>
                      <a:blip r:embed="rId8"/>
                      <a:stretch>
                        <a:fillRect/>
                      </a:stretch>
                    </p:blipFill>
                    <p:spPr>
                      <a:xfrm>
                        <a:off x="1890117" y="4806089"/>
                        <a:ext cx="864096" cy="531022"/>
                      </a:xfrm>
                      <a:prstGeom prst="rect">
                        <a:avLst/>
                      </a:prstGeom>
                    </p:spPr>
                  </p:pic>
                </p:oleObj>
              </mc:Fallback>
            </mc:AlternateContent>
          </a:graphicData>
        </a:graphic>
      </p:graphicFrame>
    </p:spTree>
    <p:extLst>
      <p:ext uri="{BB962C8B-B14F-4D97-AF65-F5344CB8AC3E}">
        <p14:creationId xmlns:p14="http://schemas.microsoft.com/office/powerpoint/2010/main" val="148845734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观察者模式在</a:t>
            </a:r>
            <a:r>
              <a:rPr lang="en-US" altLang="zh-CN" sz="2400" b="1"/>
              <a:t>Jdk</a:t>
            </a:r>
            <a:r>
              <a:rPr lang="zh-CN" altLang="en-US" sz="2400" b="1"/>
              <a:t>应用的源码分析</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19" name="矩形 18"/>
          <p:cNvSpPr/>
          <p:nvPr/>
        </p:nvSpPr>
        <p:spPr>
          <a:xfrm>
            <a:off x="562972" y="1244431"/>
            <a:ext cx="8414934" cy="4001095"/>
          </a:xfrm>
          <a:prstGeom prst="rect">
            <a:avLst/>
          </a:prstGeom>
        </p:spPr>
        <p:txBody>
          <a:bodyPr wrap="square">
            <a:spAutoFit/>
          </a:bodyPr>
          <a:lstStyle/>
          <a:p>
            <a:pPr>
              <a:defRPr/>
            </a:pPr>
            <a:r>
              <a:rPr lang="zh-CN" altLang="en-US" sz="2000">
                <a:latin typeface="Arial" pitchFamily="34" charset="0"/>
                <a:cs typeface="Arial" pitchFamily="34" charset="0"/>
              </a:rPr>
              <a:t>观察者模式在</a:t>
            </a:r>
            <a:r>
              <a:rPr lang="en-US" altLang="zh-CN" sz="2000">
                <a:latin typeface="Arial" pitchFamily="34" charset="0"/>
                <a:cs typeface="Arial" pitchFamily="34" charset="0"/>
              </a:rPr>
              <a:t>Jdk</a:t>
            </a:r>
            <a:r>
              <a:rPr lang="zh-CN" altLang="en-US" sz="2000">
                <a:latin typeface="Arial" pitchFamily="34" charset="0"/>
                <a:cs typeface="Arial" pitchFamily="34" charset="0"/>
              </a:rPr>
              <a:t>应用的源码分析</a:t>
            </a:r>
            <a:endParaRPr lang="en-US" altLang="zh-CN" sz="2000">
              <a:latin typeface="Arial" pitchFamily="34" charset="0"/>
              <a:cs typeface="Arial" pitchFamily="34" charset="0"/>
            </a:endParaRPr>
          </a:p>
          <a:p>
            <a:pPr>
              <a:defRPr/>
            </a:pPr>
            <a:endParaRPr lang="en-US" altLang="zh-CN" b="1">
              <a:latin typeface="Arial" pitchFamily="34" charset="0"/>
              <a:cs typeface="Arial" pitchFamily="34" charset="0"/>
            </a:endParaRPr>
          </a:p>
          <a:p>
            <a:pPr marL="342900" indent="-342900">
              <a:buAutoNum type="arabicParenR"/>
              <a:defRPr/>
            </a:pPr>
            <a:r>
              <a:rPr lang="en-US" altLang="zh-CN" b="1">
                <a:latin typeface="Arial" pitchFamily="34" charset="0"/>
                <a:cs typeface="Arial" pitchFamily="34" charset="0"/>
              </a:rPr>
              <a:t>Jdk</a:t>
            </a:r>
            <a:r>
              <a:rPr lang="zh-CN" altLang="en-US" b="1">
                <a:latin typeface="Arial" pitchFamily="34" charset="0"/>
                <a:cs typeface="Arial" pitchFamily="34" charset="0"/>
              </a:rPr>
              <a:t>的</a:t>
            </a:r>
            <a:r>
              <a:rPr lang="en-US" altLang="zh-CN" b="1">
                <a:latin typeface="Arial" pitchFamily="34" charset="0"/>
                <a:cs typeface="Arial" pitchFamily="34" charset="0"/>
              </a:rPr>
              <a:t>Observable</a:t>
            </a:r>
            <a:r>
              <a:rPr lang="zh-CN" altLang="en-US" b="1">
                <a:latin typeface="Arial" pitchFamily="34" charset="0"/>
                <a:cs typeface="Arial" pitchFamily="34" charset="0"/>
              </a:rPr>
              <a:t>类就使用了观察者模式</a:t>
            </a:r>
            <a:endParaRPr lang="en-US" altLang="zh-CN" b="1">
              <a:latin typeface="Arial" pitchFamily="34" charset="0"/>
              <a:cs typeface="Arial" pitchFamily="34" charset="0"/>
            </a:endParaRPr>
          </a:p>
          <a:p>
            <a:pPr marL="342900" indent="-342900">
              <a:buAutoNum type="arabicParenR"/>
              <a:defRPr/>
            </a:pPr>
            <a:r>
              <a:rPr lang="zh-CN" altLang="en-US" b="1">
                <a:latin typeface="Arial" pitchFamily="34" charset="0"/>
                <a:cs typeface="Arial" pitchFamily="34" charset="0"/>
              </a:rPr>
              <a:t>代码分析</a:t>
            </a:r>
            <a:r>
              <a:rPr lang="en-US" altLang="zh-CN" b="1">
                <a:latin typeface="Arial" pitchFamily="34" charset="0"/>
                <a:cs typeface="Arial" pitchFamily="34" charset="0"/>
              </a:rPr>
              <a:t>+</a:t>
            </a:r>
            <a:r>
              <a:rPr lang="zh-CN" altLang="en-US" b="1">
                <a:latin typeface="Arial" pitchFamily="34" charset="0"/>
                <a:cs typeface="Arial" pitchFamily="34" charset="0"/>
              </a:rPr>
              <a:t>模式角色分析</a:t>
            </a:r>
            <a:endParaRPr lang="en-US" altLang="zh-CN">
              <a:latin typeface="Arial" pitchFamily="34" charset="0"/>
              <a:cs typeface="Arial" pitchFamily="34" charset="0"/>
            </a:endParaRPr>
          </a:p>
          <a:p>
            <a:pPr>
              <a:defRPr/>
            </a:pPr>
            <a:endParaRPr lang="en-US" altLang="zh-CN" b="1">
              <a:latin typeface="Arial" pitchFamily="34" charset="0"/>
              <a:cs typeface="Arial" pitchFamily="34" charset="0"/>
            </a:endParaRPr>
          </a:p>
          <a:p>
            <a:pPr marL="342900" indent="-342900">
              <a:buAutoNum type="arabicParenR"/>
              <a:defRPr/>
            </a:pPr>
            <a:endParaRPr lang="en-US" altLang="zh-CN" b="1">
              <a:latin typeface="Arial" pitchFamily="34" charset="0"/>
              <a:cs typeface="Arial" pitchFamily="34" charset="0"/>
            </a:endParaRPr>
          </a:p>
          <a:p>
            <a:pPr marL="342900" indent="-342900">
              <a:buAutoNum type="arabicParenR"/>
              <a:defRPr/>
            </a:pPr>
            <a:endParaRPr lang="en-US" altLang="zh-CN" b="1">
              <a:latin typeface="Arial" pitchFamily="34" charset="0"/>
              <a:cs typeface="Arial" pitchFamily="34" charset="0"/>
            </a:endParaRPr>
          </a:p>
          <a:p>
            <a:pPr marL="342900" indent="-342900">
              <a:buAutoNum type="arabicParenR"/>
              <a:defRPr/>
            </a:pPr>
            <a:endParaRPr lang="en-US" altLang="zh-CN" b="1">
              <a:latin typeface="Arial" pitchFamily="34" charset="0"/>
              <a:cs typeface="Arial" pitchFamily="34" charset="0"/>
            </a:endParaRPr>
          </a:p>
          <a:p>
            <a:pPr marL="342900" indent="-342900">
              <a:buAutoNum type="arabicParenR"/>
              <a:defRPr/>
            </a:pPr>
            <a:endParaRPr lang="en-US" altLang="zh-CN" b="1">
              <a:latin typeface="Arial" pitchFamily="34" charset="0"/>
              <a:cs typeface="Arial" pitchFamily="34" charset="0"/>
            </a:endParaRPr>
          </a:p>
          <a:p>
            <a:pPr marL="342900" indent="-342900">
              <a:buAutoNum type="arabicParenR"/>
              <a:defRPr/>
            </a:pPr>
            <a:endParaRPr lang="en-US" altLang="zh-CN" b="1">
              <a:latin typeface="Arial" pitchFamily="34" charset="0"/>
              <a:cs typeface="Arial" pitchFamily="34" charset="0"/>
            </a:endParaRPr>
          </a:p>
          <a:p>
            <a:pPr marL="342900" indent="-342900">
              <a:buAutoNum type="arabicParenR"/>
              <a:defRPr/>
            </a:pPr>
            <a:endParaRPr lang="en-US" altLang="zh-CN" b="1">
              <a:latin typeface="Arial" pitchFamily="34" charset="0"/>
              <a:cs typeface="Arial" pitchFamily="34" charset="0"/>
            </a:endParaRPr>
          </a:p>
          <a:p>
            <a:pPr marL="342900" indent="-342900">
              <a:buAutoNum type="arabicParenR"/>
              <a:defRPr/>
            </a:pPr>
            <a:endParaRPr lang="en-US" altLang="zh-CN" b="1">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p:txBody>
      </p:sp>
      <p:pic>
        <p:nvPicPr>
          <p:cNvPr id="2355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717" y="2641160"/>
            <a:ext cx="4314554" cy="1270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对象 1"/>
          <p:cNvGraphicFramePr>
            <a:graphicFrameLocks noChangeAspect="1"/>
          </p:cNvGraphicFramePr>
          <p:nvPr>
            <p:extLst>
              <p:ext uri="{D42A27DB-BD31-4B8C-83A1-F6EECF244321}">
                <p14:modId xmlns:p14="http://schemas.microsoft.com/office/powerpoint/2010/main" val="1381252424"/>
              </p:ext>
            </p:extLst>
          </p:nvPr>
        </p:nvGraphicFramePr>
        <p:xfrm>
          <a:off x="154347" y="3384350"/>
          <a:ext cx="491350" cy="360629"/>
        </p:xfrm>
        <a:graphic>
          <a:graphicData uri="http://schemas.openxmlformats.org/presentationml/2006/ole">
            <mc:AlternateContent xmlns:mc="http://schemas.openxmlformats.org/markup-compatibility/2006">
              <mc:Choice xmlns:v="urn:schemas-microsoft-com:vml" Requires="v">
                <p:oleObj spid="_x0000_s390196" name="包装程序外壳对象" showAsIcon="1" r:id="rId5" imgW="928080" imgH="711360" progId="Package">
                  <p:embed/>
                </p:oleObj>
              </mc:Choice>
              <mc:Fallback>
                <p:oleObj name="包装程序外壳对象" showAsIcon="1" r:id="rId5" imgW="928080" imgH="711360" progId="Package">
                  <p:embed/>
                  <p:pic>
                    <p:nvPicPr>
                      <p:cNvPr id="0" name=""/>
                      <p:cNvPicPr/>
                      <p:nvPr/>
                    </p:nvPicPr>
                    <p:blipFill>
                      <a:blip r:embed="rId6"/>
                      <a:stretch>
                        <a:fillRect/>
                      </a:stretch>
                    </p:blipFill>
                    <p:spPr>
                      <a:xfrm>
                        <a:off x="154347" y="3384350"/>
                        <a:ext cx="491350" cy="360629"/>
                      </a:xfrm>
                      <a:prstGeom prst="rect">
                        <a:avLst/>
                      </a:prstGeom>
                    </p:spPr>
                  </p:pic>
                </p:oleObj>
              </mc:Fallback>
            </mc:AlternateContent>
          </a:graphicData>
        </a:graphic>
      </p:graphicFrame>
      <p:sp>
        <p:nvSpPr>
          <p:cNvPr id="3" name="TextBox 2"/>
          <p:cNvSpPr txBox="1"/>
          <p:nvPr/>
        </p:nvSpPr>
        <p:spPr>
          <a:xfrm>
            <a:off x="643717" y="4248447"/>
            <a:ext cx="4416594" cy="923330"/>
          </a:xfrm>
          <a:prstGeom prst="rect">
            <a:avLst/>
          </a:prstGeom>
          <a:solidFill>
            <a:schemeClr val="bg1">
              <a:lumMod val="95000"/>
            </a:schemeClr>
          </a:solidFill>
        </p:spPr>
        <p:txBody>
          <a:bodyPr wrap="none" rtlCol="0">
            <a:spAutoFit/>
          </a:bodyPr>
          <a:lstStyle/>
          <a:p>
            <a:pPr>
              <a:defRPr/>
            </a:pPr>
            <a:r>
              <a:rPr lang="en-US" altLang="zh-CN">
                <a:latin typeface="Arial" pitchFamily="34" charset="0"/>
                <a:cs typeface="Arial" pitchFamily="34" charset="0"/>
              </a:rPr>
              <a:t>public interface Observer {</a:t>
            </a:r>
          </a:p>
          <a:p>
            <a:pPr>
              <a:defRPr/>
            </a:pPr>
            <a:r>
              <a:rPr lang="en-US" altLang="zh-CN">
                <a:latin typeface="Arial" pitchFamily="34" charset="0"/>
                <a:cs typeface="Arial" pitchFamily="34" charset="0"/>
              </a:rPr>
              <a:t>    void update(Observable o, Object arg);</a:t>
            </a:r>
          </a:p>
          <a:p>
            <a:pPr>
              <a:defRPr/>
            </a:pPr>
            <a:r>
              <a:rPr lang="en-US" altLang="zh-CN">
                <a:latin typeface="Arial" pitchFamily="34" charset="0"/>
                <a:cs typeface="Arial" pitchFamily="34" charset="0"/>
              </a:rPr>
              <a:t>}</a:t>
            </a:r>
          </a:p>
        </p:txBody>
      </p:sp>
      <p:sp>
        <p:nvSpPr>
          <p:cNvPr id="8" name="椭圆 7"/>
          <p:cNvSpPr/>
          <p:nvPr/>
        </p:nvSpPr>
        <p:spPr>
          <a:xfrm>
            <a:off x="4092523" y="2641160"/>
            <a:ext cx="378605" cy="35254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1200">
                <a:latin typeface="Arial" pitchFamily="34" charset="0"/>
                <a:cs typeface="Arial" pitchFamily="34" charset="0"/>
              </a:rPr>
              <a:t>1</a:t>
            </a:r>
            <a:endParaRPr lang="zh-CN" altLang="en-US" sz="1200">
              <a:latin typeface="Arial" pitchFamily="34" charset="0"/>
              <a:cs typeface="Arial" pitchFamily="34" charset="0"/>
            </a:endParaRPr>
          </a:p>
        </p:txBody>
      </p:sp>
      <p:sp>
        <p:nvSpPr>
          <p:cNvPr id="9" name="椭圆 8"/>
          <p:cNvSpPr/>
          <p:nvPr/>
        </p:nvSpPr>
        <p:spPr>
          <a:xfrm>
            <a:off x="4092522" y="3926222"/>
            <a:ext cx="378605" cy="35254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1200">
                <a:latin typeface="Arial" pitchFamily="34" charset="0"/>
                <a:cs typeface="Arial" pitchFamily="34" charset="0"/>
              </a:rPr>
              <a:t>2</a:t>
            </a:r>
            <a:endParaRPr lang="zh-CN" altLang="en-US" sz="1200">
              <a:latin typeface="Arial" pitchFamily="34" charset="0"/>
              <a:cs typeface="Arial" pitchFamily="34" charset="0"/>
            </a:endParaRPr>
          </a:p>
        </p:txBody>
      </p:sp>
    </p:spTree>
    <p:extLst>
      <p:ext uri="{BB962C8B-B14F-4D97-AF65-F5344CB8AC3E}">
        <p14:creationId xmlns:p14="http://schemas.microsoft.com/office/powerpoint/2010/main" val="66297085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观察者模式在</a:t>
            </a:r>
            <a:r>
              <a:rPr lang="en-US" altLang="zh-CN" sz="2400" b="1"/>
              <a:t>Jdk</a:t>
            </a:r>
            <a:r>
              <a:rPr lang="zh-CN" altLang="en-US" sz="2400" b="1"/>
              <a:t>应用的源码分析</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19" name="矩形 18"/>
          <p:cNvSpPr/>
          <p:nvPr/>
        </p:nvSpPr>
        <p:spPr>
          <a:xfrm>
            <a:off x="562972" y="1244431"/>
            <a:ext cx="8414934" cy="4001095"/>
          </a:xfrm>
          <a:prstGeom prst="rect">
            <a:avLst/>
          </a:prstGeom>
        </p:spPr>
        <p:txBody>
          <a:bodyPr wrap="square">
            <a:spAutoFit/>
          </a:bodyPr>
          <a:lstStyle/>
          <a:p>
            <a:pPr>
              <a:defRPr/>
            </a:pPr>
            <a:r>
              <a:rPr lang="zh-CN" altLang="en-US" sz="2000">
                <a:latin typeface="Arial" pitchFamily="34" charset="0"/>
                <a:cs typeface="Arial" pitchFamily="34" charset="0"/>
              </a:rPr>
              <a:t>观察者模式在</a:t>
            </a:r>
            <a:r>
              <a:rPr lang="en-US" altLang="zh-CN" sz="2000">
                <a:latin typeface="Arial" pitchFamily="34" charset="0"/>
                <a:cs typeface="Arial" pitchFamily="34" charset="0"/>
              </a:rPr>
              <a:t>Jdk</a:t>
            </a:r>
            <a:r>
              <a:rPr lang="zh-CN" altLang="en-US" sz="2000">
                <a:latin typeface="Arial" pitchFamily="34" charset="0"/>
                <a:cs typeface="Arial" pitchFamily="34" charset="0"/>
              </a:rPr>
              <a:t>应用的源码分析</a:t>
            </a:r>
            <a:endParaRPr lang="en-US" altLang="zh-CN" sz="2000">
              <a:latin typeface="Arial" pitchFamily="34" charset="0"/>
              <a:cs typeface="Arial" pitchFamily="34" charset="0"/>
            </a:endParaRPr>
          </a:p>
          <a:p>
            <a:pPr>
              <a:defRPr/>
            </a:pPr>
            <a:endParaRPr lang="en-US" altLang="zh-CN" b="1">
              <a:latin typeface="Arial" pitchFamily="34" charset="0"/>
              <a:cs typeface="Arial" pitchFamily="34" charset="0"/>
            </a:endParaRPr>
          </a:p>
          <a:p>
            <a:pPr marL="342900" indent="-342900">
              <a:buAutoNum type="arabicParenR" startAt="3"/>
              <a:defRPr/>
            </a:pPr>
            <a:r>
              <a:rPr lang="zh-CN" altLang="en-US" b="1">
                <a:latin typeface="Arial" pitchFamily="34" charset="0"/>
                <a:cs typeface="Arial" pitchFamily="34" charset="0"/>
              </a:rPr>
              <a:t>模式角色分析</a:t>
            </a:r>
            <a:endParaRPr lang="en-US" altLang="zh-CN" b="1">
              <a:latin typeface="Arial" pitchFamily="34" charset="0"/>
              <a:cs typeface="Arial" pitchFamily="34" charset="0"/>
            </a:endParaRPr>
          </a:p>
          <a:p>
            <a:pPr marL="285750" indent="-285750">
              <a:buFontTx/>
              <a:buChar char="-"/>
              <a:defRPr/>
            </a:pPr>
            <a:r>
              <a:rPr lang="en-US" altLang="zh-CN" b="1">
                <a:latin typeface="Arial" pitchFamily="34" charset="0"/>
                <a:cs typeface="Arial" pitchFamily="34" charset="0"/>
              </a:rPr>
              <a:t>Observable  </a:t>
            </a:r>
            <a:r>
              <a:rPr lang="zh-CN" altLang="en-US" b="1">
                <a:latin typeface="Arial" pitchFamily="34" charset="0"/>
                <a:cs typeface="Arial" pitchFamily="34" charset="0"/>
              </a:rPr>
              <a:t>的作用和地位等价于 我们前面讲过</a:t>
            </a:r>
            <a:r>
              <a:rPr lang="en-US" altLang="zh-CN" b="1">
                <a:latin typeface="Arial" pitchFamily="34" charset="0"/>
                <a:cs typeface="Arial" pitchFamily="34" charset="0"/>
              </a:rPr>
              <a:t>Subject</a:t>
            </a:r>
          </a:p>
          <a:p>
            <a:pPr marL="285750" indent="-285750">
              <a:buFontTx/>
              <a:buChar char="-"/>
              <a:defRPr/>
            </a:pPr>
            <a:r>
              <a:rPr lang="en-US" altLang="zh-CN" b="1">
                <a:latin typeface="Arial" pitchFamily="34" charset="0"/>
                <a:cs typeface="Arial" pitchFamily="34" charset="0"/>
              </a:rPr>
              <a:t>Observable </a:t>
            </a:r>
            <a:r>
              <a:rPr lang="zh-CN" altLang="en-US" b="1">
                <a:latin typeface="Arial" pitchFamily="34" charset="0"/>
                <a:cs typeface="Arial" pitchFamily="34" charset="0"/>
              </a:rPr>
              <a:t>是类，不是接口，类中已经实现了核心的方法 </a:t>
            </a:r>
            <a:r>
              <a:rPr lang="en-US" altLang="zh-CN" b="1">
                <a:latin typeface="Arial" pitchFamily="34" charset="0"/>
                <a:cs typeface="Arial" pitchFamily="34" charset="0"/>
              </a:rPr>
              <a:t>,</a:t>
            </a:r>
            <a:r>
              <a:rPr lang="zh-CN" altLang="en-US" b="1">
                <a:latin typeface="Arial" pitchFamily="34" charset="0"/>
                <a:cs typeface="Arial" pitchFamily="34" charset="0"/>
              </a:rPr>
              <a:t>即管理</a:t>
            </a:r>
            <a:r>
              <a:rPr lang="en-US" altLang="zh-CN" b="1">
                <a:latin typeface="Arial" pitchFamily="34" charset="0"/>
                <a:cs typeface="Arial" pitchFamily="34" charset="0"/>
              </a:rPr>
              <a:t>Observer</a:t>
            </a:r>
            <a:r>
              <a:rPr lang="zh-CN" altLang="en-US" b="1">
                <a:latin typeface="Arial" pitchFamily="34" charset="0"/>
                <a:cs typeface="Arial" pitchFamily="34" charset="0"/>
              </a:rPr>
              <a:t>的方法 </a:t>
            </a:r>
            <a:r>
              <a:rPr lang="en-US" altLang="zh-CN" b="1">
                <a:latin typeface="Arial" pitchFamily="34" charset="0"/>
                <a:cs typeface="Arial" pitchFamily="34" charset="0"/>
              </a:rPr>
              <a:t>add.. delete .. notify... </a:t>
            </a:r>
          </a:p>
          <a:p>
            <a:pPr marL="285750" indent="-285750">
              <a:buFontTx/>
              <a:buChar char="-"/>
              <a:defRPr/>
            </a:pPr>
            <a:r>
              <a:rPr lang="en-US" altLang="zh-CN" b="1">
                <a:latin typeface="Arial" pitchFamily="34" charset="0"/>
                <a:cs typeface="Arial" pitchFamily="34" charset="0"/>
              </a:rPr>
              <a:t>Observer </a:t>
            </a:r>
            <a:r>
              <a:rPr lang="zh-CN" altLang="en-US" b="1">
                <a:latin typeface="Arial" pitchFamily="34" charset="0"/>
                <a:cs typeface="Arial" pitchFamily="34" charset="0"/>
              </a:rPr>
              <a:t>的作用和地位等价于我们前面讲过的 </a:t>
            </a:r>
            <a:r>
              <a:rPr lang="en-US" altLang="zh-CN" b="1">
                <a:latin typeface="Arial" pitchFamily="34" charset="0"/>
                <a:cs typeface="Arial" pitchFamily="34" charset="0"/>
              </a:rPr>
              <a:t>Observer, </a:t>
            </a:r>
            <a:r>
              <a:rPr lang="zh-CN" altLang="en-US" b="1">
                <a:latin typeface="Arial" pitchFamily="34" charset="0"/>
                <a:cs typeface="Arial" pitchFamily="34" charset="0"/>
              </a:rPr>
              <a:t>有</a:t>
            </a:r>
            <a:r>
              <a:rPr lang="en-US" altLang="zh-CN" b="1">
                <a:latin typeface="Arial" pitchFamily="34" charset="0"/>
                <a:cs typeface="Arial" pitchFamily="34" charset="0"/>
              </a:rPr>
              <a:t>update</a:t>
            </a:r>
          </a:p>
          <a:p>
            <a:pPr marL="285750" indent="-285750">
              <a:buFontTx/>
              <a:buChar char="-"/>
              <a:defRPr/>
            </a:pPr>
            <a:r>
              <a:rPr lang="en-US" altLang="zh-CN" b="1">
                <a:latin typeface="Arial" pitchFamily="34" charset="0"/>
                <a:cs typeface="Arial" pitchFamily="34" charset="0"/>
              </a:rPr>
              <a:t>Observable </a:t>
            </a:r>
            <a:r>
              <a:rPr lang="zh-CN" altLang="en-US" b="1">
                <a:latin typeface="Arial" pitchFamily="34" charset="0"/>
                <a:cs typeface="Arial" pitchFamily="34" charset="0"/>
              </a:rPr>
              <a:t>和 </a:t>
            </a:r>
            <a:r>
              <a:rPr lang="en-US" altLang="zh-CN" b="1">
                <a:latin typeface="Arial" pitchFamily="34" charset="0"/>
                <a:cs typeface="Arial" pitchFamily="34" charset="0"/>
              </a:rPr>
              <a:t>Observer </a:t>
            </a:r>
            <a:r>
              <a:rPr lang="zh-CN" altLang="en-US" b="1">
                <a:latin typeface="Arial" pitchFamily="34" charset="0"/>
                <a:cs typeface="Arial" pitchFamily="34" charset="0"/>
              </a:rPr>
              <a:t>的使用方法和前面讲过的一样，只是</a:t>
            </a:r>
            <a:r>
              <a:rPr lang="en-US" altLang="zh-CN" b="1">
                <a:latin typeface="Arial" pitchFamily="34" charset="0"/>
                <a:cs typeface="Arial" pitchFamily="34" charset="0"/>
              </a:rPr>
              <a:t>Observable </a:t>
            </a:r>
            <a:r>
              <a:rPr lang="zh-CN" altLang="en-US" b="1">
                <a:latin typeface="Arial" pitchFamily="34" charset="0"/>
                <a:cs typeface="Arial" pitchFamily="34" charset="0"/>
              </a:rPr>
              <a:t>是类，通过继承来实现观察者模式</a:t>
            </a:r>
            <a:endParaRPr lang="en-US" altLang="zh-CN" b="1">
              <a:latin typeface="Arial" pitchFamily="34" charset="0"/>
              <a:cs typeface="Arial" pitchFamily="34" charset="0"/>
            </a:endParaRPr>
          </a:p>
          <a:p>
            <a:pPr>
              <a:defRPr/>
            </a:pPr>
            <a:endParaRPr lang="en-US" altLang="zh-CN" b="1">
              <a:latin typeface="Arial" pitchFamily="34" charset="0"/>
              <a:cs typeface="Arial" pitchFamily="34" charset="0"/>
            </a:endParaRPr>
          </a:p>
          <a:p>
            <a:pPr marL="342900" indent="-342900">
              <a:buAutoNum type="arabicParenR"/>
              <a:defRPr/>
            </a:pPr>
            <a:endParaRPr lang="en-US" altLang="zh-CN" b="1">
              <a:latin typeface="Arial" pitchFamily="34" charset="0"/>
              <a:cs typeface="Arial" pitchFamily="34" charset="0"/>
            </a:endParaRPr>
          </a:p>
          <a:p>
            <a:pPr marL="342900" indent="-342900">
              <a:buAutoNum type="arabicParenR"/>
              <a:defRPr/>
            </a:pPr>
            <a:endParaRPr lang="en-US" altLang="zh-CN" b="1">
              <a:latin typeface="Arial" pitchFamily="34" charset="0"/>
              <a:cs typeface="Arial" pitchFamily="34" charset="0"/>
            </a:endParaRPr>
          </a:p>
          <a:p>
            <a:pPr>
              <a:defRPr/>
            </a:pPr>
            <a:endParaRPr lang="en-US" altLang="zh-CN">
              <a:latin typeface="Arial" pitchFamily="34" charset="0"/>
              <a:cs typeface="Arial" pitchFamily="34" charset="0"/>
            </a:endParaRPr>
          </a:p>
          <a:p>
            <a:pPr>
              <a:defRPr/>
            </a:pPr>
            <a:endParaRPr lang="en-US" altLang="zh-CN">
              <a:latin typeface="Arial" pitchFamily="34" charset="0"/>
              <a:cs typeface="Arial" pitchFamily="34" charset="0"/>
            </a:endParaRPr>
          </a:p>
        </p:txBody>
      </p:sp>
    </p:spTree>
    <p:extLst>
      <p:ext uri="{BB962C8B-B14F-4D97-AF65-F5344CB8AC3E}">
        <p14:creationId xmlns:p14="http://schemas.microsoft.com/office/powerpoint/2010/main" val="228087564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sz="2800" b="1"/>
              <a:t>Java</a:t>
            </a:r>
            <a:r>
              <a:rPr lang="zh-CN" altLang="en-US" sz="2800" b="1"/>
              <a:t>设计模式</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中介者模式</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96870362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智能家庭管理问题</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527946" cy="3908762"/>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r>
              <a:rPr lang="zh-CN" altLang="en-US" sz="2000"/>
              <a:t>智能家庭项目</a:t>
            </a:r>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r>
              <a:rPr lang="zh-CN" altLang="en-US"/>
              <a:t>智能家庭项目：</a:t>
            </a:r>
            <a:endParaRPr lang="en-US" altLang="zh-CN"/>
          </a:p>
          <a:p>
            <a:pPr marL="342900" indent="-342900">
              <a:buAutoNum type="arabicParenR"/>
            </a:pPr>
            <a:r>
              <a:rPr lang="zh-CN" altLang="en-US"/>
              <a:t>智能家庭包括各种设备，闹钟、咖啡机、电视机、窗帘 等</a:t>
            </a:r>
            <a:endParaRPr lang="en-US" altLang="zh-CN"/>
          </a:p>
          <a:p>
            <a:pPr marL="342900" indent="-342900">
              <a:buAutoNum type="arabicParenR"/>
            </a:pPr>
            <a:r>
              <a:rPr lang="zh-CN" altLang="en-US"/>
              <a:t>主人要看电视时，各个设备可以协同工作，自动完成看电视的准备工作，比如流程为：</a:t>
            </a:r>
            <a:r>
              <a:rPr lang="zh-CN" altLang="en-US">
                <a:latin typeface="+mn-ea"/>
              </a:rPr>
              <a:t>闹铃响起</a:t>
            </a:r>
            <a:r>
              <a:rPr lang="en-US" altLang="zh-CN">
                <a:latin typeface="+mn-ea"/>
              </a:rPr>
              <a:t>-&gt;</a:t>
            </a:r>
            <a:r>
              <a:rPr lang="zh-CN" altLang="en-US">
                <a:latin typeface="+mn-ea"/>
              </a:rPr>
              <a:t>咖啡机开始做咖啡</a:t>
            </a:r>
            <a:r>
              <a:rPr lang="en-US" altLang="zh-CN">
                <a:latin typeface="+mn-ea"/>
              </a:rPr>
              <a:t>-&gt;</a:t>
            </a:r>
            <a:r>
              <a:rPr lang="zh-CN" altLang="en-US">
                <a:latin typeface="+mn-ea"/>
              </a:rPr>
              <a:t>窗帘自动落下</a:t>
            </a:r>
            <a:r>
              <a:rPr lang="en-US" altLang="zh-CN">
                <a:latin typeface="+mn-ea"/>
              </a:rPr>
              <a:t>-&gt;</a:t>
            </a:r>
            <a:r>
              <a:rPr lang="zh-CN" altLang="en-US">
                <a:latin typeface="+mn-ea"/>
              </a:rPr>
              <a:t>电视机开始播放</a:t>
            </a:r>
            <a:endParaRPr lang="en-US" altLang="zh-CN"/>
          </a:p>
        </p:txBody>
      </p:sp>
      <p:pic>
        <p:nvPicPr>
          <p:cNvPr id="2488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054" y="2088278"/>
            <a:ext cx="2771775" cy="140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2624796132"/>
              </p:ext>
            </p:extLst>
          </p:nvPr>
        </p:nvGraphicFramePr>
        <p:xfrm>
          <a:off x="3762325" y="2875647"/>
          <a:ext cx="711293" cy="612806"/>
        </p:xfrm>
        <a:graphic>
          <a:graphicData uri="http://schemas.openxmlformats.org/presentationml/2006/ole">
            <mc:AlternateContent xmlns:mc="http://schemas.openxmlformats.org/markup-compatibility/2006">
              <mc:Choice xmlns:v="urn:schemas-microsoft-com:vml" Requires="v">
                <p:oleObj spid="_x0000_s248985"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3762325" y="2875647"/>
                        <a:ext cx="711293" cy="612806"/>
                      </a:xfrm>
                      <a:prstGeom prst="rect">
                        <a:avLst/>
                      </a:prstGeom>
                    </p:spPr>
                  </p:pic>
                </p:oleObj>
              </mc:Fallback>
            </mc:AlternateContent>
          </a:graphicData>
        </a:graphic>
      </p:graphicFrame>
    </p:spTree>
    <p:extLst>
      <p:ext uri="{BB962C8B-B14F-4D97-AF65-F5344CB8AC3E}">
        <p14:creationId xmlns:p14="http://schemas.microsoft.com/office/powerpoint/2010/main" val="262009133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latin typeface="+mn-ea"/>
              </a:rPr>
              <a:t>传统方案解决智能家庭管理问题</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1538883"/>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r>
              <a:rPr lang="zh-CN" altLang="en-US">
                <a:latin typeface="Arial" pitchFamily="34" charset="0"/>
                <a:cs typeface="Arial" pitchFamily="34" charset="0"/>
              </a:rPr>
              <a:t>传统的设计方案</a:t>
            </a:r>
            <a:r>
              <a:rPr lang="en-US" altLang="zh-CN">
                <a:latin typeface="Arial" pitchFamily="34" charset="0"/>
                <a:cs typeface="Arial" pitchFamily="34" charset="0"/>
              </a:rPr>
              <a:t>(</a:t>
            </a:r>
            <a:r>
              <a:rPr lang="zh-CN" altLang="en-US">
                <a:latin typeface="Arial" pitchFamily="34" charset="0"/>
                <a:cs typeface="Arial" pitchFamily="34" charset="0"/>
              </a:rPr>
              <a:t>类图</a:t>
            </a:r>
            <a:r>
              <a:rPr lang="en-US" altLang="zh-CN">
                <a:latin typeface="Arial" pitchFamily="34" charset="0"/>
                <a:cs typeface="Arial" pitchFamily="34" charset="0"/>
              </a:rPr>
              <a:t>) </a:t>
            </a:r>
            <a:endParaRPr lang="en-US" altLang="zh-CN" sz="2000" b="1">
              <a:solidFill>
                <a:srgbClr val="0070C0"/>
              </a:solidFill>
              <a:latin typeface="Arial" pitchFamily="34" charset="0"/>
              <a:cs typeface="Arial" pitchFamily="34" charset="0"/>
            </a:endParaRPr>
          </a:p>
          <a:p>
            <a:endParaRPr lang="en-US" altLang="zh-CN" sz="2000" b="1">
              <a:solidFill>
                <a:srgbClr val="0070C0"/>
              </a:solidFill>
              <a:latin typeface="Arial" pitchFamily="34" charset="0"/>
              <a:cs typeface="Arial" pitchFamily="34" charset="0"/>
            </a:endParaRPr>
          </a:p>
          <a:p>
            <a:endParaRPr lang="en-US" altLang="zh-CN" sz="2000" b="1">
              <a:solidFill>
                <a:srgbClr val="0070C0"/>
              </a:solidFill>
              <a:latin typeface="Arial" pitchFamily="34" charset="0"/>
              <a:cs typeface="Arial" pitchFamily="34" charset="0"/>
            </a:endParaRPr>
          </a:p>
          <a:p>
            <a:endParaRPr lang="en-US" altLang="zh-CN" sz="2000" b="1">
              <a:solidFill>
                <a:srgbClr val="0070C0"/>
              </a:solidFill>
              <a:latin typeface="+mn-ea"/>
            </a:endParaRPr>
          </a:p>
        </p:txBody>
      </p:sp>
      <p:pic>
        <p:nvPicPr>
          <p:cNvPr id="25293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226" y="2232223"/>
            <a:ext cx="3657600" cy="232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对象 1"/>
          <p:cNvGraphicFramePr>
            <a:graphicFrameLocks noChangeAspect="1"/>
          </p:cNvGraphicFramePr>
          <p:nvPr>
            <p:extLst>
              <p:ext uri="{D42A27DB-BD31-4B8C-83A1-F6EECF244321}">
                <p14:modId xmlns:p14="http://schemas.microsoft.com/office/powerpoint/2010/main" val="1297117317"/>
              </p:ext>
            </p:extLst>
          </p:nvPr>
        </p:nvGraphicFramePr>
        <p:xfrm>
          <a:off x="4482405" y="4061147"/>
          <a:ext cx="574758" cy="495176"/>
        </p:xfrm>
        <a:graphic>
          <a:graphicData uri="http://schemas.openxmlformats.org/presentationml/2006/ole">
            <mc:AlternateContent xmlns:mc="http://schemas.openxmlformats.org/markup-compatibility/2006">
              <mc:Choice xmlns:v="urn:schemas-microsoft-com:vml" Requires="v">
                <p:oleObj spid="_x0000_s253080"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4482405" y="4061147"/>
                        <a:ext cx="574758" cy="495176"/>
                      </a:xfrm>
                      <a:prstGeom prst="rect">
                        <a:avLst/>
                      </a:prstGeom>
                    </p:spPr>
                  </p:pic>
                </p:oleObj>
              </mc:Fallback>
            </mc:AlternateContent>
          </a:graphicData>
        </a:graphic>
      </p:graphicFrame>
    </p:spTree>
    <p:extLst>
      <p:ext uri="{BB962C8B-B14F-4D97-AF65-F5344CB8AC3E}">
        <p14:creationId xmlns:p14="http://schemas.microsoft.com/office/powerpoint/2010/main" val="298736973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传统的方式的问题分析</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2431435"/>
          </a:xfrm>
          <a:prstGeom prst="rect">
            <a:avLst/>
          </a:prstGeom>
        </p:spPr>
        <p:txBody>
          <a:bodyPr wrap="square">
            <a:spAutoFit/>
          </a:bodyPr>
          <a:lstStyle/>
          <a:p>
            <a:r>
              <a:rPr lang="zh-CN" altLang="en-US" sz="2000">
                <a:latin typeface="+mn-ea"/>
              </a:rPr>
              <a:t>传统的方式的问题分析</a:t>
            </a:r>
            <a:endParaRPr lang="en-US" altLang="zh-CN" sz="2000">
              <a:latin typeface="+mn-ea"/>
            </a:endParaRPr>
          </a:p>
          <a:p>
            <a:endParaRPr lang="en-US" altLang="zh-CN" sz="2000" b="1">
              <a:solidFill>
                <a:srgbClr val="0070C0"/>
              </a:solidFill>
              <a:latin typeface="+mn-ea"/>
            </a:endParaRPr>
          </a:p>
          <a:p>
            <a:pPr marL="342900" indent="-342900">
              <a:buAutoNum type="arabicParenR"/>
            </a:pPr>
            <a:r>
              <a:rPr lang="zh-CN" altLang="en-US">
                <a:latin typeface="Arial" pitchFamily="34" charset="0"/>
                <a:cs typeface="Arial" pitchFamily="34" charset="0"/>
              </a:rPr>
              <a:t>当</a:t>
            </a:r>
            <a:r>
              <a:rPr lang="zh-CN" altLang="en-US">
                <a:latin typeface="Arial" pitchFamily="34" charset="0"/>
                <a:cs typeface="Arial" pitchFamily="34" charset="0"/>
                <a:sym typeface="Noto Sans CJK SC Regular" charset="-122"/>
              </a:rPr>
              <a:t>各电器对象有多种状态改变时，相互之间的调用关系会比较复杂</a:t>
            </a:r>
            <a:endParaRPr lang="en-US" altLang="zh-CN">
              <a:latin typeface="Arial" pitchFamily="34" charset="0"/>
              <a:cs typeface="Arial" pitchFamily="34" charset="0"/>
            </a:endParaRPr>
          </a:p>
          <a:p>
            <a:pPr marL="342900" indent="-342900">
              <a:buAutoNum type="arabicParenR"/>
            </a:pPr>
            <a:r>
              <a:rPr lang="zh-CN" altLang="en-US" sz="2000">
                <a:latin typeface="Arial" pitchFamily="34" charset="0"/>
                <a:cs typeface="Arial" pitchFamily="34" charset="0"/>
              </a:rPr>
              <a:t>各个电器对象彼此联系，</a:t>
            </a:r>
            <a:r>
              <a:rPr lang="zh-CN" altLang="en-US" sz="2000" b="1">
                <a:latin typeface="Arial" pitchFamily="34" charset="0"/>
                <a:cs typeface="Arial" pitchFamily="34" charset="0"/>
              </a:rPr>
              <a:t>你中有我，我中有你，不利于松耦合</a:t>
            </a:r>
            <a:r>
              <a:rPr lang="en-US" altLang="zh-CN" sz="2000">
                <a:latin typeface="Arial" pitchFamily="34" charset="0"/>
                <a:cs typeface="Arial" pitchFamily="34" charset="0"/>
              </a:rPr>
              <a:t>.</a:t>
            </a:r>
          </a:p>
          <a:p>
            <a:pPr marL="342900" indent="-342900">
              <a:buAutoNum type="arabicParenR"/>
            </a:pPr>
            <a:endParaRPr lang="en-US" altLang="zh-CN" sz="2000">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sym typeface="Noto Sans CJK SC Regular" charset="-122"/>
              </a:rPr>
              <a:t>各个电器对象之间所传递的消息</a:t>
            </a:r>
            <a:r>
              <a:rPr lang="en-US" altLang="zh-CN">
                <a:latin typeface="Arial" pitchFamily="34" charset="0"/>
                <a:cs typeface="Arial" pitchFamily="34" charset="0"/>
                <a:sym typeface="Noto Sans CJK SC Regular" charset="-122"/>
              </a:rPr>
              <a:t>(</a:t>
            </a:r>
            <a:r>
              <a:rPr lang="zh-CN" altLang="en-US">
                <a:latin typeface="Arial" pitchFamily="34" charset="0"/>
                <a:cs typeface="Arial" pitchFamily="34" charset="0"/>
                <a:sym typeface="Noto Sans CJK SC Regular" charset="-122"/>
              </a:rPr>
              <a:t>参数</a:t>
            </a:r>
            <a:r>
              <a:rPr lang="en-US" altLang="zh-CN">
                <a:latin typeface="Arial" pitchFamily="34" charset="0"/>
                <a:cs typeface="Arial" pitchFamily="34" charset="0"/>
                <a:sym typeface="Noto Sans CJK SC Regular" charset="-122"/>
              </a:rPr>
              <a:t>)</a:t>
            </a:r>
            <a:r>
              <a:rPr lang="zh-CN" altLang="en-US">
                <a:latin typeface="Arial" pitchFamily="34" charset="0"/>
                <a:cs typeface="Arial" pitchFamily="34" charset="0"/>
                <a:sym typeface="Noto Sans CJK SC Regular" charset="-122"/>
              </a:rPr>
              <a:t>，容易混乱</a:t>
            </a:r>
            <a:endParaRPr lang="en-US" altLang="zh-CN">
              <a:latin typeface="Arial" pitchFamily="34" charset="0"/>
              <a:cs typeface="Arial" pitchFamily="34" charset="0"/>
              <a:sym typeface="Noto Sans CJK SC Regular" charset="-122"/>
            </a:endParaRPr>
          </a:p>
          <a:p>
            <a:pPr marL="342900" indent="-342900">
              <a:buAutoNum type="arabicParenR"/>
            </a:pPr>
            <a:r>
              <a:rPr lang="zh-CN" altLang="en-US">
                <a:latin typeface="Arial" pitchFamily="34" charset="0"/>
                <a:cs typeface="Arial" pitchFamily="34" charset="0"/>
                <a:sym typeface="Noto Sans CJK SC Regular" charset="-122"/>
              </a:rPr>
              <a:t>当系统增加一个新的电器对象时，或者执行流程改变时，代码的可维护性、扩展性都不理想 </a:t>
            </a:r>
            <a:r>
              <a:rPr lang="en-US" altLang="zh-CN">
                <a:latin typeface="Arial" pitchFamily="34" charset="0"/>
                <a:cs typeface="Arial" pitchFamily="34" charset="0"/>
                <a:sym typeface="Wingdings" pitchFamily="2" charset="2"/>
              </a:rPr>
              <a:t> </a:t>
            </a:r>
            <a:r>
              <a:rPr lang="zh-CN" altLang="en-US">
                <a:latin typeface="Arial" pitchFamily="34" charset="0"/>
                <a:cs typeface="Arial" pitchFamily="34" charset="0"/>
                <a:sym typeface="Wingdings" pitchFamily="2" charset="2"/>
              </a:rPr>
              <a:t>考虑</a:t>
            </a:r>
            <a:r>
              <a:rPr lang="zh-CN" altLang="en-US" b="1">
                <a:latin typeface="Arial" pitchFamily="34" charset="0"/>
                <a:cs typeface="Arial" pitchFamily="34" charset="0"/>
                <a:sym typeface="Wingdings" pitchFamily="2" charset="2"/>
              </a:rPr>
              <a:t>中介者模</a:t>
            </a:r>
            <a:r>
              <a:rPr lang="zh-CN" altLang="en-US">
                <a:latin typeface="Arial" pitchFamily="34" charset="0"/>
                <a:cs typeface="Arial" pitchFamily="34" charset="0"/>
                <a:sym typeface="Wingdings" pitchFamily="2" charset="2"/>
              </a:rPr>
              <a:t>式</a:t>
            </a:r>
            <a:endParaRPr lang="en-US" altLang="zh-CN">
              <a:latin typeface="Arial" pitchFamily="34" charset="0"/>
              <a:cs typeface="Arial" pitchFamily="34" charset="0"/>
            </a:endParaRPr>
          </a:p>
        </p:txBody>
      </p:sp>
    </p:spTree>
    <p:extLst>
      <p:ext uri="{BB962C8B-B14F-4D97-AF65-F5344CB8AC3E}">
        <p14:creationId xmlns:p14="http://schemas.microsoft.com/office/powerpoint/2010/main" val="327193969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中介者模式基本介绍</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455937" cy="2616101"/>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r>
              <a:rPr lang="zh-CN" altLang="en-US" sz="2000">
                <a:latin typeface="+mn-ea"/>
              </a:rPr>
              <a:t>基本介绍</a:t>
            </a:r>
            <a:endParaRPr lang="en-US" altLang="zh-CN" sz="2000">
              <a:latin typeface="+mn-ea"/>
            </a:endParaRPr>
          </a:p>
          <a:p>
            <a:endParaRPr lang="en-US" altLang="zh-CN" sz="2000" b="1">
              <a:solidFill>
                <a:srgbClr val="0070C0"/>
              </a:solidFill>
              <a:latin typeface="+mn-ea"/>
            </a:endParaRPr>
          </a:p>
          <a:p>
            <a:pPr marL="342900" indent="-342900">
              <a:buAutoNum type="arabicParenR"/>
            </a:pPr>
            <a:r>
              <a:rPr lang="zh-CN" altLang="en-US" b="1"/>
              <a:t>中介者模式（</a:t>
            </a:r>
            <a:r>
              <a:rPr lang="en-US" altLang="zh-CN" b="1"/>
              <a:t>Mediator Pattern</a:t>
            </a:r>
            <a:r>
              <a:rPr lang="zh-CN" altLang="en-US" b="1"/>
              <a:t>）</a:t>
            </a:r>
            <a:r>
              <a:rPr lang="zh-CN" altLang="en-US"/>
              <a:t>，用一个中介对象来封装一系列的对象交互。中介者使各个对象不需要显式地相互引用，从而使其耦合松散，而且可以独立地改变它们之间的交互</a:t>
            </a:r>
            <a:endParaRPr lang="en-US" altLang="zh-CN"/>
          </a:p>
          <a:p>
            <a:pPr marL="342900" indent="-342900">
              <a:buAutoNum type="arabicParenR"/>
            </a:pPr>
            <a:r>
              <a:rPr lang="zh-CN" altLang="en-US"/>
              <a:t>中介者模式属于行为型模式，使代码易于维护</a:t>
            </a:r>
            <a:endParaRPr lang="en-US" altLang="zh-CN"/>
          </a:p>
          <a:p>
            <a:pPr marL="342900" indent="-342900">
              <a:buAutoNum type="arabicParenR"/>
            </a:pPr>
            <a:r>
              <a:rPr lang="zh-CN" altLang="en-US"/>
              <a:t>比如</a:t>
            </a:r>
            <a:r>
              <a:rPr lang="en-US" altLang="zh-CN"/>
              <a:t>MVC</a:t>
            </a:r>
            <a:r>
              <a:rPr lang="zh-CN" altLang="en-US"/>
              <a:t>模式，</a:t>
            </a:r>
            <a:r>
              <a:rPr lang="en-US" altLang="zh-CN"/>
              <a:t>C</a:t>
            </a:r>
            <a:r>
              <a:rPr lang="zh-CN" altLang="en-US"/>
              <a:t>（</a:t>
            </a:r>
            <a:r>
              <a:rPr lang="en-US" altLang="zh-CN"/>
              <a:t>Controller</a:t>
            </a:r>
            <a:r>
              <a:rPr lang="zh-CN" altLang="en-US"/>
              <a:t>控制器）是</a:t>
            </a:r>
            <a:r>
              <a:rPr lang="en-US" altLang="zh-CN"/>
              <a:t>M</a:t>
            </a:r>
            <a:r>
              <a:rPr lang="zh-CN" altLang="en-US"/>
              <a:t>（</a:t>
            </a:r>
            <a:r>
              <a:rPr lang="en-US" altLang="zh-CN"/>
              <a:t>Model</a:t>
            </a:r>
            <a:r>
              <a:rPr lang="zh-CN" altLang="en-US"/>
              <a:t>模型）和</a:t>
            </a:r>
            <a:r>
              <a:rPr lang="en-US" altLang="zh-CN"/>
              <a:t>V</a:t>
            </a:r>
            <a:r>
              <a:rPr lang="zh-CN" altLang="en-US"/>
              <a:t>（</a:t>
            </a:r>
            <a:r>
              <a:rPr lang="en-US" altLang="zh-CN"/>
              <a:t>View</a:t>
            </a:r>
            <a:r>
              <a:rPr lang="zh-CN" altLang="en-US"/>
              <a:t>视图）的中介者，在前后端交互时起到了中间人的作用</a:t>
            </a:r>
            <a:endParaRPr lang="en-US" altLang="zh-CN">
              <a:latin typeface="Arial" pitchFamily="34" charset="0"/>
              <a:cs typeface="Arial" pitchFamily="34" charset="0"/>
            </a:endParaRPr>
          </a:p>
        </p:txBody>
      </p:sp>
    </p:spTree>
    <p:extLst>
      <p:ext uri="{BB962C8B-B14F-4D97-AF65-F5344CB8AC3E}">
        <p14:creationId xmlns:p14="http://schemas.microsoft.com/office/powerpoint/2010/main" val="303817775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中介者模式原理类图</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455937" cy="5416868"/>
          </a:xfrm>
          <a:prstGeom prst="rect">
            <a:avLst/>
          </a:prstGeom>
          <a:solidFill>
            <a:schemeClr val="bg1">
              <a:lumMod val="95000"/>
            </a:schemeClr>
          </a:solidFill>
        </p:spPr>
        <p:txBody>
          <a:bodyPr wrap="square">
            <a:spAutoFit/>
          </a:bodyPr>
          <a:lstStyle/>
          <a:p>
            <a:r>
              <a:rPr lang="zh-CN" altLang="en-US" sz="2000">
                <a:latin typeface="+mn-ea"/>
              </a:rPr>
              <a:t>中介者模式的原理类图</a:t>
            </a:r>
            <a:endParaRPr lang="en-US" altLang="zh-CN" sz="2000">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b="1">
              <a:latin typeface="+mn-ea"/>
            </a:endParaRPr>
          </a:p>
          <a:p>
            <a:r>
              <a:rPr lang="zh-CN" altLang="en-US" b="1">
                <a:latin typeface="+mn-ea"/>
              </a:rPr>
              <a:t>对原理类图的说明</a:t>
            </a:r>
            <a:r>
              <a:rPr lang="en-US" altLang="zh-CN" b="1">
                <a:latin typeface="+mn-ea"/>
              </a:rPr>
              <a:t>-</a:t>
            </a:r>
            <a:r>
              <a:rPr lang="zh-CN" altLang="en-US" b="1">
                <a:latin typeface="+mn-ea"/>
              </a:rPr>
              <a:t>即</a:t>
            </a:r>
            <a:r>
              <a:rPr lang="en-US" altLang="zh-CN" b="1">
                <a:latin typeface="+mn-ea"/>
              </a:rPr>
              <a:t>(</a:t>
            </a:r>
            <a:r>
              <a:rPr lang="zh-CN" altLang="en-US" b="1"/>
              <a:t>中介者模式的角色及职责</a:t>
            </a:r>
            <a:r>
              <a:rPr lang="en-US" altLang="zh-CN" b="1"/>
              <a:t>)</a:t>
            </a:r>
            <a:endParaRPr lang="en-US" altLang="zh-CN" b="1">
              <a:latin typeface="+mn-ea"/>
            </a:endParaRPr>
          </a:p>
          <a:p>
            <a:pPr marL="342900" indent="-342900">
              <a:buAutoNum type="arabicParenR"/>
            </a:pPr>
            <a:r>
              <a:rPr lang="en-US" altLang="zh-CN" sz="1200">
                <a:latin typeface="+mn-ea"/>
              </a:rPr>
              <a:t>Mediator </a:t>
            </a:r>
            <a:r>
              <a:rPr lang="zh-CN" altLang="en-US" sz="1200">
                <a:latin typeface="+mn-ea"/>
              </a:rPr>
              <a:t>就是抽象中介者</a:t>
            </a:r>
            <a:r>
              <a:rPr lang="en-US" altLang="zh-CN" sz="1200">
                <a:latin typeface="+mn-ea"/>
              </a:rPr>
              <a:t>,</a:t>
            </a:r>
            <a:r>
              <a:rPr lang="zh-CN" altLang="en-US" sz="1200">
                <a:latin typeface="+mn-ea"/>
              </a:rPr>
              <a:t>定义了同事对象到中介者对象的接口</a:t>
            </a:r>
            <a:endParaRPr lang="en-US" altLang="zh-CN" sz="1200">
              <a:latin typeface="+mn-ea"/>
            </a:endParaRPr>
          </a:p>
          <a:p>
            <a:pPr marL="342900" indent="-342900">
              <a:buAutoNum type="arabicParenR"/>
            </a:pPr>
            <a:r>
              <a:rPr lang="en-US" altLang="zh-CN" sz="1200">
                <a:latin typeface="+mn-ea"/>
              </a:rPr>
              <a:t>Colleague </a:t>
            </a:r>
            <a:r>
              <a:rPr lang="zh-CN" altLang="en-US" sz="1200">
                <a:latin typeface="+mn-ea"/>
              </a:rPr>
              <a:t>是抽象同事类</a:t>
            </a:r>
            <a:endParaRPr lang="en-US" altLang="zh-CN" sz="1200">
              <a:latin typeface="+mn-ea"/>
            </a:endParaRPr>
          </a:p>
          <a:p>
            <a:pPr marL="342900" indent="-342900">
              <a:buAutoNum type="arabicParenR"/>
            </a:pPr>
            <a:r>
              <a:rPr lang="en-US" altLang="zh-CN" sz="1200">
                <a:latin typeface="+mn-ea"/>
              </a:rPr>
              <a:t>ConcreteMediator </a:t>
            </a:r>
            <a:r>
              <a:rPr lang="zh-CN" altLang="en-US" sz="1200">
                <a:latin typeface="+mn-ea"/>
              </a:rPr>
              <a:t>具体的中介者对象</a:t>
            </a:r>
            <a:r>
              <a:rPr lang="en-US" altLang="zh-CN" sz="1200">
                <a:latin typeface="+mn-ea"/>
              </a:rPr>
              <a:t>, </a:t>
            </a:r>
            <a:r>
              <a:rPr lang="zh-CN" altLang="en-US" sz="1200">
                <a:latin typeface="+mn-ea"/>
              </a:rPr>
              <a:t>实现抽象方法</a:t>
            </a:r>
            <a:r>
              <a:rPr lang="en-US" altLang="zh-CN" sz="1200">
                <a:latin typeface="+mn-ea"/>
              </a:rPr>
              <a:t>, </a:t>
            </a:r>
            <a:r>
              <a:rPr lang="zh-CN" altLang="en-US" sz="1200">
                <a:latin typeface="+mn-ea"/>
              </a:rPr>
              <a:t>他需要知道所有的具体的同事类</a:t>
            </a:r>
            <a:r>
              <a:rPr lang="en-US" altLang="zh-CN" sz="1200">
                <a:latin typeface="+mn-ea"/>
              </a:rPr>
              <a:t>,</a:t>
            </a:r>
            <a:r>
              <a:rPr lang="zh-CN" altLang="en-US" sz="1200">
                <a:latin typeface="+mn-ea"/>
              </a:rPr>
              <a:t>即以一个集合来管理</a:t>
            </a:r>
            <a:r>
              <a:rPr lang="en-US" altLang="zh-CN" sz="1200">
                <a:latin typeface="+mn-ea"/>
              </a:rPr>
              <a:t>HashMap,</a:t>
            </a:r>
            <a:r>
              <a:rPr lang="zh-CN" altLang="en-US" sz="1200">
                <a:latin typeface="+mn-ea"/>
              </a:rPr>
              <a:t>并接受某个同事对象消息，完成相应的任务</a:t>
            </a:r>
            <a:endParaRPr lang="en-US" altLang="zh-CN" sz="1200">
              <a:latin typeface="+mn-ea"/>
            </a:endParaRPr>
          </a:p>
          <a:p>
            <a:pPr marL="342900" indent="-342900">
              <a:buAutoNum type="arabicParenR"/>
            </a:pPr>
            <a:r>
              <a:rPr lang="en-US" altLang="zh-CN" sz="1200">
                <a:latin typeface="+mn-ea"/>
              </a:rPr>
              <a:t>ConcreteColleague </a:t>
            </a:r>
            <a:r>
              <a:rPr lang="zh-CN" altLang="en-US" sz="1200">
                <a:latin typeface="+mn-ea"/>
              </a:rPr>
              <a:t>具体的同事类，会有很多</a:t>
            </a:r>
            <a:r>
              <a:rPr lang="en-US" altLang="zh-CN" sz="1200">
                <a:latin typeface="+mn-ea"/>
              </a:rPr>
              <a:t>, </a:t>
            </a:r>
            <a:r>
              <a:rPr lang="zh-CN" altLang="en-US" sz="1200">
                <a:latin typeface="+mn-ea"/>
              </a:rPr>
              <a:t>每个同事只知道自己的行为， 而不了解其他同事类的行为</a:t>
            </a:r>
            <a:r>
              <a:rPr lang="en-US" altLang="zh-CN" sz="1200">
                <a:latin typeface="+mn-ea"/>
              </a:rPr>
              <a:t>(</a:t>
            </a:r>
            <a:r>
              <a:rPr lang="zh-CN" altLang="en-US" sz="1200">
                <a:latin typeface="+mn-ea"/>
              </a:rPr>
              <a:t>方法</a:t>
            </a:r>
            <a:r>
              <a:rPr lang="en-US" altLang="zh-CN" sz="1200">
                <a:latin typeface="+mn-ea"/>
              </a:rPr>
              <a:t>)</a:t>
            </a:r>
            <a:r>
              <a:rPr lang="zh-CN" altLang="en-US" sz="1200">
                <a:latin typeface="+mn-ea"/>
              </a:rPr>
              <a:t>， 但   是他们都依赖中介者对象</a:t>
            </a:r>
            <a:endParaRPr lang="en-US" altLang="zh-CN" sz="1200">
              <a:latin typeface="+mn-ea"/>
            </a:endParaRPr>
          </a:p>
          <a:p>
            <a:endParaRPr lang="en-US" altLang="zh-CN">
              <a:latin typeface="Arial" pitchFamily="34" charset="0"/>
              <a:cs typeface="Arial" pitchFamily="34"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704334172"/>
              </p:ext>
            </p:extLst>
          </p:nvPr>
        </p:nvGraphicFramePr>
        <p:xfrm>
          <a:off x="5418509" y="3816399"/>
          <a:ext cx="617760" cy="532224"/>
        </p:xfrm>
        <a:graphic>
          <a:graphicData uri="http://schemas.openxmlformats.org/presentationml/2006/ole">
            <mc:AlternateContent xmlns:mc="http://schemas.openxmlformats.org/markup-compatibility/2006">
              <mc:Choice xmlns:v="urn:schemas-microsoft-com:vml" Requires="v">
                <p:oleObj spid="_x0000_s254227"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5418509" y="3816399"/>
                        <a:ext cx="617760" cy="532224"/>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4053257887"/>
              </p:ext>
            </p:extLst>
          </p:nvPr>
        </p:nvGraphicFramePr>
        <p:xfrm>
          <a:off x="6426621" y="3744391"/>
          <a:ext cx="504056" cy="502933"/>
        </p:xfrm>
        <a:graphic>
          <a:graphicData uri="http://schemas.openxmlformats.org/presentationml/2006/ole">
            <mc:AlternateContent xmlns:mc="http://schemas.openxmlformats.org/markup-compatibility/2006">
              <mc:Choice xmlns:v="urn:schemas-microsoft-com:vml" Requires="v">
                <p:oleObj spid="_x0000_s254228" name="包装程序外壳对象" showAsIcon="1" r:id="rId6" imgW="712080" imgH="711360" progId="Package">
                  <p:embed/>
                </p:oleObj>
              </mc:Choice>
              <mc:Fallback>
                <p:oleObj name="包装程序外壳对象" showAsIcon="1" r:id="rId6" imgW="712080" imgH="711360" progId="Package">
                  <p:embed/>
                  <p:pic>
                    <p:nvPicPr>
                      <p:cNvPr id="0" name=""/>
                      <p:cNvPicPr/>
                      <p:nvPr/>
                    </p:nvPicPr>
                    <p:blipFill>
                      <a:blip r:embed="rId7"/>
                      <a:stretch>
                        <a:fillRect/>
                      </a:stretch>
                    </p:blipFill>
                    <p:spPr>
                      <a:xfrm>
                        <a:off x="6426621" y="3744391"/>
                        <a:ext cx="504056" cy="502933"/>
                      </a:xfrm>
                      <a:prstGeom prst="rect">
                        <a:avLst/>
                      </a:prstGeom>
                    </p:spPr>
                  </p:pic>
                </p:oleObj>
              </mc:Fallback>
            </mc:AlternateContent>
          </a:graphicData>
        </a:graphic>
      </p:graphicFrame>
      <p:pic>
        <p:nvPicPr>
          <p:cNvPr id="254198" name="Picture 24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6444" y="1800175"/>
            <a:ext cx="4984600" cy="2694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78484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里氏替换原则</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2" y="1244431"/>
            <a:ext cx="8790600" cy="3139321"/>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pPr>
              <a:defRPr/>
            </a:pPr>
            <a:r>
              <a:rPr lang="zh-CN" altLang="en-US" sz="2000" b="1">
                <a:solidFill>
                  <a:srgbClr val="0070C0"/>
                </a:solidFill>
                <a:ea typeface="宋体" panose="02010600030101010101" pitchFamily="2" charset="-122"/>
                <a:cs typeface="Times New Roman" panose="02020603050405020304" pitchFamily="18" charset="0"/>
              </a:rPr>
              <a:t>基本介绍</a:t>
            </a:r>
            <a:endParaRPr lang="en-US" altLang="zh-CN" sz="2000" b="1">
              <a:solidFill>
                <a:srgbClr val="0070C0"/>
              </a:solidFill>
              <a:latin typeface="Arial" pitchFamily="34" charset="0"/>
              <a:cs typeface="Arial" pitchFamily="34" charset="0"/>
            </a:endParaRPr>
          </a:p>
          <a:p>
            <a:pPr marL="342900" indent="-342900">
              <a:buFontTx/>
              <a:buAutoNum type="arabicParenR"/>
              <a:defRPr/>
            </a:pPr>
            <a:r>
              <a:rPr lang="zh-CN" altLang="en-US"/>
              <a:t>里氏替换原则</a:t>
            </a:r>
            <a:r>
              <a:rPr lang="en-US" altLang="zh-CN"/>
              <a:t>(</a:t>
            </a:r>
            <a:r>
              <a:rPr lang="en-US" altLang="zh-CN" b="1"/>
              <a:t>Liskov Substitution Principle</a:t>
            </a:r>
            <a:r>
              <a:rPr lang="en-US" altLang="zh-CN"/>
              <a:t>)</a:t>
            </a:r>
            <a:r>
              <a:rPr lang="zh-CN" altLang="en-US"/>
              <a:t>在</a:t>
            </a:r>
            <a:r>
              <a:rPr lang="en-US" altLang="zh-CN"/>
              <a:t>1988</a:t>
            </a:r>
            <a:r>
              <a:rPr lang="zh-CN" altLang="en-US"/>
              <a:t>年，由麻省理工学院的以为姓里的女士提出的。</a:t>
            </a:r>
            <a:endParaRPr lang="en-US" altLang="zh-CN"/>
          </a:p>
          <a:p>
            <a:pPr marL="342900" indent="-342900">
              <a:buAutoNum type="arabicParenR"/>
              <a:defRPr/>
            </a:pPr>
            <a:r>
              <a:rPr lang="zh-CN" altLang="en-US"/>
              <a:t>如果对每个类型为</a:t>
            </a:r>
            <a:r>
              <a:rPr lang="en-US" altLang="zh-CN"/>
              <a:t>T1</a:t>
            </a:r>
            <a:r>
              <a:rPr lang="zh-CN" altLang="en-US"/>
              <a:t>的对象</a:t>
            </a:r>
            <a:r>
              <a:rPr lang="en-US" altLang="zh-CN"/>
              <a:t>o1</a:t>
            </a:r>
            <a:r>
              <a:rPr lang="zh-CN" altLang="en-US"/>
              <a:t>，都有类型为</a:t>
            </a:r>
            <a:r>
              <a:rPr lang="en-US" altLang="zh-CN"/>
              <a:t>T2</a:t>
            </a:r>
            <a:r>
              <a:rPr lang="zh-CN" altLang="en-US"/>
              <a:t>的对象</a:t>
            </a:r>
            <a:r>
              <a:rPr lang="en-US" altLang="zh-CN"/>
              <a:t>o2</a:t>
            </a:r>
            <a:r>
              <a:rPr lang="zh-CN" altLang="en-US"/>
              <a:t>，使得以</a:t>
            </a:r>
            <a:r>
              <a:rPr lang="en-US" altLang="zh-CN"/>
              <a:t>T1</a:t>
            </a:r>
            <a:r>
              <a:rPr lang="zh-CN" altLang="en-US"/>
              <a:t>定义的所有程序</a:t>
            </a:r>
            <a:r>
              <a:rPr lang="en-US" altLang="zh-CN"/>
              <a:t>P</a:t>
            </a:r>
            <a:r>
              <a:rPr lang="zh-CN" altLang="en-US"/>
              <a:t>在所有的对象</a:t>
            </a:r>
            <a:r>
              <a:rPr lang="en-US" altLang="zh-CN"/>
              <a:t>o1</a:t>
            </a:r>
            <a:r>
              <a:rPr lang="zh-CN" altLang="en-US"/>
              <a:t>都代换成</a:t>
            </a:r>
            <a:r>
              <a:rPr lang="en-US" altLang="zh-CN"/>
              <a:t>o2</a:t>
            </a:r>
            <a:r>
              <a:rPr lang="zh-CN" altLang="en-US"/>
              <a:t>时，程序</a:t>
            </a:r>
            <a:r>
              <a:rPr lang="en-US" altLang="zh-CN"/>
              <a:t>P</a:t>
            </a:r>
            <a:r>
              <a:rPr lang="zh-CN" altLang="en-US"/>
              <a:t>的行为没有发生变化，那么类型</a:t>
            </a:r>
            <a:r>
              <a:rPr lang="en-US" altLang="zh-CN"/>
              <a:t>T2</a:t>
            </a:r>
            <a:r>
              <a:rPr lang="zh-CN" altLang="en-US"/>
              <a:t>是类型</a:t>
            </a:r>
            <a:r>
              <a:rPr lang="en-US" altLang="zh-CN"/>
              <a:t>T1</a:t>
            </a:r>
            <a:r>
              <a:rPr lang="zh-CN" altLang="en-US"/>
              <a:t>的子类型。换句话说，所有引用基类的地方必须能透明地使用其子类的对象。</a:t>
            </a:r>
            <a:endParaRPr lang="en-US" altLang="zh-CN"/>
          </a:p>
          <a:p>
            <a:pPr marL="342900" indent="-342900">
              <a:buAutoNum type="arabicParenR"/>
              <a:defRPr/>
            </a:pPr>
            <a:endParaRPr lang="en-US" altLang="zh-CN"/>
          </a:p>
          <a:p>
            <a:pPr marL="342900" indent="-342900">
              <a:buAutoNum type="arabicParenR"/>
              <a:defRPr/>
            </a:pPr>
            <a:r>
              <a:rPr lang="zh-CN" altLang="en-US"/>
              <a:t>在使用继承时，遵循里氏替换原则，在子类中</a:t>
            </a:r>
            <a:r>
              <a:rPr lang="zh-CN" altLang="en-US" b="1"/>
              <a:t>尽量</a:t>
            </a:r>
            <a:r>
              <a:rPr lang="zh-CN" altLang="en-US"/>
              <a:t>不要重写父类的方法</a:t>
            </a:r>
            <a:endParaRPr lang="en-US" altLang="zh-CN"/>
          </a:p>
          <a:p>
            <a:pPr marL="342900" indent="-342900">
              <a:buAutoNum type="arabicParenR"/>
              <a:defRPr/>
            </a:pPr>
            <a:r>
              <a:rPr lang="zh-CN" altLang="en-US"/>
              <a:t>里氏替换原则告诉我们，继承实际上让两个类耦合性增强了，</a:t>
            </a:r>
            <a:r>
              <a:rPr lang="zh-CN" altLang="en-US" b="1"/>
              <a:t>在适当的情况下，可以通过聚合，组合，依赖 来解决问题。</a:t>
            </a:r>
            <a:r>
              <a:rPr lang="en-US" altLang="zh-CN"/>
              <a:t>.</a:t>
            </a:r>
          </a:p>
        </p:txBody>
      </p:sp>
    </p:spTree>
    <p:extLst>
      <p:ext uri="{BB962C8B-B14F-4D97-AF65-F5344CB8AC3E}">
        <p14:creationId xmlns:p14="http://schemas.microsoft.com/office/powerpoint/2010/main" val="97970540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中介者模式应用实例</a:t>
            </a:r>
            <a:r>
              <a:rPr lang="en-US" altLang="zh-CN" sz="2400" b="1"/>
              <a:t>-</a:t>
            </a:r>
            <a:r>
              <a:rPr lang="zh-CN" altLang="en-US" sz="2400" b="1"/>
              <a:t>智能家庭管理</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3170099"/>
          </a:xfrm>
          <a:prstGeom prst="rect">
            <a:avLst/>
          </a:prstGeom>
        </p:spPr>
        <p:txBody>
          <a:bodyPr wrap="square">
            <a:spAutoFit/>
          </a:bodyPr>
          <a:lstStyle/>
          <a:p>
            <a:r>
              <a:rPr lang="zh-CN" altLang="en-US" sz="2000">
                <a:latin typeface="+mn-ea"/>
              </a:rPr>
              <a:t>中介者模式应用实例</a:t>
            </a:r>
            <a:endParaRPr lang="en-US" altLang="zh-CN" sz="2000">
              <a:latin typeface="+mn-ea"/>
            </a:endParaRPr>
          </a:p>
          <a:p>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应用实例要求</a:t>
            </a:r>
            <a:endParaRPr lang="en-US" altLang="zh-CN">
              <a:latin typeface="Arial" pitchFamily="34" charset="0"/>
              <a:cs typeface="Arial" pitchFamily="34" charset="0"/>
            </a:endParaRPr>
          </a:p>
          <a:p>
            <a:r>
              <a:rPr lang="zh-CN" altLang="en-US">
                <a:latin typeface="Arial" pitchFamily="34" charset="0"/>
                <a:cs typeface="Arial" pitchFamily="34" charset="0"/>
              </a:rPr>
              <a:t>完成前面的智能家庭的项目，使用中介者模式</a:t>
            </a:r>
            <a:endParaRPr lang="en-US" altLang="zh-CN">
              <a:latin typeface="Arial" pitchFamily="34" charset="0"/>
              <a:cs typeface="Arial" pitchFamily="34" charset="0"/>
            </a:endParaRPr>
          </a:p>
          <a:p>
            <a:endParaRPr lang="en-US" altLang="zh-CN">
              <a:latin typeface="Arial" pitchFamily="34" charset="0"/>
              <a:cs typeface="Arial" pitchFamily="34" charset="0"/>
            </a:endParaRPr>
          </a:p>
          <a:p>
            <a:pPr marL="342900" indent="-342900">
              <a:buAutoNum type="arabicParenR" startAt="2"/>
            </a:pPr>
            <a:r>
              <a:rPr lang="zh-CN" altLang="en-US">
                <a:latin typeface="Arial" pitchFamily="34" charset="0"/>
                <a:cs typeface="Arial" pitchFamily="34" charset="0"/>
              </a:rPr>
              <a:t>思路分析和图解</a:t>
            </a:r>
            <a:r>
              <a:rPr lang="en-US" altLang="zh-CN">
                <a:latin typeface="Arial" pitchFamily="34" charset="0"/>
                <a:cs typeface="Arial" pitchFamily="34" charset="0"/>
              </a:rPr>
              <a:t>(</a:t>
            </a:r>
            <a:r>
              <a:rPr lang="zh-CN" altLang="en-US">
                <a:latin typeface="Arial" pitchFamily="34" charset="0"/>
                <a:cs typeface="Arial" pitchFamily="34" charset="0"/>
              </a:rPr>
              <a:t>类图</a:t>
            </a:r>
            <a:r>
              <a:rPr lang="en-US" altLang="zh-CN">
                <a:latin typeface="Arial" pitchFamily="34" charset="0"/>
                <a:cs typeface="Arial" pitchFamily="34" charset="0"/>
              </a:rPr>
              <a:t>)</a:t>
            </a:r>
          </a:p>
          <a:p>
            <a:endParaRPr lang="en-US" altLang="zh-CN">
              <a:latin typeface="Arial" pitchFamily="34" charset="0"/>
              <a:cs typeface="Arial" pitchFamily="34" charset="0"/>
            </a:endParaRPr>
          </a:p>
          <a:p>
            <a:endParaRPr lang="en-US" altLang="zh-CN">
              <a:latin typeface="Arial" pitchFamily="34" charset="0"/>
              <a:cs typeface="Arial" pitchFamily="34" charset="0"/>
            </a:endParaRPr>
          </a:p>
          <a:p>
            <a:pPr marL="342900" indent="-342900">
              <a:buAutoNum type="arabicParenR" startAt="3"/>
            </a:pPr>
            <a:r>
              <a:rPr lang="zh-CN" altLang="en-US">
                <a:latin typeface="Arial" pitchFamily="34" charset="0"/>
                <a:cs typeface="Arial" pitchFamily="34" charset="0"/>
              </a:rPr>
              <a:t>代码实现</a:t>
            </a:r>
            <a:endParaRPr lang="en-US" altLang="zh-CN">
              <a:latin typeface="Arial" pitchFamily="34" charset="0"/>
              <a:cs typeface="Arial" pitchFamily="34" charset="0"/>
            </a:endParaRPr>
          </a:p>
          <a:p>
            <a:endParaRPr lang="en-US" altLang="zh-CN"/>
          </a:p>
          <a:p>
            <a:endParaRPr lang="en-US" altLang="zh-CN"/>
          </a:p>
        </p:txBody>
      </p:sp>
      <p:graphicFrame>
        <p:nvGraphicFramePr>
          <p:cNvPr id="3" name="对象 2"/>
          <p:cNvGraphicFramePr>
            <a:graphicFrameLocks noChangeAspect="1"/>
          </p:cNvGraphicFramePr>
          <p:nvPr>
            <p:extLst>
              <p:ext uri="{D42A27DB-BD31-4B8C-83A1-F6EECF244321}">
                <p14:modId xmlns:p14="http://schemas.microsoft.com/office/powerpoint/2010/main" val="1656363102"/>
              </p:ext>
            </p:extLst>
          </p:nvPr>
        </p:nvGraphicFramePr>
        <p:xfrm>
          <a:off x="809997" y="4441410"/>
          <a:ext cx="1008112" cy="508025"/>
        </p:xfrm>
        <a:graphic>
          <a:graphicData uri="http://schemas.openxmlformats.org/presentationml/2006/ole">
            <mc:AlternateContent xmlns:mc="http://schemas.openxmlformats.org/markup-compatibility/2006">
              <mc:Choice xmlns:v="urn:schemas-microsoft-com:vml" Requires="v">
                <p:oleObj spid="_x0000_s252328" name="包装程序外壳对象" showAsIcon="1" r:id="rId4" imgW="1411200" imgH="711360" progId="Package">
                  <p:embed/>
                </p:oleObj>
              </mc:Choice>
              <mc:Fallback>
                <p:oleObj name="包装程序外壳对象" showAsIcon="1" r:id="rId4" imgW="1411200" imgH="711360" progId="Package">
                  <p:embed/>
                  <p:pic>
                    <p:nvPicPr>
                      <p:cNvPr id="0" name=""/>
                      <p:cNvPicPr/>
                      <p:nvPr/>
                    </p:nvPicPr>
                    <p:blipFill>
                      <a:blip r:embed="rId5"/>
                      <a:stretch>
                        <a:fillRect/>
                      </a:stretch>
                    </p:blipFill>
                    <p:spPr>
                      <a:xfrm>
                        <a:off x="809997" y="4441410"/>
                        <a:ext cx="1008112" cy="508025"/>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279900247"/>
              </p:ext>
            </p:extLst>
          </p:nvPr>
        </p:nvGraphicFramePr>
        <p:xfrm>
          <a:off x="3546301" y="2588738"/>
          <a:ext cx="666039" cy="573818"/>
        </p:xfrm>
        <a:graphic>
          <a:graphicData uri="http://schemas.openxmlformats.org/presentationml/2006/ole">
            <mc:AlternateContent xmlns:mc="http://schemas.openxmlformats.org/markup-compatibility/2006">
              <mc:Choice xmlns:v="urn:schemas-microsoft-com:vml" Requires="v">
                <p:oleObj spid="_x0000_s252329" name="包装程序外壳对象" showAsIcon="1" r:id="rId6" imgW="826200" imgH="711360" progId="Package">
                  <p:embed/>
                </p:oleObj>
              </mc:Choice>
              <mc:Fallback>
                <p:oleObj name="包装程序外壳对象" showAsIcon="1" r:id="rId6" imgW="826200" imgH="711360" progId="Package">
                  <p:embed/>
                  <p:pic>
                    <p:nvPicPr>
                      <p:cNvPr id="0" name=""/>
                      <p:cNvPicPr/>
                      <p:nvPr/>
                    </p:nvPicPr>
                    <p:blipFill>
                      <a:blip r:embed="rId7"/>
                      <a:stretch>
                        <a:fillRect/>
                      </a:stretch>
                    </p:blipFill>
                    <p:spPr>
                      <a:xfrm>
                        <a:off x="3546301" y="2588738"/>
                        <a:ext cx="666039" cy="573818"/>
                      </a:xfrm>
                      <a:prstGeom prst="rect">
                        <a:avLst/>
                      </a:prstGeom>
                    </p:spPr>
                  </p:pic>
                </p:oleObj>
              </mc:Fallback>
            </mc:AlternateContent>
          </a:graphicData>
        </a:graphic>
      </p:graphicFrame>
    </p:spTree>
    <p:extLst>
      <p:ext uri="{BB962C8B-B14F-4D97-AF65-F5344CB8AC3E}">
        <p14:creationId xmlns:p14="http://schemas.microsoft.com/office/powerpoint/2010/main" val="301922918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中介者模式的注意事项和细节</a:t>
            </a:r>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2923877"/>
          </a:xfrm>
          <a:prstGeom prst="rect">
            <a:avLst/>
          </a:prstGeom>
        </p:spPr>
        <p:txBody>
          <a:bodyPr wrap="square">
            <a:spAutoFit/>
          </a:bodyPr>
          <a:lstStyle/>
          <a:p>
            <a:r>
              <a:rPr lang="zh-CN" altLang="en-US" sz="2000">
                <a:latin typeface="+mn-ea"/>
              </a:rPr>
              <a:t>中介者模式的注意事项和细节</a:t>
            </a:r>
            <a:endParaRPr lang="en-US" altLang="zh-CN" sz="2000">
              <a:latin typeface="+mn-ea"/>
            </a:endParaRPr>
          </a:p>
          <a:p>
            <a:endParaRPr lang="en-US" altLang="zh-CN">
              <a:latin typeface="Arial" pitchFamily="34" charset="0"/>
              <a:cs typeface="Arial" pitchFamily="34" charset="0"/>
            </a:endParaRPr>
          </a:p>
          <a:p>
            <a:endParaRPr lang="en-US" altLang="zh-CN">
              <a:latin typeface="Arial" pitchFamily="34" charset="0"/>
              <a:cs typeface="Arial" pitchFamily="34" charset="0"/>
            </a:endParaRPr>
          </a:p>
          <a:p>
            <a:pPr marL="342900" indent="-342900">
              <a:buFontTx/>
              <a:buAutoNum type="arabicParenR"/>
            </a:pPr>
            <a:r>
              <a:rPr lang="zh-CN" altLang="en-US"/>
              <a:t>多个类相互耦合，会形成网状结构</a:t>
            </a:r>
            <a:r>
              <a:rPr lang="en-US" altLang="zh-CN"/>
              <a:t>, </a:t>
            </a:r>
            <a:r>
              <a:rPr lang="zh-CN" altLang="en-US"/>
              <a:t>使用中介者模式将网状结构分离为星型结构，进行解耦</a:t>
            </a:r>
            <a:endParaRPr lang="en-US" altLang="zh-CN"/>
          </a:p>
          <a:p>
            <a:pPr marL="342900" indent="-342900">
              <a:buFontTx/>
              <a:buAutoNum type="arabicParenR"/>
            </a:pPr>
            <a:r>
              <a:rPr lang="zh-CN" altLang="en-US"/>
              <a:t>减少类间依赖，降低了耦合，符合迪米特原则</a:t>
            </a:r>
            <a:endParaRPr lang="en-US" altLang="zh-CN"/>
          </a:p>
          <a:p>
            <a:pPr marL="342900" indent="-342900">
              <a:buFontTx/>
              <a:buAutoNum type="arabicParenR"/>
            </a:pPr>
            <a:r>
              <a:rPr lang="zh-CN" altLang="en-US"/>
              <a:t>中介者承担了较多的责任，一旦中介者出现了问题，整个系统就会受到影响</a:t>
            </a:r>
            <a:endParaRPr lang="en-US" altLang="zh-CN"/>
          </a:p>
          <a:p>
            <a:pPr marL="342900" indent="-342900">
              <a:buFontTx/>
              <a:buAutoNum type="arabicParenR"/>
            </a:pPr>
            <a:r>
              <a:rPr lang="zh-CN" altLang="en-US"/>
              <a:t>如果设计不当，中介者对象本身变得过于复杂，这点在实际使用时，要特别注意</a:t>
            </a:r>
            <a:endParaRPr lang="en-US" altLang="zh-CN"/>
          </a:p>
          <a:p>
            <a:pPr marL="342900" indent="-342900">
              <a:buAutoNum type="arabicParenR"/>
            </a:pPr>
            <a:endParaRPr lang="en-US" altLang="zh-CN">
              <a:latin typeface="+mn-ea"/>
            </a:endParaRPr>
          </a:p>
          <a:p>
            <a:endParaRPr lang="en-US" altLang="zh-CN" sz="2000" b="1">
              <a:solidFill>
                <a:srgbClr val="0070C0"/>
              </a:solidFill>
              <a:latin typeface="+mn-ea"/>
            </a:endParaRPr>
          </a:p>
        </p:txBody>
      </p:sp>
    </p:spTree>
    <p:extLst>
      <p:ext uri="{BB962C8B-B14F-4D97-AF65-F5344CB8AC3E}">
        <p14:creationId xmlns:p14="http://schemas.microsoft.com/office/powerpoint/2010/main" val="240001530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sz="2800" b="1"/>
              <a:t>Java</a:t>
            </a:r>
            <a:r>
              <a:rPr lang="zh-CN" altLang="en-US" sz="2800" b="1"/>
              <a:t>设计模式</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备忘录模式</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406040297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游戏角色状态恢复问题</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527946" cy="1877437"/>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r>
              <a:rPr lang="zh-CN" altLang="en-US" sz="2000" b="1"/>
              <a:t>游戏角色状态恢复问题</a:t>
            </a:r>
            <a:endParaRPr lang="en-US" altLang="zh-CN" sz="2000" b="1">
              <a:solidFill>
                <a:srgbClr val="0070C0"/>
              </a:solidFill>
              <a:latin typeface="+mn-ea"/>
            </a:endParaRPr>
          </a:p>
          <a:p>
            <a:endParaRPr lang="en-US" altLang="zh-CN" sz="2000" b="1">
              <a:solidFill>
                <a:srgbClr val="0070C0"/>
              </a:solidFill>
              <a:latin typeface="+mn-ea"/>
            </a:endParaRPr>
          </a:p>
          <a:p>
            <a:r>
              <a:rPr lang="zh-CN" altLang="en-US"/>
              <a:t>游戏角色有攻击力和防御力，在大战</a:t>
            </a:r>
            <a:r>
              <a:rPr lang="en-US" altLang="zh-CN"/>
              <a:t>Boss</a:t>
            </a:r>
            <a:r>
              <a:rPr lang="zh-CN" altLang="en-US"/>
              <a:t>前保存自身的状态</a:t>
            </a:r>
            <a:r>
              <a:rPr lang="en-US" altLang="zh-CN"/>
              <a:t>(</a:t>
            </a:r>
            <a:r>
              <a:rPr lang="zh-CN" altLang="en-US"/>
              <a:t>攻击力和防御力</a:t>
            </a:r>
            <a:r>
              <a:rPr lang="en-US" altLang="zh-CN"/>
              <a:t>)</a:t>
            </a:r>
            <a:r>
              <a:rPr lang="zh-CN" altLang="en-US"/>
              <a:t>，当大战</a:t>
            </a:r>
            <a:r>
              <a:rPr lang="en-US" altLang="zh-CN"/>
              <a:t>Boss</a:t>
            </a:r>
            <a:r>
              <a:rPr lang="zh-CN" altLang="en-US"/>
              <a:t>后攻击力和防御力下降，从备忘录对象恢复到大战前的状态</a:t>
            </a:r>
          </a:p>
          <a:p>
            <a:endParaRPr lang="en-US" altLang="zh-CN" sz="2000" b="1">
              <a:solidFill>
                <a:srgbClr val="0070C0"/>
              </a:solidFill>
              <a:latin typeface="+mn-ea"/>
            </a:endParaRPr>
          </a:p>
        </p:txBody>
      </p:sp>
    </p:spTree>
    <p:extLst>
      <p:ext uri="{BB962C8B-B14F-4D97-AF65-F5344CB8AC3E}">
        <p14:creationId xmlns:p14="http://schemas.microsoft.com/office/powerpoint/2010/main" val="239953996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传统方案解决游戏角色恢复</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1538883"/>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r>
              <a:rPr lang="zh-CN" altLang="en-US">
                <a:latin typeface="Arial" pitchFamily="34" charset="0"/>
                <a:cs typeface="Arial" pitchFamily="34" charset="0"/>
              </a:rPr>
              <a:t>传统的设计方案</a:t>
            </a:r>
            <a:r>
              <a:rPr lang="en-US" altLang="zh-CN">
                <a:latin typeface="Arial" pitchFamily="34" charset="0"/>
                <a:cs typeface="Arial" pitchFamily="34" charset="0"/>
              </a:rPr>
              <a:t>(</a:t>
            </a:r>
            <a:r>
              <a:rPr lang="zh-CN" altLang="en-US">
                <a:latin typeface="Arial" pitchFamily="34" charset="0"/>
                <a:cs typeface="Arial" pitchFamily="34" charset="0"/>
              </a:rPr>
              <a:t>类图</a:t>
            </a:r>
            <a:r>
              <a:rPr lang="en-US" altLang="zh-CN">
                <a:latin typeface="Arial" pitchFamily="34" charset="0"/>
                <a:cs typeface="Arial" pitchFamily="34" charset="0"/>
              </a:rPr>
              <a:t>) </a:t>
            </a:r>
            <a:endParaRPr lang="en-US" altLang="zh-CN" sz="2000" b="1">
              <a:solidFill>
                <a:srgbClr val="0070C0"/>
              </a:solidFill>
              <a:latin typeface="Arial" pitchFamily="34" charset="0"/>
              <a:cs typeface="Arial" pitchFamily="34" charset="0"/>
            </a:endParaRPr>
          </a:p>
          <a:p>
            <a:endParaRPr lang="en-US" altLang="zh-CN" sz="2000" b="1">
              <a:solidFill>
                <a:srgbClr val="0070C0"/>
              </a:solidFill>
              <a:latin typeface="Arial" pitchFamily="34" charset="0"/>
              <a:cs typeface="Arial" pitchFamily="34" charset="0"/>
            </a:endParaRPr>
          </a:p>
          <a:p>
            <a:endParaRPr lang="en-US" altLang="zh-CN" sz="2000" b="1">
              <a:solidFill>
                <a:srgbClr val="0070C0"/>
              </a:solidFill>
              <a:latin typeface="Arial" pitchFamily="34" charset="0"/>
              <a:cs typeface="Arial" pitchFamily="34" charset="0"/>
            </a:endParaRPr>
          </a:p>
          <a:p>
            <a:endParaRPr lang="en-US" altLang="zh-CN" sz="2000" b="1">
              <a:solidFill>
                <a:srgbClr val="0070C0"/>
              </a:solidFill>
              <a:latin typeface="+mn-ea"/>
            </a:endParaRPr>
          </a:p>
        </p:txBody>
      </p:sp>
      <p:sp>
        <p:nvSpPr>
          <p:cNvPr id="9" name="圆角矩形 8"/>
          <p:cNvSpPr/>
          <p:nvPr/>
        </p:nvSpPr>
        <p:spPr>
          <a:xfrm>
            <a:off x="809997" y="2795462"/>
            <a:ext cx="1209675" cy="571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zh-CN" altLang="en-US"/>
              <a:t>对象</a:t>
            </a:r>
            <a:endParaRPr lang="zh-CN" altLang="en-US" sz="1100"/>
          </a:p>
        </p:txBody>
      </p:sp>
      <p:sp>
        <p:nvSpPr>
          <p:cNvPr id="10" name="圆角矩形 9"/>
          <p:cNvSpPr/>
          <p:nvPr/>
        </p:nvSpPr>
        <p:spPr>
          <a:xfrm>
            <a:off x="798092" y="3888407"/>
            <a:ext cx="1209675" cy="571500"/>
          </a:xfrm>
          <a:prstGeom prst="roundRect">
            <a:avLst/>
          </a:prstGeom>
        </p:spPr>
        <p:style>
          <a:lnRef idx="3">
            <a:schemeClr val="lt1"/>
          </a:lnRef>
          <a:fillRef idx="1">
            <a:schemeClr val="accent3"/>
          </a:fillRef>
          <a:effectRef idx="1">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zh-CN" altLang="en-US"/>
              <a:t>对象的状态</a:t>
            </a:r>
            <a:endParaRPr lang="zh-CN" altLang="en-US" sz="1100"/>
          </a:p>
        </p:txBody>
      </p:sp>
      <p:sp>
        <p:nvSpPr>
          <p:cNvPr id="2" name="上下箭头 1"/>
          <p:cNvSpPr/>
          <p:nvPr/>
        </p:nvSpPr>
        <p:spPr>
          <a:xfrm>
            <a:off x="1198810" y="3303375"/>
            <a:ext cx="432048" cy="72008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2478086" y="2813032"/>
            <a:ext cx="1209675" cy="571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zh-CN" altLang="en-US"/>
              <a:t>对象</a:t>
            </a:r>
            <a:endParaRPr lang="zh-CN" altLang="en-US" sz="1100"/>
          </a:p>
        </p:txBody>
      </p:sp>
      <p:sp>
        <p:nvSpPr>
          <p:cNvPr id="15" name="圆角矩形 14"/>
          <p:cNvSpPr/>
          <p:nvPr/>
        </p:nvSpPr>
        <p:spPr>
          <a:xfrm>
            <a:off x="2466181" y="3905977"/>
            <a:ext cx="1209675" cy="571500"/>
          </a:xfrm>
          <a:prstGeom prst="roundRect">
            <a:avLst/>
          </a:prstGeom>
        </p:spPr>
        <p:style>
          <a:lnRef idx="3">
            <a:schemeClr val="lt1"/>
          </a:lnRef>
          <a:fillRef idx="1">
            <a:schemeClr val="accent3"/>
          </a:fillRef>
          <a:effectRef idx="1">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zh-CN" altLang="en-US"/>
              <a:t>对象的状态</a:t>
            </a:r>
            <a:endParaRPr lang="zh-CN" altLang="en-US" sz="1100"/>
          </a:p>
        </p:txBody>
      </p:sp>
      <p:sp>
        <p:nvSpPr>
          <p:cNvPr id="16" name="上下箭头 15"/>
          <p:cNvSpPr/>
          <p:nvPr/>
        </p:nvSpPr>
        <p:spPr>
          <a:xfrm>
            <a:off x="2866899" y="3320945"/>
            <a:ext cx="432048" cy="72008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4208834" y="2808287"/>
            <a:ext cx="1209675" cy="571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zh-CN" altLang="en-US"/>
              <a:t>对象</a:t>
            </a:r>
            <a:endParaRPr lang="zh-CN" altLang="en-US" sz="1100"/>
          </a:p>
        </p:txBody>
      </p:sp>
      <p:sp>
        <p:nvSpPr>
          <p:cNvPr id="18" name="圆角矩形 17"/>
          <p:cNvSpPr/>
          <p:nvPr/>
        </p:nvSpPr>
        <p:spPr>
          <a:xfrm>
            <a:off x="4196929" y="3901232"/>
            <a:ext cx="1209675" cy="571500"/>
          </a:xfrm>
          <a:prstGeom prst="roundRect">
            <a:avLst/>
          </a:prstGeom>
        </p:spPr>
        <p:style>
          <a:lnRef idx="3">
            <a:schemeClr val="lt1"/>
          </a:lnRef>
          <a:fillRef idx="1">
            <a:schemeClr val="accent3"/>
          </a:fillRef>
          <a:effectRef idx="1">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zh-CN" altLang="en-US"/>
              <a:t>对象的状态</a:t>
            </a:r>
            <a:endParaRPr lang="zh-CN" altLang="en-US" sz="1100"/>
          </a:p>
        </p:txBody>
      </p:sp>
      <p:sp>
        <p:nvSpPr>
          <p:cNvPr id="19" name="上下箭头 18"/>
          <p:cNvSpPr/>
          <p:nvPr/>
        </p:nvSpPr>
        <p:spPr>
          <a:xfrm>
            <a:off x="4597647" y="3316200"/>
            <a:ext cx="432048" cy="72008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3805752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传统的方式的问题分析</a:t>
            </a:r>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2092881"/>
          </a:xfrm>
          <a:prstGeom prst="rect">
            <a:avLst/>
          </a:prstGeom>
        </p:spPr>
        <p:txBody>
          <a:bodyPr wrap="square">
            <a:spAutoFit/>
          </a:bodyPr>
          <a:lstStyle/>
          <a:p>
            <a:r>
              <a:rPr lang="zh-CN" altLang="en-US" sz="2000">
                <a:latin typeface="+mn-ea"/>
              </a:rPr>
              <a:t>传统的方式的问题分析</a:t>
            </a:r>
            <a:endParaRPr lang="en-US" altLang="zh-CN" sz="2000">
              <a:latin typeface="+mn-ea"/>
            </a:endParaRPr>
          </a:p>
          <a:p>
            <a:endParaRPr lang="en-US" altLang="zh-CN" sz="2000" b="1">
              <a:solidFill>
                <a:srgbClr val="0070C0"/>
              </a:solidFill>
              <a:latin typeface="+mn-ea"/>
            </a:endParaRPr>
          </a:p>
          <a:p>
            <a:pPr marL="342900" indent="-342900">
              <a:buFontTx/>
              <a:buAutoNum type="arabicParenR"/>
            </a:pPr>
            <a:r>
              <a:rPr lang="zh-CN" altLang="en-US">
                <a:latin typeface="Arial" pitchFamily="34" charset="0"/>
                <a:cs typeface="Arial" pitchFamily="34" charset="0"/>
              </a:rPr>
              <a:t>一个对象，就对应一个保存对象状态的对象， 这样当我们游戏的对象很多时，不利于管理，开销也很大</a:t>
            </a:r>
            <a:r>
              <a:rPr lang="en-US" altLang="zh-CN">
                <a:latin typeface="Arial" pitchFamily="34" charset="0"/>
                <a:cs typeface="Arial" pitchFamily="34" charset="0"/>
              </a:rPr>
              <a:t>.</a:t>
            </a:r>
          </a:p>
          <a:p>
            <a:pPr marL="342900" indent="-342900">
              <a:buFontTx/>
              <a:buAutoNum type="arabicParenR"/>
            </a:pPr>
            <a:r>
              <a:rPr lang="zh-CN" altLang="en-US"/>
              <a:t>传统的方式是简单地做备份，</a:t>
            </a:r>
            <a:r>
              <a:rPr lang="en-US" altLang="zh-CN"/>
              <a:t>new</a:t>
            </a:r>
            <a:r>
              <a:rPr lang="zh-CN" altLang="en-US"/>
              <a:t>出另外一个对象出来，再把需要备份的数据放到这个新对象，但这就暴露了对象内部的细节</a:t>
            </a:r>
            <a:endParaRPr lang="en-US" altLang="zh-CN">
              <a:latin typeface="Arial" pitchFamily="34" charset="0"/>
              <a:cs typeface="Arial" pitchFamily="34" charset="0"/>
            </a:endParaRPr>
          </a:p>
          <a:p>
            <a:pPr marL="342900" indent="-342900">
              <a:buFontTx/>
              <a:buAutoNum type="arabicParenR"/>
            </a:pPr>
            <a:r>
              <a:rPr lang="zh-CN" altLang="en-US">
                <a:latin typeface="Arial" pitchFamily="34" charset="0"/>
                <a:cs typeface="Arial" pitchFamily="34" charset="0"/>
              </a:rPr>
              <a:t>解决方案： </a:t>
            </a:r>
            <a:r>
              <a:rPr lang="en-US" altLang="zh-CN">
                <a:latin typeface="Arial" pitchFamily="34" charset="0"/>
                <a:cs typeface="Arial" pitchFamily="34" charset="0"/>
              </a:rPr>
              <a:t>=&gt; </a:t>
            </a:r>
            <a:r>
              <a:rPr lang="zh-CN" altLang="en-US">
                <a:latin typeface="Arial" pitchFamily="34" charset="0"/>
                <a:cs typeface="Arial" pitchFamily="34" charset="0"/>
              </a:rPr>
              <a:t>备忘录模式</a:t>
            </a:r>
            <a:endParaRPr lang="en-US" altLang="zh-CN">
              <a:latin typeface="Arial" pitchFamily="34" charset="0"/>
              <a:cs typeface="Arial" pitchFamily="34" charset="0"/>
            </a:endParaRPr>
          </a:p>
        </p:txBody>
      </p:sp>
    </p:spTree>
    <p:extLst>
      <p:ext uri="{BB962C8B-B14F-4D97-AF65-F5344CB8AC3E}">
        <p14:creationId xmlns:p14="http://schemas.microsoft.com/office/powerpoint/2010/main" val="134962429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备忘录模式基本介绍</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455937" cy="3447098"/>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r>
              <a:rPr lang="zh-CN" altLang="en-US" sz="2000">
                <a:latin typeface="+mn-ea"/>
              </a:rPr>
              <a:t>基本介绍</a:t>
            </a:r>
            <a:endParaRPr lang="en-US" altLang="zh-CN" sz="2000">
              <a:latin typeface="+mn-ea"/>
            </a:endParaRPr>
          </a:p>
          <a:p>
            <a:endParaRPr lang="en-US" altLang="zh-CN" sz="2000" b="1">
              <a:solidFill>
                <a:srgbClr val="0070C0"/>
              </a:solidFill>
              <a:latin typeface="+mn-ea"/>
            </a:endParaRPr>
          </a:p>
          <a:p>
            <a:pPr marL="342900" indent="-342900">
              <a:buAutoNum type="arabicParenR"/>
            </a:pPr>
            <a:r>
              <a:rPr lang="zh-CN" altLang="en-US"/>
              <a:t>备忘录模式（</a:t>
            </a:r>
            <a:r>
              <a:rPr lang="en-US" altLang="zh-CN"/>
              <a:t>Memento Pattern</a:t>
            </a:r>
            <a:r>
              <a:rPr lang="zh-CN" altLang="en-US"/>
              <a:t>）在不破坏封装性的前提下，捕获一个对象的内部状态，并在该对象之外保存这个状态。这样以后就可将该对象恢复到原先保存的状态 </a:t>
            </a:r>
            <a:endParaRPr lang="en-US" altLang="zh-CN"/>
          </a:p>
          <a:p>
            <a:pPr marL="342900" indent="-342900">
              <a:buAutoNum type="arabicParenR"/>
            </a:pPr>
            <a:endParaRPr lang="en-US" altLang="zh-CN"/>
          </a:p>
          <a:p>
            <a:pPr marL="342900" indent="-342900">
              <a:buAutoNum type="arabicParenR"/>
            </a:pPr>
            <a:r>
              <a:rPr lang="zh-CN" altLang="en-US"/>
              <a:t>可以这里理解备忘录模式：现实生活中的备忘录是用来记录某些要去做的事情，或者是记录已经达成的共同意见的事情，以防忘记了。而在软件层面，备忘录模式有着相同的含义，备忘录对象主要用来记录一个对象的某种状态，或者某些数据，当要做回退时，可以从备忘录对象里获取原来的数据进行恢复操作</a:t>
            </a:r>
            <a:endParaRPr lang="en-US" altLang="zh-CN"/>
          </a:p>
          <a:p>
            <a:pPr marL="342900" indent="-342900">
              <a:buFontTx/>
              <a:buAutoNum type="arabicParenR"/>
            </a:pPr>
            <a:r>
              <a:rPr lang="zh-CN" altLang="en-US"/>
              <a:t>备忘录模式属于行为型模式</a:t>
            </a:r>
            <a:endParaRPr lang="en-US" altLang="zh-CN"/>
          </a:p>
        </p:txBody>
      </p:sp>
    </p:spTree>
    <p:extLst>
      <p:ext uri="{BB962C8B-B14F-4D97-AF65-F5344CB8AC3E}">
        <p14:creationId xmlns:p14="http://schemas.microsoft.com/office/powerpoint/2010/main" val="161784217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备忘录模式原理类图</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455937" cy="4339650"/>
          </a:xfrm>
          <a:prstGeom prst="rect">
            <a:avLst/>
          </a:prstGeom>
        </p:spPr>
        <p:txBody>
          <a:bodyPr wrap="square">
            <a:spAutoFit/>
          </a:bodyPr>
          <a:lstStyle/>
          <a:p>
            <a:r>
              <a:rPr lang="zh-CN" altLang="en-US" sz="2000">
                <a:latin typeface="+mn-ea"/>
              </a:rPr>
              <a:t>备忘录模式的原理类图</a:t>
            </a:r>
            <a:endParaRPr lang="en-US" altLang="zh-CN" sz="2000">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r>
              <a:rPr lang="zh-CN" altLang="en-US" b="1">
                <a:latin typeface="+mn-ea"/>
              </a:rPr>
              <a:t>对原理类图的说明</a:t>
            </a:r>
            <a:r>
              <a:rPr lang="en-US" altLang="zh-CN" b="1">
                <a:latin typeface="+mn-ea"/>
              </a:rPr>
              <a:t>-</a:t>
            </a:r>
            <a:r>
              <a:rPr lang="zh-CN" altLang="en-US" b="1">
                <a:latin typeface="+mn-ea"/>
              </a:rPr>
              <a:t>即</a:t>
            </a:r>
            <a:br>
              <a:rPr lang="en-US" altLang="zh-CN" b="1">
                <a:latin typeface="+mn-ea"/>
              </a:rPr>
            </a:br>
            <a:r>
              <a:rPr lang="en-US" altLang="zh-CN" b="1">
                <a:latin typeface="+mn-ea"/>
              </a:rPr>
              <a:t>(</a:t>
            </a:r>
            <a:r>
              <a:rPr lang="zh-CN" altLang="en-US" b="1"/>
              <a:t>备忘录模式的角色及职责</a:t>
            </a:r>
            <a:r>
              <a:rPr lang="en-US" altLang="zh-CN" b="1"/>
              <a:t>)</a:t>
            </a:r>
            <a:endParaRPr lang="en-US" altLang="zh-CN" b="1">
              <a:latin typeface="+mn-ea"/>
            </a:endParaRPr>
          </a:p>
          <a:p>
            <a:pPr marL="342900" indent="-342900">
              <a:buAutoNum type="arabicParenR"/>
            </a:pPr>
            <a:r>
              <a:rPr lang="en-US" altLang="zh-CN" b="1">
                <a:latin typeface="+mn-ea"/>
              </a:rPr>
              <a:t>originator : </a:t>
            </a:r>
            <a:r>
              <a:rPr lang="zh-CN" altLang="en-US" b="1">
                <a:latin typeface="+mn-ea"/>
              </a:rPr>
              <a:t>对象</a:t>
            </a:r>
            <a:r>
              <a:rPr lang="en-US" altLang="zh-CN" b="1">
                <a:latin typeface="+mn-ea"/>
              </a:rPr>
              <a:t>(</a:t>
            </a:r>
            <a:r>
              <a:rPr lang="zh-CN" altLang="en-US" b="1">
                <a:latin typeface="+mn-ea"/>
              </a:rPr>
              <a:t>需要保存</a:t>
            </a:r>
            <a:br>
              <a:rPr lang="en-US" altLang="zh-CN" b="1">
                <a:latin typeface="+mn-ea"/>
              </a:rPr>
            </a:br>
            <a:r>
              <a:rPr lang="zh-CN" altLang="en-US" b="1">
                <a:latin typeface="+mn-ea"/>
              </a:rPr>
              <a:t>状态的对象</a:t>
            </a:r>
            <a:r>
              <a:rPr lang="en-US" altLang="zh-CN" b="1">
                <a:latin typeface="+mn-ea"/>
              </a:rPr>
              <a:t>)</a:t>
            </a:r>
          </a:p>
          <a:p>
            <a:pPr marL="342900" indent="-342900">
              <a:buAutoNum type="arabicParenR"/>
            </a:pPr>
            <a:r>
              <a:rPr lang="en-US" altLang="zh-CN" b="1">
                <a:latin typeface="+mn-ea"/>
              </a:rPr>
              <a:t>Memento </a:t>
            </a:r>
            <a:r>
              <a:rPr lang="zh-CN" altLang="en-US" b="1">
                <a:latin typeface="+mn-ea"/>
              </a:rPr>
              <a:t>： 备忘录对象</a:t>
            </a:r>
            <a:r>
              <a:rPr lang="en-US" altLang="zh-CN" b="1">
                <a:latin typeface="+mn-ea"/>
              </a:rPr>
              <a:t>,</a:t>
            </a:r>
            <a:r>
              <a:rPr lang="zh-CN" altLang="en-US" b="1">
                <a:latin typeface="+mn-ea"/>
              </a:rPr>
              <a:t>负责</a:t>
            </a:r>
            <a:br>
              <a:rPr lang="en-US" altLang="zh-CN" b="1">
                <a:latin typeface="+mn-ea"/>
              </a:rPr>
            </a:br>
            <a:r>
              <a:rPr lang="zh-CN" altLang="en-US" b="1">
                <a:latin typeface="+mn-ea"/>
              </a:rPr>
              <a:t>保存好记录，即</a:t>
            </a:r>
            <a:r>
              <a:rPr lang="en-US" altLang="zh-CN" b="1">
                <a:latin typeface="+mn-ea"/>
              </a:rPr>
              <a:t>Originator</a:t>
            </a:r>
            <a:r>
              <a:rPr lang="zh-CN" altLang="en-US" b="1">
                <a:latin typeface="+mn-ea"/>
              </a:rPr>
              <a:t>内部</a:t>
            </a:r>
            <a:br>
              <a:rPr lang="en-US" altLang="zh-CN" b="1">
                <a:latin typeface="+mn-ea"/>
              </a:rPr>
            </a:br>
            <a:r>
              <a:rPr lang="zh-CN" altLang="en-US" b="1">
                <a:latin typeface="+mn-ea"/>
              </a:rPr>
              <a:t>状态</a:t>
            </a:r>
            <a:endParaRPr lang="en-US" altLang="zh-CN" b="1">
              <a:latin typeface="+mn-ea"/>
            </a:endParaRPr>
          </a:p>
          <a:p>
            <a:pPr marL="342900" indent="-342900">
              <a:buAutoNum type="arabicParenR"/>
            </a:pPr>
            <a:r>
              <a:rPr lang="en-US" altLang="zh-CN" b="1">
                <a:latin typeface="+mn-ea"/>
              </a:rPr>
              <a:t>Caretaker: </a:t>
            </a:r>
            <a:r>
              <a:rPr lang="zh-CN" altLang="en-US" b="1">
                <a:latin typeface="+mn-ea"/>
              </a:rPr>
              <a:t>守护者对象</a:t>
            </a:r>
            <a:r>
              <a:rPr lang="en-US" altLang="zh-CN" b="1">
                <a:latin typeface="+mn-ea"/>
              </a:rPr>
              <a:t>,</a:t>
            </a:r>
            <a:r>
              <a:rPr lang="zh-CN" altLang="en-US" b="1">
                <a:latin typeface="+mn-ea"/>
              </a:rPr>
              <a:t>负责保存多个备忘录对象， 使用集合管理，提高效率</a:t>
            </a:r>
            <a:endParaRPr lang="en-US" altLang="zh-CN" b="1">
              <a:latin typeface="+mn-ea"/>
            </a:endParaRPr>
          </a:p>
          <a:p>
            <a:pPr marL="342900" indent="-342900">
              <a:buAutoNum type="arabicParenR"/>
            </a:pPr>
            <a:r>
              <a:rPr lang="zh-CN" altLang="en-US" b="1">
                <a:latin typeface="+mn-ea"/>
              </a:rPr>
              <a:t>说明：如果希望保存多个</a:t>
            </a:r>
            <a:r>
              <a:rPr lang="en-US" altLang="zh-CN" b="1">
                <a:latin typeface="+mn-ea"/>
              </a:rPr>
              <a:t>originator</a:t>
            </a:r>
            <a:r>
              <a:rPr lang="zh-CN" altLang="en-US" b="1">
                <a:latin typeface="+mn-ea"/>
              </a:rPr>
              <a:t>对象的不同时间的状态，也可以，只需要要 </a:t>
            </a:r>
            <a:r>
              <a:rPr lang="en-US" altLang="zh-CN" b="1">
                <a:latin typeface="+mn-ea"/>
              </a:rPr>
              <a:t>HashMap &lt;String, </a:t>
            </a:r>
            <a:r>
              <a:rPr lang="zh-CN" altLang="en-US" b="1">
                <a:latin typeface="+mn-ea"/>
              </a:rPr>
              <a:t>集合</a:t>
            </a:r>
            <a:r>
              <a:rPr lang="en-US" altLang="zh-CN" b="1">
                <a:latin typeface="+mn-ea"/>
              </a:rPr>
              <a:t>&gt; </a:t>
            </a:r>
            <a:r>
              <a:rPr lang="zh-CN" altLang="en-US" b="1">
                <a:latin typeface="+mn-ea"/>
              </a:rPr>
              <a:t> </a:t>
            </a:r>
            <a:endParaRPr lang="en-US" altLang="zh-CN" b="1">
              <a:latin typeface="+mn-ea"/>
            </a:endParaRPr>
          </a:p>
          <a:p>
            <a:endParaRPr lang="en-US" altLang="zh-CN">
              <a:latin typeface="Arial" pitchFamily="34" charset="0"/>
              <a:cs typeface="Arial" pitchFamily="34" charset="0"/>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57799179"/>
              </p:ext>
            </p:extLst>
          </p:nvPr>
        </p:nvGraphicFramePr>
        <p:xfrm>
          <a:off x="7787783" y="2379346"/>
          <a:ext cx="576064" cy="496301"/>
        </p:xfrm>
        <a:graphic>
          <a:graphicData uri="http://schemas.openxmlformats.org/presentationml/2006/ole">
            <mc:AlternateContent xmlns:mc="http://schemas.openxmlformats.org/markup-compatibility/2006">
              <mc:Choice xmlns:v="urn:schemas-microsoft-com:vml" Requires="v">
                <p:oleObj spid="_x0000_s275617"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7787783" y="2379346"/>
                        <a:ext cx="576064" cy="496301"/>
                      </a:xfrm>
                      <a:prstGeom prst="rect">
                        <a:avLst/>
                      </a:prstGeom>
                    </p:spPr>
                  </p:pic>
                </p:oleObj>
              </mc:Fallback>
            </mc:AlternateContent>
          </a:graphicData>
        </a:graphic>
      </p:graphicFrame>
      <p:pic>
        <p:nvPicPr>
          <p:cNvPr id="275604" name="Picture 14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90939" y="1321721"/>
            <a:ext cx="3686918" cy="257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580243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备忘录模式原理代码实现</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455937" cy="1754326"/>
          </a:xfrm>
          <a:prstGeom prst="rect">
            <a:avLst/>
          </a:prstGeom>
        </p:spPr>
        <p:txBody>
          <a:bodyPr wrap="square">
            <a:spAutoFit/>
          </a:bodyPr>
          <a:lstStyle/>
          <a:p>
            <a:endParaRPr lang="en-US" altLang="zh-CN">
              <a:latin typeface="Arial" pitchFamily="34" charset="0"/>
              <a:cs typeface="Arial" pitchFamily="34" charset="0"/>
            </a:endParaRPr>
          </a:p>
          <a:p>
            <a:r>
              <a:rPr lang="zh-CN" altLang="en-US">
                <a:latin typeface="Arial" pitchFamily="34" charset="0"/>
                <a:cs typeface="Arial" pitchFamily="34" charset="0"/>
              </a:rPr>
              <a:t>针对前面的备忘录模式原理结构图，我们使用代码来说明一把，注意体会</a:t>
            </a:r>
            <a:r>
              <a:rPr lang="zh-CN" altLang="en-US"/>
              <a:t>体现出</a:t>
            </a:r>
            <a:r>
              <a:rPr lang="en-US" altLang="zh-CN"/>
              <a:t>Caretaker </a:t>
            </a:r>
            <a:r>
              <a:rPr lang="zh-CN" altLang="en-US"/>
              <a:t>可以保存多个备忘录对象</a:t>
            </a:r>
            <a:r>
              <a:rPr lang="en-US" altLang="zh-CN"/>
              <a:t>, </a:t>
            </a:r>
            <a:r>
              <a:rPr lang="zh-CN" altLang="en-US"/>
              <a:t>方便管理，提高效率。</a:t>
            </a:r>
          </a:p>
          <a:p>
            <a:endParaRPr lang="en-US" altLang="zh-CN">
              <a:latin typeface="Arial" pitchFamily="34" charset="0"/>
              <a:cs typeface="Arial" pitchFamily="34" charset="0"/>
            </a:endParaRPr>
          </a:p>
          <a:p>
            <a:endParaRPr lang="en-US" altLang="zh-CN">
              <a:latin typeface="Arial" pitchFamily="34" charset="0"/>
              <a:cs typeface="Arial" pitchFamily="34" charset="0"/>
            </a:endParaRPr>
          </a:p>
          <a:p>
            <a:r>
              <a:rPr lang="zh-CN" altLang="en-US" b="1">
                <a:latin typeface="Arial" pitchFamily="34" charset="0"/>
                <a:cs typeface="Arial" pitchFamily="34" charset="0"/>
              </a:rPr>
              <a:t>说明：</a:t>
            </a:r>
            <a:r>
              <a:rPr lang="zh-CN" altLang="en-US">
                <a:latin typeface="Arial" pitchFamily="34" charset="0"/>
                <a:cs typeface="Arial" pitchFamily="34" charset="0"/>
              </a:rPr>
              <a:t>代码实现看老师演示</a:t>
            </a:r>
            <a:endParaRPr lang="en-US" altLang="zh-CN">
              <a:latin typeface="Arial" pitchFamily="34" charset="0"/>
              <a:cs typeface="Arial" pitchFamily="34"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856297677"/>
              </p:ext>
            </p:extLst>
          </p:nvPr>
        </p:nvGraphicFramePr>
        <p:xfrm>
          <a:off x="737989" y="3816399"/>
          <a:ext cx="648072" cy="503182"/>
        </p:xfrm>
        <a:graphic>
          <a:graphicData uri="http://schemas.openxmlformats.org/presentationml/2006/ole">
            <mc:AlternateContent xmlns:mc="http://schemas.openxmlformats.org/markup-compatibility/2006">
              <mc:Choice xmlns:v="urn:schemas-microsoft-com:vml" Requires="v">
                <p:oleObj spid="_x0000_s256152" name="包装程序外壳对象" showAsIcon="1" r:id="rId4" imgW="915480" imgH="711360" progId="Package">
                  <p:embed/>
                </p:oleObj>
              </mc:Choice>
              <mc:Fallback>
                <p:oleObj name="包装程序外壳对象" showAsIcon="1" r:id="rId4" imgW="915480" imgH="711360" progId="Package">
                  <p:embed/>
                  <p:pic>
                    <p:nvPicPr>
                      <p:cNvPr id="0" name=""/>
                      <p:cNvPicPr/>
                      <p:nvPr/>
                    </p:nvPicPr>
                    <p:blipFill>
                      <a:blip r:embed="rId5"/>
                      <a:stretch>
                        <a:fillRect/>
                      </a:stretch>
                    </p:blipFill>
                    <p:spPr>
                      <a:xfrm>
                        <a:off x="737989" y="3816399"/>
                        <a:ext cx="648072" cy="503182"/>
                      </a:xfrm>
                      <a:prstGeom prst="rect">
                        <a:avLst/>
                      </a:prstGeom>
                    </p:spPr>
                  </p:pic>
                </p:oleObj>
              </mc:Fallback>
            </mc:AlternateContent>
          </a:graphicData>
        </a:graphic>
      </p:graphicFrame>
    </p:spTree>
    <p:extLst>
      <p:ext uri="{BB962C8B-B14F-4D97-AF65-F5344CB8AC3E}">
        <p14:creationId xmlns:p14="http://schemas.microsoft.com/office/powerpoint/2010/main" val="43929052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游戏角色恢复状态实例</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3231654"/>
          </a:xfrm>
          <a:prstGeom prst="rect">
            <a:avLst/>
          </a:prstGeom>
        </p:spPr>
        <p:txBody>
          <a:bodyPr wrap="square">
            <a:spAutoFit/>
          </a:bodyPr>
          <a:lstStyle/>
          <a:p>
            <a:r>
              <a:rPr lang="zh-CN" altLang="en-US" sz="2000" b="1"/>
              <a:t>游戏角色恢复状态实例</a:t>
            </a:r>
            <a:endParaRPr lang="en-US" altLang="zh-CN" sz="2000" b="1">
              <a:solidFill>
                <a:srgbClr val="0070C0"/>
              </a:solidFill>
              <a:latin typeface="+mn-ea"/>
            </a:endParaRPr>
          </a:p>
          <a:p>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应用实例要求</a:t>
            </a:r>
            <a:endParaRPr lang="en-US" altLang="zh-CN">
              <a:latin typeface="Arial" pitchFamily="34" charset="0"/>
              <a:cs typeface="Arial" pitchFamily="34" charset="0"/>
            </a:endParaRPr>
          </a:p>
          <a:p>
            <a:r>
              <a:rPr lang="zh-CN" altLang="en-US"/>
              <a:t>游戏角色有攻击力和防御力，在大战</a:t>
            </a:r>
            <a:r>
              <a:rPr lang="en-US" altLang="zh-CN"/>
              <a:t>Boss</a:t>
            </a:r>
            <a:r>
              <a:rPr lang="zh-CN" altLang="en-US"/>
              <a:t>前保存自身的状态</a:t>
            </a:r>
            <a:r>
              <a:rPr lang="en-US" altLang="zh-CN"/>
              <a:t>(</a:t>
            </a:r>
            <a:r>
              <a:rPr lang="zh-CN" altLang="en-US"/>
              <a:t>攻击力和防御力</a:t>
            </a:r>
            <a:r>
              <a:rPr lang="en-US" altLang="zh-CN"/>
              <a:t>)</a:t>
            </a:r>
            <a:r>
              <a:rPr lang="zh-CN" altLang="en-US"/>
              <a:t>，当大战</a:t>
            </a:r>
            <a:r>
              <a:rPr lang="en-US" altLang="zh-CN"/>
              <a:t>Boss</a:t>
            </a:r>
            <a:r>
              <a:rPr lang="zh-CN" altLang="en-US"/>
              <a:t>后攻击力和防御力下降，从备忘录对象恢复到大战前的状态</a:t>
            </a:r>
          </a:p>
          <a:p>
            <a:endParaRPr lang="en-US" altLang="zh-CN">
              <a:latin typeface="Arial" pitchFamily="34" charset="0"/>
              <a:cs typeface="Arial" pitchFamily="34" charset="0"/>
            </a:endParaRPr>
          </a:p>
          <a:p>
            <a:pPr marL="342900" indent="-342900">
              <a:buAutoNum type="arabicParenR" startAt="2"/>
            </a:pPr>
            <a:r>
              <a:rPr lang="zh-CN" altLang="en-US">
                <a:latin typeface="Arial" pitchFamily="34" charset="0"/>
                <a:cs typeface="Arial" pitchFamily="34" charset="0"/>
              </a:rPr>
              <a:t>思路分析和图解</a:t>
            </a:r>
            <a:r>
              <a:rPr lang="en-US" altLang="zh-CN">
                <a:latin typeface="Arial" pitchFamily="34" charset="0"/>
                <a:cs typeface="Arial" pitchFamily="34" charset="0"/>
              </a:rPr>
              <a:t>(</a:t>
            </a:r>
            <a:r>
              <a:rPr lang="zh-CN" altLang="en-US">
                <a:latin typeface="Arial" pitchFamily="34" charset="0"/>
                <a:cs typeface="Arial" pitchFamily="34" charset="0"/>
              </a:rPr>
              <a:t>类图</a:t>
            </a:r>
            <a:r>
              <a:rPr lang="en-US" altLang="zh-CN">
                <a:latin typeface="Arial" pitchFamily="34" charset="0"/>
                <a:cs typeface="Arial" pitchFamily="34" charset="0"/>
              </a:rPr>
              <a:t>)</a:t>
            </a:r>
          </a:p>
          <a:p>
            <a:endParaRPr lang="en-US" altLang="zh-CN">
              <a:latin typeface="Arial" pitchFamily="34" charset="0"/>
              <a:cs typeface="Arial" pitchFamily="34" charset="0"/>
            </a:endParaRPr>
          </a:p>
          <a:p>
            <a:pPr marL="342900" indent="-342900">
              <a:buAutoNum type="arabicParenR" startAt="3"/>
            </a:pPr>
            <a:r>
              <a:rPr lang="zh-CN" altLang="en-US">
                <a:latin typeface="Arial" pitchFamily="34" charset="0"/>
                <a:cs typeface="Arial" pitchFamily="34" charset="0"/>
              </a:rPr>
              <a:t>代码实现</a:t>
            </a:r>
            <a:endParaRPr lang="en-US" altLang="zh-CN">
              <a:latin typeface="Arial" pitchFamily="34" charset="0"/>
              <a:cs typeface="Arial" pitchFamily="34" charset="0"/>
            </a:endParaRPr>
          </a:p>
          <a:p>
            <a:endParaRPr lang="en-US" altLang="zh-CN"/>
          </a:p>
          <a:p>
            <a:endParaRPr lang="en-US" altLang="zh-CN"/>
          </a:p>
        </p:txBody>
      </p:sp>
      <p:graphicFrame>
        <p:nvGraphicFramePr>
          <p:cNvPr id="2" name="对象 1"/>
          <p:cNvGraphicFramePr>
            <a:graphicFrameLocks noChangeAspect="1"/>
          </p:cNvGraphicFramePr>
          <p:nvPr>
            <p:extLst>
              <p:ext uri="{D42A27DB-BD31-4B8C-83A1-F6EECF244321}">
                <p14:modId xmlns:p14="http://schemas.microsoft.com/office/powerpoint/2010/main" val="451818306"/>
              </p:ext>
            </p:extLst>
          </p:nvPr>
        </p:nvGraphicFramePr>
        <p:xfrm>
          <a:off x="882005" y="4585066"/>
          <a:ext cx="648072" cy="540663"/>
        </p:xfrm>
        <a:graphic>
          <a:graphicData uri="http://schemas.openxmlformats.org/presentationml/2006/ole">
            <mc:AlternateContent xmlns:mc="http://schemas.openxmlformats.org/markup-compatibility/2006">
              <mc:Choice xmlns:v="urn:schemas-microsoft-com:vml" Requires="v">
                <p:oleObj spid="_x0000_s258316" name="包装程序外壳对象" showAsIcon="1" r:id="rId4" imgW="851760" imgH="711360" progId="Package">
                  <p:embed/>
                </p:oleObj>
              </mc:Choice>
              <mc:Fallback>
                <p:oleObj name="包装程序外壳对象" showAsIcon="1" r:id="rId4" imgW="851760" imgH="711360" progId="Package">
                  <p:embed/>
                  <p:pic>
                    <p:nvPicPr>
                      <p:cNvPr id="0" name=""/>
                      <p:cNvPicPr/>
                      <p:nvPr/>
                    </p:nvPicPr>
                    <p:blipFill>
                      <a:blip r:embed="rId5"/>
                      <a:stretch>
                        <a:fillRect/>
                      </a:stretch>
                    </p:blipFill>
                    <p:spPr>
                      <a:xfrm>
                        <a:off x="882005" y="4585066"/>
                        <a:ext cx="648072" cy="540663"/>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4068465941"/>
              </p:ext>
            </p:extLst>
          </p:nvPr>
        </p:nvGraphicFramePr>
        <p:xfrm>
          <a:off x="3402285" y="3024311"/>
          <a:ext cx="600583" cy="517425"/>
        </p:xfrm>
        <a:graphic>
          <a:graphicData uri="http://schemas.openxmlformats.org/presentationml/2006/ole">
            <mc:AlternateContent xmlns:mc="http://schemas.openxmlformats.org/markup-compatibility/2006">
              <mc:Choice xmlns:v="urn:schemas-microsoft-com:vml" Requires="v">
                <p:oleObj spid="_x0000_s258317" name="包装程序外壳对象" showAsIcon="1" r:id="rId6" imgW="826200" imgH="711360" progId="Package">
                  <p:embed/>
                </p:oleObj>
              </mc:Choice>
              <mc:Fallback>
                <p:oleObj name="包装程序外壳对象" showAsIcon="1" r:id="rId6" imgW="826200" imgH="711360" progId="Package">
                  <p:embed/>
                  <p:pic>
                    <p:nvPicPr>
                      <p:cNvPr id="0" name=""/>
                      <p:cNvPicPr/>
                      <p:nvPr/>
                    </p:nvPicPr>
                    <p:blipFill>
                      <a:blip r:embed="rId7"/>
                      <a:stretch>
                        <a:fillRect/>
                      </a:stretch>
                    </p:blipFill>
                    <p:spPr>
                      <a:xfrm>
                        <a:off x="3402285" y="3024311"/>
                        <a:ext cx="600583" cy="517425"/>
                      </a:xfrm>
                      <a:prstGeom prst="rect">
                        <a:avLst/>
                      </a:prstGeom>
                    </p:spPr>
                  </p:pic>
                </p:oleObj>
              </mc:Fallback>
            </mc:AlternateContent>
          </a:graphicData>
        </a:graphic>
      </p:graphicFrame>
    </p:spTree>
    <p:extLst>
      <p:ext uri="{BB962C8B-B14F-4D97-AF65-F5344CB8AC3E}">
        <p14:creationId xmlns:p14="http://schemas.microsoft.com/office/powerpoint/2010/main" val="6784503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里氏替换原则</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2" y="1244431"/>
            <a:ext cx="8790600" cy="677108"/>
          </a:xfrm>
          <a:prstGeom prst="rect">
            <a:avLst/>
          </a:prstGeom>
        </p:spPr>
        <p:txBody>
          <a:bodyPr wrap="square">
            <a:spAutoFit/>
          </a:bodyPr>
          <a:lstStyle/>
          <a:p>
            <a:pPr>
              <a:defRPr/>
            </a:pPr>
            <a:r>
              <a:rPr lang="zh-CN" altLang="en-US" sz="2000" b="1">
                <a:solidFill>
                  <a:srgbClr val="0070C0"/>
                </a:solidFill>
                <a:ea typeface="宋体" panose="02010600030101010101" pitchFamily="2" charset="-122"/>
                <a:cs typeface="Times New Roman" panose="02020603050405020304" pitchFamily="18" charset="0"/>
              </a:rPr>
              <a:t>一个程序引出的问题和思考</a:t>
            </a:r>
            <a:endParaRPr lang="en-US" altLang="zh-CN" sz="2000" b="1">
              <a:solidFill>
                <a:srgbClr val="0070C0"/>
              </a:solidFill>
              <a:latin typeface="Arial" pitchFamily="34" charset="0"/>
              <a:cs typeface="Arial" pitchFamily="34" charset="0"/>
            </a:endParaRPr>
          </a:p>
          <a:p>
            <a:pPr>
              <a:defRPr/>
            </a:pPr>
            <a:r>
              <a:rPr lang="zh-CN" altLang="en-US"/>
              <a:t>该看个程序</a:t>
            </a:r>
            <a:r>
              <a:rPr lang="en-US" altLang="zh-CN"/>
              <a:t>, </a:t>
            </a:r>
            <a:r>
              <a:rPr lang="zh-CN" altLang="en-US"/>
              <a:t>思考下问题和解决思路</a:t>
            </a:r>
            <a:endParaRPr lang="en-US" altLang="zh-CN"/>
          </a:p>
        </p:txBody>
      </p:sp>
      <p:sp>
        <p:nvSpPr>
          <p:cNvPr id="2" name="TextBox 1"/>
          <p:cNvSpPr txBox="1"/>
          <p:nvPr/>
        </p:nvSpPr>
        <p:spPr>
          <a:xfrm>
            <a:off x="487837" y="2016199"/>
            <a:ext cx="2980111" cy="954107"/>
          </a:xfrm>
          <a:prstGeom prst="rect">
            <a:avLst/>
          </a:prstGeom>
          <a:solidFill>
            <a:schemeClr val="bg1">
              <a:lumMod val="95000"/>
            </a:schemeClr>
          </a:solidFill>
        </p:spPr>
        <p:txBody>
          <a:bodyPr wrap="none" rtlCol="0">
            <a:spAutoFit/>
          </a:bodyPr>
          <a:lstStyle/>
          <a:p>
            <a:r>
              <a:rPr lang="en-US" altLang="zh-CN" sz="1400" b="1"/>
              <a:t>class A {</a:t>
            </a:r>
          </a:p>
          <a:p>
            <a:r>
              <a:rPr lang="en-US" altLang="zh-CN" sz="1400" b="1"/>
              <a:t>public int func1(int num1, int num2) {</a:t>
            </a:r>
          </a:p>
          <a:p>
            <a:r>
              <a:rPr lang="en-US" altLang="zh-CN" sz="1400" b="1"/>
              <a:t>return num1 - num2;</a:t>
            </a:r>
          </a:p>
          <a:p>
            <a:r>
              <a:rPr lang="en-US" altLang="zh-CN" sz="1400"/>
              <a:t>}}</a:t>
            </a:r>
            <a:endParaRPr lang="zh-CN" altLang="en-US" sz="1400"/>
          </a:p>
        </p:txBody>
      </p:sp>
      <p:sp>
        <p:nvSpPr>
          <p:cNvPr id="3" name="TextBox 2"/>
          <p:cNvSpPr txBox="1"/>
          <p:nvPr/>
        </p:nvSpPr>
        <p:spPr>
          <a:xfrm>
            <a:off x="521965" y="3312343"/>
            <a:ext cx="2904977" cy="1384995"/>
          </a:xfrm>
          <a:prstGeom prst="rect">
            <a:avLst/>
          </a:prstGeom>
          <a:solidFill>
            <a:schemeClr val="accent3">
              <a:lumMod val="20000"/>
              <a:lumOff val="80000"/>
            </a:schemeClr>
          </a:solidFill>
        </p:spPr>
        <p:txBody>
          <a:bodyPr wrap="square" rtlCol="0">
            <a:spAutoFit/>
          </a:bodyPr>
          <a:lstStyle/>
          <a:p>
            <a:r>
              <a:rPr lang="en-US" altLang="zh-CN" sz="1400" b="1"/>
              <a:t>class B extends A {</a:t>
            </a:r>
          </a:p>
          <a:p>
            <a:r>
              <a:rPr lang="en-US" altLang="zh-CN" sz="1400" b="1"/>
              <a:t>public int func1(int a, int b) {</a:t>
            </a:r>
          </a:p>
          <a:p>
            <a:r>
              <a:rPr lang="en-US" altLang="zh-CN" sz="1400" b="1"/>
              <a:t>return a + b;</a:t>
            </a:r>
            <a:r>
              <a:rPr lang="en-US" altLang="zh-CN" sz="1400"/>
              <a:t>}</a:t>
            </a:r>
            <a:endParaRPr lang="zh-CN" altLang="en-US" sz="1400"/>
          </a:p>
          <a:p>
            <a:r>
              <a:rPr lang="en-US" altLang="zh-CN" sz="1400" b="1"/>
              <a:t>public int func2(int a, int b) {</a:t>
            </a:r>
          </a:p>
          <a:p>
            <a:r>
              <a:rPr lang="en-US" altLang="zh-CN" sz="1400" b="1"/>
              <a:t>return func1(a, b) + 9;</a:t>
            </a:r>
          </a:p>
          <a:p>
            <a:r>
              <a:rPr lang="en-US" altLang="zh-CN" sz="1400"/>
              <a:t>}}</a:t>
            </a:r>
            <a:endParaRPr lang="zh-CN" altLang="en-US" sz="1400"/>
          </a:p>
        </p:txBody>
      </p:sp>
      <p:sp>
        <p:nvSpPr>
          <p:cNvPr id="5" name="TextBox 4"/>
          <p:cNvSpPr txBox="1"/>
          <p:nvPr/>
        </p:nvSpPr>
        <p:spPr>
          <a:xfrm>
            <a:off x="3978349" y="2060039"/>
            <a:ext cx="4211994" cy="2462213"/>
          </a:xfrm>
          <a:prstGeom prst="rect">
            <a:avLst/>
          </a:prstGeom>
          <a:solidFill>
            <a:schemeClr val="accent5">
              <a:lumMod val="20000"/>
              <a:lumOff val="80000"/>
            </a:schemeClr>
          </a:solidFill>
        </p:spPr>
        <p:txBody>
          <a:bodyPr wrap="square" rtlCol="0">
            <a:spAutoFit/>
          </a:bodyPr>
          <a:lstStyle/>
          <a:p>
            <a:r>
              <a:rPr lang="en-US" altLang="zh-CN" sz="1400" b="1"/>
              <a:t>public static void main(String[] args) {</a:t>
            </a:r>
          </a:p>
          <a:p>
            <a:r>
              <a:rPr lang="en-US" altLang="zh-CN" sz="1400"/>
              <a:t>A a = </a:t>
            </a:r>
            <a:r>
              <a:rPr lang="en-US" altLang="zh-CN" sz="1400" b="1"/>
              <a:t>new A();</a:t>
            </a:r>
          </a:p>
          <a:p>
            <a:r>
              <a:rPr lang="en-US" altLang="zh-CN" sz="1400"/>
              <a:t>System.</a:t>
            </a:r>
            <a:r>
              <a:rPr lang="en-US" altLang="zh-CN" sz="1400" b="1"/>
              <a:t>out.println("11-3=" + a.func1(11, 3));</a:t>
            </a:r>
          </a:p>
          <a:p>
            <a:r>
              <a:rPr lang="en-US" altLang="zh-CN" sz="1400"/>
              <a:t>System.</a:t>
            </a:r>
            <a:r>
              <a:rPr lang="en-US" altLang="zh-CN" sz="1400" b="1"/>
              <a:t>out.println("1-8=" + a.func1(1, 8));</a:t>
            </a:r>
          </a:p>
          <a:p>
            <a:endParaRPr lang="zh-CN" altLang="en-US" sz="1400"/>
          </a:p>
          <a:p>
            <a:r>
              <a:rPr lang="en-US" altLang="zh-CN" sz="1400"/>
              <a:t>System.</a:t>
            </a:r>
            <a:r>
              <a:rPr lang="en-US" altLang="zh-CN" sz="1400" b="1"/>
              <a:t>out.println("-----------------------");</a:t>
            </a:r>
          </a:p>
          <a:p>
            <a:r>
              <a:rPr lang="en-US" altLang="zh-CN" sz="1400"/>
              <a:t>B b = </a:t>
            </a:r>
            <a:r>
              <a:rPr lang="en-US" altLang="zh-CN" sz="1400" b="1"/>
              <a:t>new B();</a:t>
            </a:r>
          </a:p>
          <a:p>
            <a:r>
              <a:rPr lang="en-US" altLang="zh-CN" sz="1400"/>
              <a:t>System.</a:t>
            </a:r>
            <a:r>
              <a:rPr lang="en-US" altLang="zh-CN" sz="1400" b="1"/>
              <a:t>out.println("11-3=" + b.func1(11, 3));</a:t>
            </a:r>
          </a:p>
          <a:p>
            <a:r>
              <a:rPr lang="en-US" altLang="zh-CN" sz="1400"/>
              <a:t>System.</a:t>
            </a:r>
            <a:r>
              <a:rPr lang="en-US" altLang="zh-CN" sz="1400" b="1"/>
              <a:t>out.println("1-8=" + b.func1(1, 8));</a:t>
            </a:r>
          </a:p>
          <a:p>
            <a:r>
              <a:rPr lang="en-US" altLang="zh-CN" sz="1400"/>
              <a:t>System.</a:t>
            </a:r>
            <a:r>
              <a:rPr lang="en-US" altLang="zh-CN" sz="1400" b="1"/>
              <a:t>out.println("11+3+9=" + b.func2(11, 3));</a:t>
            </a:r>
            <a:endParaRPr lang="zh-CN" altLang="en-US" sz="1400"/>
          </a:p>
          <a:p>
            <a:r>
              <a:rPr lang="en-US" altLang="zh-CN" sz="1400"/>
              <a:t>}</a:t>
            </a:r>
            <a:endParaRPr lang="zh-CN" altLang="en-US" sz="1400"/>
          </a:p>
        </p:txBody>
      </p:sp>
      <p:graphicFrame>
        <p:nvGraphicFramePr>
          <p:cNvPr id="8" name="对象 7"/>
          <p:cNvGraphicFramePr>
            <a:graphicFrameLocks noChangeAspect="1"/>
          </p:cNvGraphicFramePr>
          <p:nvPr>
            <p:extLst>
              <p:ext uri="{D42A27DB-BD31-4B8C-83A1-F6EECF244321}">
                <p14:modId xmlns:p14="http://schemas.microsoft.com/office/powerpoint/2010/main" val="756987688"/>
              </p:ext>
            </p:extLst>
          </p:nvPr>
        </p:nvGraphicFramePr>
        <p:xfrm>
          <a:off x="562972" y="4968527"/>
          <a:ext cx="522033" cy="504032"/>
        </p:xfrm>
        <a:graphic>
          <a:graphicData uri="http://schemas.openxmlformats.org/presentationml/2006/ole">
            <mc:AlternateContent xmlns:mc="http://schemas.openxmlformats.org/markup-compatibility/2006">
              <mc:Choice xmlns:v="urn:schemas-microsoft-com:vml" Requires="v">
                <p:oleObj spid="_x0000_s321625" name="包装程序外壳对象" showAsIcon="1" r:id="rId4" imgW="737280" imgH="711360" progId="Package">
                  <p:embed/>
                </p:oleObj>
              </mc:Choice>
              <mc:Fallback>
                <p:oleObj name="包装程序外壳对象" showAsIcon="1" r:id="rId4" imgW="737280" imgH="711360" progId="Package">
                  <p:embed/>
                  <p:pic>
                    <p:nvPicPr>
                      <p:cNvPr id="0" name=""/>
                      <p:cNvPicPr/>
                      <p:nvPr/>
                    </p:nvPicPr>
                    <p:blipFill>
                      <a:blip r:embed="rId5"/>
                      <a:stretch>
                        <a:fillRect/>
                      </a:stretch>
                    </p:blipFill>
                    <p:spPr>
                      <a:xfrm>
                        <a:off x="562972" y="4968527"/>
                        <a:ext cx="522033" cy="504032"/>
                      </a:xfrm>
                      <a:prstGeom prst="rect">
                        <a:avLst/>
                      </a:prstGeom>
                    </p:spPr>
                  </p:pic>
                </p:oleObj>
              </mc:Fallback>
            </mc:AlternateContent>
          </a:graphicData>
        </a:graphic>
      </p:graphicFrame>
    </p:spTree>
    <p:extLst>
      <p:ext uri="{BB962C8B-B14F-4D97-AF65-F5344CB8AC3E}">
        <p14:creationId xmlns:p14="http://schemas.microsoft.com/office/powerpoint/2010/main" val="324519109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备忘录模式的注意事项和细节</a:t>
            </a:r>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3170099"/>
          </a:xfrm>
          <a:prstGeom prst="rect">
            <a:avLst/>
          </a:prstGeom>
        </p:spPr>
        <p:txBody>
          <a:bodyPr wrap="square">
            <a:spAutoFit/>
          </a:bodyPr>
          <a:lstStyle/>
          <a:p>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给用户提供了一种可以恢复状态的机制，可以使用户能够比较方便地回到某个历史的状态</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实现了信息的封装，使得用户不需要关心状态的保存细节</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如果类的成员变量过多，势必会占用比</a:t>
            </a:r>
            <a:r>
              <a:rPr lang="zh-CN" altLang="en-US" b="1">
                <a:latin typeface="Arial" pitchFamily="34" charset="0"/>
                <a:cs typeface="Arial" pitchFamily="34" charset="0"/>
              </a:rPr>
              <a:t>较大的资源</a:t>
            </a:r>
            <a:r>
              <a:rPr lang="zh-CN" altLang="en-US">
                <a:latin typeface="Arial" pitchFamily="34" charset="0"/>
                <a:cs typeface="Arial" pitchFamily="34" charset="0"/>
              </a:rPr>
              <a:t>，而且每一次保存都会消耗一定的内存</a:t>
            </a:r>
            <a:r>
              <a:rPr lang="en-US" altLang="zh-CN">
                <a:latin typeface="Arial" pitchFamily="34" charset="0"/>
                <a:cs typeface="Arial" pitchFamily="34" charset="0"/>
              </a:rPr>
              <a:t>, </a:t>
            </a:r>
            <a:r>
              <a:rPr lang="zh-CN" altLang="en-US">
                <a:latin typeface="Arial" pitchFamily="34" charset="0"/>
                <a:cs typeface="Arial" pitchFamily="34" charset="0"/>
              </a:rPr>
              <a:t>这个需要注意</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适用的应用场景：</a:t>
            </a:r>
            <a:r>
              <a:rPr lang="en-US" altLang="zh-CN">
                <a:latin typeface="Arial" pitchFamily="34" charset="0"/>
                <a:cs typeface="Arial" pitchFamily="34" charset="0"/>
              </a:rPr>
              <a:t>1</a:t>
            </a:r>
            <a:r>
              <a:rPr lang="zh-CN" altLang="en-US">
                <a:latin typeface="Arial" pitchFamily="34" charset="0"/>
                <a:cs typeface="Arial" pitchFamily="34" charset="0"/>
              </a:rPr>
              <a:t>、后悔药。 </a:t>
            </a:r>
            <a:r>
              <a:rPr lang="en-US" altLang="zh-CN">
                <a:latin typeface="Arial" pitchFamily="34" charset="0"/>
                <a:cs typeface="Arial" pitchFamily="34" charset="0"/>
              </a:rPr>
              <a:t>2</a:t>
            </a:r>
            <a:r>
              <a:rPr lang="zh-CN" altLang="en-US">
                <a:latin typeface="Arial" pitchFamily="34" charset="0"/>
                <a:cs typeface="Arial" pitchFamily="34" charset="0"/>
              </a:rPr>
              <a:t>、打游戏时的存档。 </a:t>
            </a:r>
            <a:r>
              <a:rPr lang="en-US" altLang="zh-CN">
                <a:latin typeface="Arial" pitchFamily="34" charset="0"/>
                <a:cs typeface="Arial" pitchFamily="34" charset="0"/>
              </a:rPr>
              <a:t>3</a:t>
            </a:r>
            <a:r>
              <a:rPr lang="zh-CN" altLang="en-US">
                <a:latin typeface="Arial" pitchFamily="34" charset="0"/>
                <a:cs typeface="Arial" pitchFamily="34" charset="0"/>
              </a:rPr>
              <a:t>、</a:t>
            </a:r>
            <a:r>
              <a:rPr lang="en-US" altLang="zh-CN">
                <a:latin typeface="Arial" pitchFamily="34" charset="0"/>
                <a:cs typeface="Arial" pitchFamily="34" charset="0"/>
              </a:rPr>
              <a:t>Windows </a:t>
            </a:r>
            <a:r>
              <a:rPr lang="zh-CN" altLang="en-US">
                <a:latin typeface="Arial" pitchFamily="34" charset="0"/>
                <a:cs typeface="Arial" pitchFamily="34" charset="0"/>
              </a:rPr>
              <a:t>里的 </a:t>
            </a:r>
            <a:r>
              <a:rPr lang="en-US" altLang="zh-CN">
                <a:latin typeface="Arial" pitchFamily="34" charset="0"/>
                <a:cs typeface="Arial" pitchFamily="34" charset="0"/>
              </a:rPr>
              <a:t>ctri + z</a:t>
            </a:r>
            <a:r>
              <a:rPr lang="zh-CN" altLang="en-US">
                <a:latin typeface="Arial" pitchFamily="34" charset="0"/>
                <a:cs typeface="Arial" pitchFamily="34" charset="0"/>
              </a:rPr>
              <a:t>。 </a:t>
            </a:r>
            <a:r>
              <a:rPr lang="en-US" altLang="zh-CN">
                <a:latin typeface="Arial" pitchFamily="34" charset="0"/>
                <a:cs typeface="Arial" pitchFamily="34" charset="0"/>
              </a:rPr>
              <a:t>4</a:t>
            </a:r>
            <a:r>
              <a:rPr lang="zh-CN" altLang="en-US">
                <a:latin typeface="Arial" pitchFamily="34" charset="0"/>
                <a:cs typeface="Arial" pitchFamily="34" charset="0"/>
              </a:rPr>
              <a:t>、</a:t>
            </a:r>
            <a:r>
              <a:rPr lang="en-US" altLang="zh-CN">
                <a:latin typeface="Arial" pitchFamily="34" charset="0"/>
                <a:cs typeface="Arial" pitchFamily="34" charset="0"/>
              </a:rPr>
              <a:t>IE </a:t>
            </a:r>
            <a:r>
              <a:rPr lang="zh-CN" altLang="en-US">
                <a:latin typeface="Arial" pitchFamily="34" charset="0"/>
                <a:cs typeface="Arial" pitchFamily="34" charset="0"/>
              </a:rPr>
              <a:t>中的后退。 </a:t>
            </a:r>
            <a:r>
              <a:rPr lang="en-US" altLang="zh-CN">
                <a:latin typeface="Arial" pitchFamily="34" charset="0"/>
                <a:cs typeface="Arial" pitchFamily="34" charset="0"/>
              </a:rPr>
              <a:t>4</a:t>
            </a:r>
            <a:r>
              <a:rPr lang="zh-CN" altLang="en-US">
                <a:latin typeface="Arial" pitchFamily="34" charset="0"/>
                <a:cs typeface="Arial" pitchFamily="34" charset="0"/>
              </a:rPr>
              <a:t>、数据库的事务管理</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为了节约内存，备忘录模式可以和原型模式配合使用</a:t>
            </a:r>
            <a:endParaRPr lang="en-US" altLang="zh-CN" b="1">
              <a:latin typeface="Arial" pitchFamily="34" charset="0"/>
              <a:cs typeface="Arial" pitchFamily="34" charset="0"/>
            </a:endParaRPr>
          </a:p>
          <a:p>
            <a:pPr marL="342900" indent="-342900">
              <a:buAutoNum type="arabicParenR"/>
            </a:pPr>
            <a:endParaRPr lang="en-US" altLang="zh-CN">
              <a:latin typeface="+mn-ea"/>
            </a:endParaRPr>
          </a:p>
          <a:p>
            <a:endParaRPr lang="en-US" altLang="zh-CN" sz="2000" b="1">
              <a:solidFill>
                <a:srgbClr val="0070C0"/>
              </a:solidFill>
              <a:latin typeface="+mn-ea"/>
            </a:endParaRPr>
          </a:p>
        </p:txBody>
      </p:sp>
    </p:spTree>
    <p:extLst>
      <p:ext uri="{BB962C8B-B14F-4D97-AF65-F5344CB8AC3E}">
        <p14:creationId xmlns:p14="http://schemas.microsoft.com/office/powerpoint/2010/main" val="371388667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sz="2800" b="1"/>
              <a:t>Java</a:t>
            </a:r>
            <a:r>
              <a:rPr lang="zh-CN" altLang="en-US" sz="2800" b="1"/>
              <a:t>设计模式</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解释器模式</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34911607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cs typeface="Arial" pitchFamily="34" charset="0"/>
              </a:rPr>
              <a:t>四则运算问题</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527946" cy="1785104"/>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r>
              <a:rPr lang="zh-CN" altLang="en-US" sz="2000">
                <a:latin typeface="Arial" pitchFamily="34" charset="0"/>
                <a:cs typeface="Arial" pitchFamily="34" charset="0"/>
              </a:rPr>
              <a:t>通过解释器模式来实现四则运算，如计算</a:t>
            </a:r>
            <a:r>
              <a:rPr lang="en-US" altLang="zh-CN" sz="2000">
                <a:latin typeface="Arial" pitchFamily="34" charset="0"/>
                <a:cs typeface="Arial" pitchFamily="34" charset="0"/>
              </a:rPr>
              <a:t>a+b-c</a:t>
            </a:r>
            <a:r>
              <a:rPr lang="zh-CN" altLang="en-US" sz="2000">
                <a:latin typeface="Arial" pitchFamily="34" charset="0"/>
                <a:cs typeface="Arial" pitchFamily="34" charset="0"/>
              </a:rPr>
              <a:t>的值，具体要求</a:t>
            </a:r>
            <a:endParaRPr lang="en-US" altLang="zh-CN" sz="2000">
              <a:latin typeface="Arial" pitchFamily="34" charset="0"/>
              <a:cs typeface="Arial" pitchFamily="34" charset="0"/>
            </a:endParaRPr>
          </a:p>
          <a:p>
            <a:endParaRPr lang="en-US" altLang="zh-CN" sz="2000">
              <a:latin typeface="Arial" pitchFamily="34" charset="0"/>
              <a:cs typeface="Arial" pitchFamily="34" charset="0"/>
            </a:endParaRPr>
          </a:p>
          <a:p>
            <a:pPr marL="457200" indent="-457200">
              <a:buAutoNum type="arabicParenR"/>
            </a:pPr>
            <a:r>
              <a:rPr lang="zh-CN" altLang="en-US">
                <a:latin typeface="Arial" pitchFamily="34" charset="0"/>
                <a:cs typeface="Arial" pitchFamily="34" charset="0"/>
              </a:rPr>
              <a:t>先输入表达式的形式，比如 </a:t>
            </a:r>
            <a:r>
              <a:rPr lang="en-US" altLang="zh-CN">
                <a:latin typeface="Arial" pitchFamily="34" charset="0"/>
                <a:cs typeface="Arial" pitchFamily="34" charset="0"/>
              </a:rPr>
              <a:t>a+b+c-d+e, </a:t>
            </a:r>
            <a:r>
              <a:rPr lang="zh-CN" altLang="en-US">
                <a:latin typeface="Arial" pitchFamily="34" charset="0"/>
                <a:cs typeface="Arial" pitchFamily="34" charset="0"/>
              </a:rPr>
              <a:t>要求表达式的字母不能重复</a:t>
            </a:r>
            <a:endParaRPr lang="en-US" altLang="zh-CN">
              <a:latin typeface="Arial" pitchFamily="34" charset="0"/>
              <a:cs typeface="Arial" pitchFamily="34" charset="0"/>
            </a:endParaRPr>
          </a:p>
          <a:p>
            <a:pPr marL="457200" indent="-457200">
              <a:buAutoNum type="arabicParenR"/>
            </a:pPr>
            <a:r>
              <a:rPr lang="zh-CN" altLang="en-US">
                <a:latin typeface="Arial" pitchFamily="34" charset="0"/>
                <a:cs typeface="Arial" pitchFamily="34" charset="0"/>
              </a:rPr>
              <a:t>在分别输入</a:t>
            </a:r>
            <a:r>
              <a:rPr lang="en-US" altLang="zh-CN">
                <a:latin typeface="Arial" pitchFamily="34" charset="0"/>
                <a:cs typeface="Arial" pitchFamily="34" charset="0"/>
              </a:rPr>
              <a:t>a ,b, c, d, e </a:t>
            </a:r>
            <a:r>
              <a:rPr lang="zh-CN" altLang="en-US">
                <a:latin typeface="Arial" pitchFamily="34" charset="0"/>
                <a:cs typeface="Arial" pitchFamily="34" charset="0"/>
              </a:rPr>
              <a:t>的值</a:t>
            </a:r>
            <a:endParaRPr lang="en-US" altLang="zh-CN">
              <a:latin typeface="Arial" pitchFamily="34" charset="0"/>
              <a:cs typeface="Arial" pitchFamily="34" charset="0"/>
            </a:endParaRPr>
          </a:p>
          <a:p>
            <a:pPr marL="457200" indent="-457200">
              <a:buAutoNum type="arabicParenR"/>
            </a:pPr>
            <a:r>
              <a:rPr lang="zh-CN" altLang="en-US">
                <a:latin typeface="Arial" pitchFamily="34" charset="0"/>
                <a:cs typeface="Arial" pitchFamily="34" charset="0"/>
              </a:rPr>
              <a:t>最后求出结果：如图</a:t>
            </a:r>
            <a:endParaRPr lang="en-US" altLang="zh-CN">
              <a:latin typeface="Arial" pitchFamily="34" charset="0"/>
              <a:cs typeface="Arial" pitchFamily="34" charset="0"/>
            </a:endParaRPr>
          </a:p>
        </p:txBody>
      </p:sp>
      <p:pic>
        <p:nvPicPr>
          <p:cNvPr id="259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005" y="3312343"/>
            <a:ext cx="3171825" cy="160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对象 1"/>
          <p:cNvGraphicFramePr>
            <a:graphicFrameLocks noChangeAspect="1"/>
          </p:cNvGraphicFramePr>
          <p:nvPr>
            <p:extLst>
              <p:ext uri="{D42A27DB-BD31-4B8C-83A1-F6EECF244321}">
                <p14:modId xmlns:p14="http://schemas.microsoft.com/office/powerpoint/2010/main" val="3124881364"/>
              </p:ext>
            </p:extLst>
          </p:nvPr>
        </p:nvGraphicFramePr>
        <p:xfrm>
          <a:off x="4053830" y="4495854"/>
          <a:ext cx="469256" cy="404282"/>
        </p:xfrm>
        <a:graphic>
          <a:graphicData uri="http://schemas.openxmlformats.org/presentationml/2006/ole">
            <mc:AlternateContent xmlns:mc="http://schemas.openxmlformats.org/markup-compatibility/2006">
              <mc:Choice xmlns:v="urn:schemas-microsoft-com:vml" Requires="v">
                <p:oleObj spid="_x0000_s370750"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4053830" y="4495854"/>
                        <a:ext cx="469256" cy="404282"/>
                      </a:xfrm>
                      <a:prstGeom prst="rect">
                        <a:avLst/>
                      </a:prstGeom>
                    </p:spPr>
                  </p:pic>
                </p:oleObj>
              </mc:Fallback>
            </mc:AlternateContent>
          </a:graphicData>
        </a:graphic>
      </p:graphicFrame>
    </p:spTree>
    <p:extLst>
      <p:ext uri="{BB962C8B-B14F-4D97-AF65-F5344CB8AC3E}">
        <p14:creationId xmlns:p14="http://schemas.microsoft.com/office/powerpoint/2010/main" val="239953996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传统方案解决四则运算问题分析</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3877985"/>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r>
              <a:rPr lang="zh-CN" altLang="en-US" sz="2000" b="1"/>
              <a:t>传统方案解决四则运算问题分析</a:t>
            </a:r>
            <a:endParaRPr lang="en-US" altLang="zh-CN" sz="2000" b="1">
              <a:solidFill>
                <a:srgbClr val="0070C0"/>
              </a:solidFill>
              <a:latin typeface="+mn-ea"/>
            </a:endParaRPr>
          </a:p>
          <a:p>
            <a:endParaRPr lang="en-US" altLang="zh-CN" sz="2000" b="1">
              <a:solidFill>
                <a:srgbClr val="0070C0"/>
              </a:solidFill>
              <a:latin typeface="+mn-ea"/>
            </a:endParaRPr>
          </a:p>
          <a:p>
            <a:pPr marL="342900" indent="-342900">
              <a:buAutoNum type="arabicParenR"/>
            </a:pPr>
            <a:r>
              <a:rPr lang="zh-CN" altLang="en-US">
                <a:latin typeface="Arial" pitchFamily="34" charset="0"/>
                <a:cs typeface="Arial" pitchFamily="34" charset="0"/>
              </a:rPr>
              <a:t>编写一个方法，接收表达式的形式，然后根据用户输入的数值进行解析，得到结果</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问题分析：如果加入新的运算符，比如 </a:t>
            </a:r>
            <a:r>
              <a:rPr lang="en-US" altLang="zh-CN">
                <a:latin typeface="Arial" pitchFamily="34" charset="0"/>
                <a:cs typeface="Arial" pitchFamily="34" charset="0"/>
              </a:rPr>
              <a:t>* / ( </a:t>
            </a:r>
            <a:r>
              <a:rPr lang="zh-CN" altLang="en-US">
                <a:latin typeface="Arial" pitchFamily="34" charset="0"/>
                <a:cs typeface="Arial" pitchFamily="34" charset="0"/>
              </a:rPr>
              <a:t>等等，不利于扩展，另外让一个方法来解析会造成程序结构混乱，不够清晰</a:t>
            </a:r>
            <a:r>
              <a:rPr lang="en-US" altLang="zh-CN">
                <a:latin typeface="Arial" pitchFamily="34" charset="0"/>
                <a:cs typeface="Arial" pitchFamily="34" charset="0"/>
              </a:rPr>
              <a:t>.</a:t>
            </a: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解决方案：可以考虑使用解释器模式，</a:t>
            </a:r>
            <a:r>
              <a:rPr lang="en-US" altLang="zh-CN">
                <a:latin typeface="Arial" pitchFamily="34" charset="0"/>
                <a:cs typeface="Arial" pitchFamily="34" charset="0"/>
              </a:rPr>
              <a:t> </a:t>
            </a:r>
            <a:r>
              <a:rPr lang="zh-CN" altLang="en-US">
                <a:latin typeface="Arial" pitchFamily="34" charset="0"/>
                <a:cs typeface="Arial" pitchFamily="34" charset="0"/>
              </a:rPr>
              <a:t>即：</a:t>
            </a:r>
            <a:r>
              <a:rPr lang="en-US" altLang="zh-CN">
                <a:latin typeface="Arial" pitchFamily="34" charset="0"/>
                <a:cs typeface="Arial" pitchFamily="34" charset="0"/>
              </a:rPr>
              <a:t> </a:t>
            </a:r>
            <a:r>
              <a:rPr lang="zh-CN" altLang="en-US">
                <a:latin typeface="Arial" pitchFamily="34" charset="0"/>
                <a:cs typeface="Arial" pitchFamily="34" charset="0"/>
              </a:rPr>
              <a:t>表达式</a:t>
            </a:r>
            <a:r>
              <a:rPr lang="en-US" altLang="zh-CN">
                <a:latin typeface="Arial" pitchFamily="34" charset="0"/>
                <a:cs typeface="Arial" pitchFamily="34" charset="0"/>
              </a:rPr>
              <a:t> -&gt;  </a:t>
            </a:r>
            <a:r>
              <a:rPr lang="zh-CN" altLang="en-US">
                <a:latin typeface="Arial" pitchFamily="34" charset="0"/>
                <a:cs typeface="Arial" pitchFamily="34" charset="0"/>
              </a:rPr>
              <a:t>解释器</a:t>
            </a:r>
            <a:r>
              <a:rPr lang="en-US" altLang="zh-CN">
                <a:latin typeface="Arial" pitchFamily="34" charset="0"/>
                <a:cs typeface="Arial" pitchFamily="34" charset="0"/>
              </a:rPr>
              <a:t>(</a:t>
            </a:r>
            <a:r>
              <a:rPr lang="zh-CN" altLang="en-US">
                <a:latin typeface="Arial" pitchFamily="34" charset="0"/>
                <a:cs typeface="Arial" pitchFamily="34" charset="0"/>
              </a:rPr>
              <a:t>可以有多种</a:t>
            </a:r>
            <a:r>
              <a:rPr lang="en-US" altLang="zh-CN">
                <a:latin typeface="Arial" pitchFamily="34" charset="0"/>
                <a:cs typeface="Arial" pitchFamily="34" charset="0"/>
              </a:rPr>
              <a:t>)</a:t>
            </a:r>
            <a:r>
              <a:rPr lang="zh-CN" altLang="en-US">
                <a:latin typeface="Arial" pitchFamily="34" charset="0"/>
                <a:cs typeface="Arial" pitchFamily="34" charset="0"/>
              </a:rPr>
              <a:t>  </a:t>
            </a:r>
            <a:r>
              <a:rPr lang="en-US" altLang="zh-CN">
                <a:latin typeface="Arial" pitchFamily="34" charset="0"/>
                <a:cs typeface="Arial" pitchFamily="34" charset="0"/>
              </a:rPr>
              <a:t>-&gt;  </a:t>
            </a:r>
            <a:r>
              <a:rPr lang="zh-CN" altLang="en-US">
                <a:latin typeface="Arial" pitchFamily="34" charset="0"/>
                <a:cs typeface="Arial" pitchFamily="34" charset="0"/>
              </a:rPr>
              <a:t>结果 </a:t>
            </a:r>
            <a:endParaRPr lang="en-US" altLang="zh-CN">
              <a:latin typeface="Arial" pitchFamily="34" charset="0"/>
              <a:cs typeface="Arial" pitchFamily="34" charset="0"/>
            </a:endParaRPr>
          </a:p>
          <a:p>
            <a:r>
              <a:rPr lang="en-US" altLang="zh-CN">
                <a:latin typeface="Arial" pitchFamily="34" charset="0"/>
                <a:cs typeface="Arial" pitchFamily="34" charset="0"/>
              </a:rPr>
              <a:t> </a:t>
            </a:r>
            <a:endParaRPr lang="en-US" altLang="zh-CN" sz="2000" b="1">
              <a:solidFill>
                <a:srgbClr val="0070C0"/>
              </a:solidFill>
              <a:latin typeface="Arial" pitchFamily="34" charset="0"/>
              <a:cs typeface="Arial" pitchFamily="34" charset="0"/>
            </a:endParaRPr>
          </a:p>
          <a:p>
            <a:endParaRPr lang="en-US" altLang="zh-CN" sz="2000" b="1">
              <a:solidFill>
                <a:srgbClr val="0070C0"/>
              </a:solidFill>
              <a:latin typeface="Arial" pitchFamily="34" charset="0"/>
              <a:cs typeface="Arial" pitchFamily="34" charset="0"/>
            </a:endParaRPr>
          </a:p>
          <a:p>
            <a:endParaRPr lang="en-US" altLang="zh-CN" sz="2000" b="1">
              <a:solidFill>
                <a:srgbClr val="0070C0"/>
              </a:solidFill>
              <a:latin typeface="Arial" pitchFamily="34" charset="0"/>
              <a:cs typeface="Arial" pitchFamily="34" charset="0"/>
            </a:endParaRPr>
          </a:p>
          <a:p>
            <a:endParaRPr lang="en-US" altLang="zh-CN" sz="2000" b="1">
              <a:solidFill>
                <a:srgbClr val="0070C0"/>
              </a:solidFill>
              <a:latin typeface="+mn-ea"/>
            </a:endParaRPr>
          </a:p>
        </p:txBody>
      </p:sp>
    </p:spTree>
    <p:extLst>
      <p:ext uri="{BB962C8B-B14F-4D97-AF65-F5344CB8AC3E}">
        <p14:creationId xmlns:p14="http://schemas.microsoft.com/office/powerpoint/2010/main" val="382888553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解释器模式基本介绍</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455937" cy="3754874"/>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r>
              <a:rPr lang="zh-CN" altLang="en-US" sz="2000">
                <a:latin typeface="+mn-ea"/>
              </a:rPr>
              <a:t>基本介绍</a:t>
            </a:r>
            <a:endParaRPr lang="en-US" altLang="zh-CN" sz="2000">
              <a:latin typeface="+mn-ea"/>
            </a:endParaRPr>
          </a:p>
          <a:p>
            <a:pPr marL="342900" indent="-342900">
              <a:buAutoNum type="arabicParenR"/>
            </a:pPr>
            <a:r>
              <a:rPr lang="zh-CN" altLang="en-US"/>
              <a:t>在编译原理中，一个算术表达式通过</a:t>
            </a:r>
            <a:r>
              <a:rPr lang="zh-CN" altLang="en-US" sz="2000" b="1"/>
              <a:t>词法分析器</a:t>
            </a:r>
            <a:r>
              <a:rPr lang="zh-CN" altLang="en-US"/>
              <a:t>形成词法单元，而后这些词法单元再通过</a:t>
            </a:r>
            <a:r>
              <a:rPr lang="zh-CN" altLang="en-US" sz="2000" b="1"/>
              <a:t>语法分析器</a:t>
            </a:r>
            <a:r>
              <a:rPr lang="zh-CN" altLang="en-US"/>
              <a:t>构建语法分析树，最终形成一颗抽象的语法分析树。这里的词法分析器和语法分析器都可以看做是解释器</a:t>
            </a:r>
            <a:endParaRPr lang="en-US" altLang="zh-CN"/>
          </a:p>
          <a:p>
            <a:pPr marL="342900" indent="-342900">
              <a:buAutoNum type="arabicParenR"/>
            </a:pPr>
            <a:r>
              <a:rPr lang="zh-CN" altLang="en-US"/>
              <a:t>解释器模式（</a:t>
            </a:r>
            <a:r>
              <a:rPr lang="en-US" altLang="zh-CN"/>
              <a:t>Interpreter Pattern</a:t>
            </a:r>
            <a:r>
              <a:rPr lang="zh-CN" altLang="en-US"/>
              <a:t>）：是指给定一个语言</a:t>
            </a:r>
            <a:r>
              <a:rPr lang="en-US" altLang="zh-CN"/>
              <a:t>(</a:t>
            </a:r>
            <a:r>
              <a:rPr lang="zh-CN" altLang="en-US"/>
              <a:t>表达式</a:t>
            </a:r>
            <a:r>
              <a:rPr lang="en-US" altLang="zh-CN"/>
              <a:t>)</a:t>
            </a:r>
            <a:r>
              <a:rPr lang="zh-CN" altLang="en-US"/>
              <a:t>，定义它的文法的一种表示，并定义一个解释器，使用该解释器来解释语言中的句子</a:t>
            </a:r>
            <a:r>
              <a:rPr lang="en-US" altLang="zh-CN"/>
              <a:t>(</a:t>
            </a:r>
            <a:r>
              <a:rPr lang="zh-CN" altLang="en-US"/>
              <a:t>表达式</a:t>
            </a:r>
            <a:r>
              <a:rPr lang="en-US" altLang="zh-CN"/>
              <a:t>)</a:t>
            </a:r>
          </a:p>
          <a:p>
            <a:pPr marL="342900" indent="-342900">
              <a:buAutoNum type="arabicParenR"/>
            </a:pPr>
            <a:r>
              <a:rPr lang="zh-CN" altLang="en-US"/>
              <a:t>应用场景</a:t>
            </a:r>
            <a:endParaRPr lang="en-US" altLang="zh-CN"/>
          </a:p>
          <a:p>
            <a:pPr marL="285750" indent="-285750">
              <a:buFont typeface="Arial" pitchFamily="34" charset="0"/>
              <a:buChar char="•"/>
            </a:pPr>
            <a:r>
              <a:rPr lang="zh-CN" altLang="en-US"/>
              <a:t>应用可以将一个需要解释执行的语言中的句子表示为一个抽象语法树 </a:t>
            </a:r>
            <a:endParaRPr lang="en-US" altLang="zh-CN"/>
          </a:p>
          <a:p>
            <a:pPr marL="285750" indent="-285750">
              <a:buFont typeface="Arial" pitchFamily="34" charset="0"/>
              <a:buChar char="•"/>
            </a:pPr>
            <a:r>
              <a:rPr lang="zh-CN" altLang="en-US"/>
              <a:t>一些重复出现的问题可以用一种简单的语言来表达 </a:t>
            </a:r>
            <a:endParaRPr lang="en-US" altLang="zh-CN"/>
          </a:p>
          <a:p>
            <a:pPr marL="285750" indent="-285750">
              <a:buFont typeface="Arial" pitchFamily="34" charset="0"/>
              <a:buChar char="•"/>
            </a:pPr>
            <a:r>
              <a:rPr lang="zh-CN" altLang="en-US"/>
              <a:t>一个简单语法需要解释的场景</a:t>
            </a:r>
            <a:endParaRPr lang="en-US" altLang="zh-CN"/>
          </a:p>
          <a:p>
            <a:pPr marL="342900" indent="-342900">
              <a:buFontTx/>
              <a:buAutoNum type="arabicParenR" startAt="4"/>
            </a:pPr>
            <a:r>
              <a:rPr lang="zh-CN" altLang="en-US"/>
              <a:t>这样的例子还有，比如编译器、运算表达式计算、正则表达式、机器人等</a:t>
            </a:r>
            <a:endParaRPr lang="en-US" altLang="zh-CN"/>
          </a:p>
          <a:p>
            <a:pPr marL="342900" indent="-342900">
              <a:buAutoNum type="arabicParenR"/>
            </a:pPr>
            <a:endParaRPr lang="en-US" altLang="zh-CN">
              <a:latin typeface="Arial" pitchFamily="34" charset="0"/>
              <a:cs typeface="Arial" pitchFamily="34" charset="0"/>
            </a:endParaRPr>
          </a:p>
        </p:txBody>
      </p:sp>
    </p:spTree>
    <p:extLst>
      <p:ext uri="{BB962C8B-B14F-4D97-AF65-F5344CB8AC3E}">
        <p14:creationId xmlns:p14="http://schemas.microsoft.com/office/powerpoint/2010/main" val="161784217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解释器模式的原理类图</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455937" cy="3477875"/>
          </a:xfrm>
          <a:prstGeom prst="rect">
            <a:avLst/>
          </a:prstGeom>
        </p:spPr>
        <p:txBody>
          <a:bodyPr wrap="square">
            <a:spAutoFit/>
          </a:bodyPr>
          <a:lstStyle/>
          <a:p>
            <a:r>
              <a:rPr lang="zh-CN" altLang="en-US" sz="2000">
                <a:latin typeface="+mn-ea"/>
              </a:rPr>
              <a:t>解释器模式的原理类图</a:t>
            </a:r>
            <a:endParaRPr lang="en-US" altLang="zh-CN" sz="2000">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r>
              <a:rPr lang="zh-CN" altLang="en-US" b="1">
                <a:latin typeface="+mn-ea"/>
              </a:rPr>
              <a:t>对原理类图的说明</a:t>
            </a:r>
            <a:r>
              <a:rPr lang="en-US" altLang="zh-CN" b="1">
                <a:latin typeface="+mn-ea"/>
              </a:rPr>
              <a:t>-</a:t>
            </a:r>
            <a:r>
              <a:rPr lang="zh-CN" altLang="en-US" b="1">
                <a:latin typeface="+mn-ea"/>
              </a:rPr>
              <a:t>即</a:t>
            </a:r>
            <a:r>
              <a:rPr lang="en-US" altLang="zh-CN" b="1">
                <a:latin typeface="+mn-ea"/>
              </a:rPr>
              <a:t>(</a:t>
            </a:r>
            <a:r>
              <a:rPr lang="zh-CN" altLang="en-US" b="1"/>
              <a:t>解释器模式的角色及职责</a:t>
            </a:r>
            <a:r>
              <a:rPr lang="en-US" altLang="zh-CN" b="1"/>
              <a:t>)</a:t>
            </a:r>
            <a:endParaRPr lang="en-US" altLang="zh-CN" b="1">
              <a:latin typeface="+mn-ea"/>
            </a:endParaRPr>
          </a:p>
          <a:p>
            <a:pPr marL="228600" indent="-228600">
              <a:buAutoNum type="arabicParenR"/>
            </a:pPr>
            <a:r>
              <a:rPr lang="en-US" altLang="zh-CN" sz="1400">
                <a:latin typeface="+mn-ea"/>
              </a:rPr>
              <a:t>Context: </a:t>
            </a:r>
            <a:r>
              <a:rPr lang="zh-CN" altLang="en-US" sz="1400">
                <a:latin typeface="+mn-ea"/>
              </a:rPr>
              <a:t>是环境角色</a:t>
            </a:r>
            <a:r>
              <a:rPr lang="en-US" altLang="zh-CN" sz="1400">
                <a:latin typeface="+mn-ea"/>
              </a:rPr>
              <a:t>,</a:t>
            </a:r>
            <a:r>
              <a:rPr lang="zh-CN" altLang="en-US" sz="1400">
                <a:latin typeface="+mn-ea"/>
              </a:rPr>
              <a:t>含有解释器之外的全局信息</a:t>
            </a:r>
            <a:r>
              <a:rPr lang="en-US" altLang="zh-CN" sz="1400">
                <a:latin typeface="+mn-ea"/>
              </a:rPr>
              <a:t>.</a:t>
            </a:r>
          </a:p>
          <a:p>
            <a:pPr marL="228600" indent="-228600">
              <a:buAutoNum type="arabicParenR"/>
            </a:pPr>
            <a:r>
              <a:rPr lang="en-US" altLang="zh-CN" sz="1400">
                <a:latin typeface="+mn-ea"/>
              </a:rPr>
              <a:t>AbstractExpression: </a:t>
            </a:r>
            <a:r>
              <a:rPr lang="zh-CN" altLang="en-US" sz="1400">
                <a:latin typeface="+mn-ea"/>
              </a:rPr>
              <a:t>抽象表达式， 声明一个抽象的解释操作</a:t>
            </a:r>
            <a:r>
              <a:rPr lang="en-US" altLang="zh-CN" sz="1400">
                <a:latin typeface="+mn-ea"/>
              </a:rPr>
              <a:t>,</a:t>
            </a:r>
            <a:r>
              <a:rPr lang="zh-CN" altLang="en-US" sz="1400">
                <a:latin typeface="+mn-ea"/>
              </a:rPr>
              <a:t>这个方法为抽象语法树中所有的节点所共享</a:t>
            </a:r>
            <a:endParaRPr lang="en-US" altLang="zh-CN" sz="1400">
              <a:latin typeface="+mn-ea"/>
            </a:endParaRPr>
          </a:p>
          <a:p>
            <a:pPr marL="228600" indent="-228600">
              <a:buAutoNum type="arabicParenR"/>
            </a:pPr>
            <a:r>
              <a:rPr lang="en-US" altLang="zh-CN" sz="1400">
                <a:latin typeface="+mn-ea"/>
              </a:rPr>
              <a:t>TerminalExpression: </a:t>
            </a:r>
            <a:r>
              <a:rPr lang="zh-CN" altLang="en-US" sz="1400">
                <a:latin typeface="+mn-ea"/>
              </a:rPr>
              <a:t>为终结符表达式</a:t>
            </a:r>
            <a:r>
              <a:rPr lang="en-US" altLang="zh-CN" sz="1400">
                <a:latin typeface="+mn-ea"/>
              </a:rPr>
              <a:t>, </a:t>
            </a:r>
            <a:r>
              <a:rPr lang="zh-CN" altLang="en-US" sz="1400">
                <a:latin typeface="+mn-ea"/>
              </a:rPr>
              <a:t>实现与文法中的终结符相关的解释操作</a:t>
            </a:r>
            <a:endParaRPr lang="en-US" altLang="zh-CN" sz="1400">
              <a:latin typeface="+mn-ea"/>
            </a:endParaRPr>
          </a:p>
          <a:p>
            <a:pPr marL="228600" indent="-228600">
              <a:buAutoNum type="arabicParenR"/>
            </a:pPr>
            <a:r>
              <a:rPr lang="en-US" altLang="zh-CN" sz="1400">
                <a:latin typeface="+mn-ea"/>
              </a:rPr>
              <a:t>NonTermialExpression: </a:t>
            </a:r>
            <a:r>
              <a:rPr lang="zh-CN" altLang="en-US" sz="1400">
                <a:latin typeface="+mn-ea"/>
              </a:rPr>
              <a:t>为非终结符表达式，为文法中的非终结符实现解释操作</a:t>
            </a:r>
            <a:r>
              <a:rPr lang="en-US" altLang="zh-CN" sz="1400">
                <a:latin typeface="+mn-ea"/>
              </a:rPr>
              <a:t>.</a:t>
            </a:r>
          </a:p>
          <a:p>
            <a:pPr marL="228600" indent="-228600">
              <a:buAutoNum type="arabicParenR"/>
            </a:pPr>
            <a:r>
              <a:rPr lang="zh-CN" altLang="en-US" sz="1400">
                <a:latin typeface="+mn-ea"/>
              </a:rPr>
              <a:t>说明： 输入</a:t>
            </a:r>
            <a:r>
              <a:rPr lang="en-US" altLang="zh-CN" sz="1400">
                <a:latin typeface="+mn-ea"/>
              </a:rPr>
              <a:t>Context he TerminalExpression </a:t>
            </a:r>
            <a:r>
              <a:rPr lang="zh-CN" altLang="en-US" sz="1400">
                <a:latin typeface="+mn-ea"/>
              </a:rPr>
              <a:t>信息通过</a:t>
            </a:r>
            <a:r>
              <a:rPr lang="en-US" altLang="zh-CN" sz="1400">
                <a:latin typeface="+mn-ea"/>
              </a:rPr>
              <a:t>Client </a:t>
            </a:r>
            <a:r>
              <a:rPr lang="zh-CN" altLang="en-US" sz="1400">
                <a:latin typeface="+mn-ea"/>
              </a:rPr>
              <a:t>输入即可</a:t>
            </a:r>
            <a:endParaRPr lang="en-US" altLang="zh-CN" sz="1400">
              <a:latin typeface="+mn-ea"/>
            </a:endParaRPr>
          </a:p>
          <a:p>
            <a:endParaRPr lang="en-US" altLang="zh-CN">
              <a:latin typeface="Arial" pitchFamily="34" charset="0"/>
              <a:cs typeface="Arial" pitchFamily="34"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690007545"/>
              </p:ext>
            </p:extLst>
          </p:nvPr>
        </p:nvGraphicFramePr>
        <p:xfrm>
          <a:off x="3546301" y="2017543"/>
          <a:ext cx="531600" cy="457994"/>
        </p:xfrm>
        <a:graphic>
          <a:graphicData uri="http://schemas.openxmlformats.org/presentationml/2006/ole">
            <mc:AlternateContent xmlns:mc="http://schemas.openxmlformats.org/markup-compatibility/2006">
              <mc:Choice xmlns:v="urn:schemas-microsoft-com:vml" Requires="v">
                <p:oleObj spid="_x0000_s276639"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3546301" y="2017543"/>
                        <a:ext cx="531600" cy="457994"/>
                      </a:xfrm>
                      <a:prstGeom prst="rect">
                        <a:avLst/>
                      </a:prstGeom>
                    </p:spPr>
                  </p:pic>
                </p:oleObj>
              </mc:Fallback>
            </mc:AlternateContent>
          </a:graphicData>
        </a:graphic>
      </p:graphicFrame>
      <p:pic>
        <p:nvPicPr>
          <p:cNvPr id="276626" name="Picture 1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78548" y="-159882"/>
            <a:ext cx="4924425" cy="314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580243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cs typeface="Arial" pitchFamily="34" charset="0"/>
              </a:rPr>
              <a:t>解释器模式来实现四则运算</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3231654"/>
          </a:xfrm>
          <a:prstGeom prst="rect">
            <a:avLst/>
          </a:prstGeom>
        </p:spPr>
        <p:txBody>
          <a:bodyPr wrap="square">
            <a:spAutoFit/>
          </a:bodyPr>
          <a:lstStyle/>
          <a:p>
            <a:r>
              <a:rPr lang="zh-CN" altLang="en-US" sz="2000" b="1">
                <a:cs typeface="Arial" pitchFamily="34" charset="0"/>
              </a:rPr>
              <a:t>解释器模式来实现四则</a:t>
            </a:r>
            <a:endParaRPr lang="en-US" altLang="zh-CN" sz="2000" b="1">
              <a:solidFill>
                <a:srgbClr val="0070C0"/>
              </a:solidFill>
              <a:latin typeface="+mn-ea"/>
            </a:endParaRPr>
          </a:p>
          <a:p>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应用实例要求</a:t>
            </a:r>
            <a:endParaRPr lang="en-US" altLang="zh-CN">
              <a:latin typeface="Arial" pitchFamily="34" charset="0"/>
              <a:cs typeface="Arial" pitchFamily="34" charset="0"/>
            </a:endParaRPr>
          </a:p>
          <a:p>
            <a:r>
              <a:rPr lang="zh-CN" altLang="en-US">
                <a:latin typeface="Arial" pitchFamily="34" charset="0"/>
                <a:cs typeface="Arial" pitchFamily="34" charset="0"/>
              </a:rPr>
              <a:t>通过解释器模式来实现四则运算，</a:t>
            </a:r>
            <a:br>
              <a:rPr lang="en-US" altLang="zh-CN">
                <a:latin typeface="Arial" pitchFamily="34" charset="0"/>
                <a:cs typeface="Arial" pitchFamily="34" charset="0"/>
              </a:rPr>
            </a:br>
            <a:r>
              <a:rPr lang="zh-CN" altLang="en-US">
                <a:latin typeface="Arial" pitchFamily="34" charset="0"/>
                <a:cs typeface="Arial" pitchFamily="34" charset="0"/>
              </a:rPr>
              <a:t>如计算</a:t>
            </a:r>
            <a:r>
              <a:rPr lang="en-US" altLang="zh-CN">
                <a:latin typeface="Arial" pitchFamily="34" charset="0"/>
                <a:cs typeface="Arial" pitchFamily="34" charset="0"/>
              </a:rPr>
              <a:t>a+b-c</a:t>
            </a:r>
            <a:r>
              <a:rPr lang="zh-CN" altLang="en-US">
                <a:latin typeface="Arial" pitchFamily="34" charset="0"/>
                <a:cs typeface="Arial" pitchFamily="34" charset="0"/>
              </a:rPr>
              <a:t>的值</a:t>
            </a:r>
            <a:endParaRPr lang="en-US" altLang="zh-CN">
              <a:latin typeface="Arial" pitchFamily="34" charset="0"/>
              <a:cs typeface="Arial" pitchFamily="34" charset="0"/>
            </a:endParaRPr>
          </a:p>
          <a:p>
            <a:pPr marL="342900" indent="-342900">
              <a:buAutoNum type="arabicParenR" startAt="2"/>
            </a:pPr>
            <a:endParaRPr lang="en-US" altLang="zh-CN">
              <a:latin typeface="Arial" pitchFamily="34" charset="0"/>
              <a:cs typeface="Arial" pitchFamily="34" charset="0"/>
            </a:endParaRPr>
          </a:p>
          <a:p>
            <a:pPr marL="342900" indent="-342900">
              <a:buAutoNum type="arabicParenR" startAt="2"/>
            </a:pPr>
            <a:r>
              <a:rPr lang="zh-CN" altLang="en-US">
                <a:latin typeface="Arial" pitchFamily="34" charset="0"/>
                <a:cs typeface="Arial" pitchFamily="34" charset="0"/>
              </a:rPr>
              <a:t>思路分析和图解</a:t>
            </a:r>
            <a:r>
              <a:rPr lang="en-US" altLang="zh-CN">
                <a:latin typeface="Arial" pitchFamily="34" charset="0"/>
                <a:cs typeface="Arial" pitchFamily="34" charset="0"/>
              </a:rPr>
              <a:t>(</a:t>
            </a:r>
            <a:r>
              <a:rPr lang="zh-CN" altLang="en-US">
                <a:latin typeface="Arial" pitchFamily="34" charset="0"/>
                <a:cs typeface="Arial" pitchFamily="34" charset="0"/>
              </a:rPr>
              <a:t>类图</a:t>
            </a:r>
            <a:r>
              <a:rPr lang="en-US" altLang="zh-CN">
                <a:latin typeface="Arial" pitchFamily="34" charset="0"/>
                <a:cs typeface="Arial" pitchFamily="34" charset="0"/>
              </a:rPr>
              <a:t>)</a:t>
            </a:r>
          </a:p>
          <a:p>
            <a:endParaRPr lang="en-US" altLang="zh-CN">
              <a:latin typeface="Arial" pitchFamily="34" charset="0"/>
              <a:cs typeface="Arial" pitchFamily="34" charset="0"/>
            </a:endParaRPr>
          </a:p>
          <a:p>
            <a:pPr marL="342900" indent="-342900">
              <a:buAutoNum type="arabicParenR" startAt="3"/>
            </a:pPr>
            <a:r>
              <a:rPr lang="zh-CN" altLang="en-US">
                <a:latin typeface="Arial" pitchFamily="34" charset="0"/>
                <a:cs typeface="Arial" pitchFamily="34" charset="0"/>
              </a:rPr>
              <a:t>代码实现</a:t>
            </a:r>
            <a:endParaRPr lang="en-US" altLang="zh-CN">
              <a:latin typeface="Arial" pitchFamily="34" charset="0"/>
              <a:cs typeface="Arial" pitchFamily="34" charset="0"/>
            </a:endParaRPr>
          </a:p>
          <a:p>
            <a:endParaRPr lang="en-US" altLang="zh-CN"/>
          </a:p>
          <a:p>
            <a:endParaRPr lang="en-US" altLang="zh-CN"/>
          </a:p>
        </p:txBody>
      </p:sp>
      <p:graphicFrame>
        <p:nvGraphicFramePr>
          <p:cNvPr id="3" name="对象 2"/>
          <p:cNvGraphicFramePr>
            <a:graphicFrameLocks noChangeAspect="1"/>
          </p:cNvGraphicFramePr>
          <p:nvPr>
            <p:extLst>
              <p:ext uri="{D42A27DB-BD31-4B8C-83A1-F6EECF244321}">
                <p14:modId xmlns:p14="http://schemas.microsoft.com/office/powerpoint/2010/main" val="1519306957"/>
              </p:ext>
            </p:extLst>
          </p:nvPr>
        </p:nvGraphicFramePr>
        <p:xfrm>
          <a:off x="954013" y="4608487"/>
          <a:ext cx="797153" cy="543568"/>
        </p:xfrm>
        <a:graphic>
          <a:graphicData uri="http://schemas.openxmlformats.org/presentationml/2006/ole">
            <mc:AlternateContent xmlns:mc="http://schemas.openxmlformats.org/markup-compatibility/2006">
              <mc:Choice xmlns:v="urn:schemas-microsoft-com:vml" Requires="v">
                <p:oleObj spid="_x0000_s262553" name="包装程序外壳对象" showAsIcon="1" r:id="rId4" imgW="1042560" imgH="711360" progId="Package">
                  <p:embed/>
                </p:oleObj>
              </mc:Choice>
              <mc:Fallback>
                <p:oleObj name="包装程序外壳对象" showAsIcon="1" r:id="rId4" imgW="1042560" imgH="711360" progId="Package">
                  <p:embed/>
                  <p:pic>
                    <p:nvPicPr>
                      <p:cNvPr id="0" name=""/>
                      <p:cNvPicPr/>
                      <p:nvPr/>
                    </p:nvPicPr>
                    <p:blipFill>
                      <a:blip r:embed="rId5"/>
                      <a:stretch>
                        <a:fillRect/>
                      </a:stretch>
                    </p:blipFill>
                    <p:spPr>
                      <a:xfrm>
                        <a:off x="954013" y="4608487"/>
                        <a:ext cx="797153" cy="543568"/>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1014891463"/>
              </p:ext>
            </p:extLst>
          </p:nvPr>
        </p:nvGraphicFramePr>
        <p:xfrm>
          <a:off x="4018177" y="2736279"/>
          <a:ext cx="527298" cy="526123"/>
        </p:xfrm>
        <a:graphic>
          <a:graphicData uri="http://schemas.openxmlformats.org/presentationml/2006/ole">
            <mc:AlternateContent xmlns:mc="http://schemas.openxmlformats.org/markup-compatibility/2006">
              <mc:Choice xmlns:v="urn:schemas-microsoft-com:vml" Requires="v">
                <p:oleObj spid="_x0000_s262554" name="包装程序外壳对象" showAsIcon="1" r:id="rId6" imgW="712080" imgH="711360" progId="Package">
                  <p:embed/>
                </p:oleObj>
              </mc:Choice>
              <mc:Fallback>
                <p:oleObj name="包装程序外壳对象" showAsIcon="1" r:id="rId6" imgW="712080" imgH="711360" progId="Package">
                  <p:embed/>
                  <p:pic>
                    <p:nvPicPr>
                      <p:cNvPr id="0" name=""/>
                      <p:cNvPicPr/>
                      <p:nvPr/>
                    </p:nvPicPr>
                    <p:blipFill>
                      <a:blip r:embed="rId7"/>
                      <a:stretch>
                        <a:fillRect/>
                      </a:stretch>
                    </p:blipFill>
                    <p:spPr>
                      <a:xfrm>
                        <a:off x="4018177" y="2736279"/>
                        <a:ext cx="527298" cy="526123"/>
                      </a:xfrm>
                      <a:prstGeom prst="rect">
                        <a:avLst/>
                      </a:prstGeom>
                    </p:spPr>
                  </p:pic>
                </p:oleObj>
              </mc:Fallback>
            </mc:AlternateContent>
          </a:graphicData>
        </a:graphic>
      </p:graphicFrame>
    </p:spTree>
    <p:extLst>
      <p:ext uri="{BB962C8B-B14F-4D97-AF65-F5344CB8AC3E}">
        <p14:creationId xmlns:p14="http://schemas.microsoft.com/office/powerpoint/2010/main" val="67845030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解释器模式在</a:t>
            </a:r>
            <a:r>
              <a:rPr lang="en-US" altLang="zh-CN" sz="2400" b="1"/>
              <a:t>Spring</a:t>
            </a:r>
            <a:r>
              <a:rPr lang="zh-CN" altLang="en-US" sz="2400" b="1"/>
              <a:t>框架应用的源码剖析</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1908215"/>
          </a:xfrm>
          <a:prstGeom prst="rect">
            <a:avLst/>
          </a:prstGeom>
        </p:spPr>
        <p:txBody>
          <a:bodyPr wrap="square">
            <a:spAutoFit/>
          </a:bodyPr>
          <a:lstStyle/>
          <a:p>
            <a:r>
              <a:rPr lang="zh-CN" altLang="en-US" sz="2000">
                <a:latin typeface="+mn-ea"/>
              </a:rPr>
              <a:t>解释器模式在</a:t>
            </a:r>
            <a:r>
              <a:rPr lang="en-US" altLang="zh-CN" sz="2000">
                <a:latin typeface="+mn-ea"/>
              </a:rPr>
              <a:t>Spring</a:t>
            </a:r>
            <a:r>
              <a:rPr lang="zh-CN" altLang="en-US" sz="2000">
                <a:latin typeface="+mn-ea"/>
              </a:rPr>
              <a:t>框架应用的源码剖析</a:t>
            </a:r>
            <a:endParaRPr lang="en-US" altLang="zh-CN" sz="2000">
              <a:latin typeface="+mn-ea"/>
            </a:endParaRPr>
          </a:p>
          <a:p>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Spring</a:t>
            </a:r>
            <a:r>
              <a:rPr lang="zh-CN" altLang="en-US">
                <a:latin typeface="Arial" pitchFamily="34" charset="0"/>
                <a:cs typeface="Arial" pitchFamily="34" charset="0"/>
              </a:rPr>
              <a:t>框架中 </a:t>
            </a:r>
            <a:r>
              <a:rPr lang="en-US" altLang="zh-CN">
                <a:latin typeface="Arial" pitchFamily="34" charset="0"/>
                <a:cs typeface="Arial" pitchFamily="34" charset="0"/>
              </a:rPr>
              <a:t>SpelExpressionParser</a:t>
            </a:r>
            <a:r>
              <a:rPr lang="zh-CN" altLang="en-US">
                <a:latin typeface="Arial" pitchFamily="34" charset="0"/>
                <a:cs typeface="Arial" pitchFamily="34" charset="0"/>
              </a:rPr>
              <a:t>就使用到解释器模式</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代码分析</a:t>
            </a:r>
            <a:r>
              <a:rPr lang="en-US" altLang="zh-CN">
                <a:latin typeface="Arial" pitchFamily="34" charset="0"/>
                <a:cs typeface="Arial" pitchFamily="34" charset="0"/>
              </a:rPr>
              <a:t>+Debug</a:t>
            </a:r>
            <a:r>
              <a:rPr lang="zh-CN" altLang="en-US">
                <a:latin typeface="Arial" pitchFamily="34" charset="0"/>
                <a:cs typeface="Arial" pitchFamily="34" charset="0"/>
              </a:rPr>
              <a:t>源码</a:t>
            </a:r>
            <a:endParaRPr lang="en-US" altLang="zh-CN">
              <a:latin typeface="Arial" pitchFamily="34" charset="0"/>
              <a:cs typeface="Arial" pitchFamily="34" charset="0"/>
            </a:endParaRPr>
          </a:p>
          <a:p>
            <a:pPr marL="457200" indent="-457200">
              <a:buAutoNum type="arabicParenR"/>
            </a:pPr>
            <a:endParaRPr lang="en-US" altLang="zh-CN" sz="2000" b="1">
              <a:solidFill>
                <a:srgbClr val="0070C0"/>
              </a:solidFill>
              <a:latin typeface="+mn-ea"/>
            </a:endParaRPr>
          </a:p>
          <a:p>
            <a:endParaRPr lang="en-US" altLang="zh-CN" sz="2000" b="1">
              <a:solidFill>
                <a:srgbClr val="0070C0"/>
              </a:solidFill>
              <a:latin typeface="+mn-ea"/>
            </a:endParaRPr>
          </a:p>
        </p:txBody>
      </p:sp>
      <p:sp>
        <p:nvSpPr>
          <p:cNvPr id="2" name="矩形 1"/>
          <p:cNvSpPr/>
          <p:nvPr/>
        </p:nvSpPr>
        <p:spPr>
          <a:xfrm>
            <a:off x="305941" y="2736279"/>
            <a:ext cx="4768850" cy="1754326"/>
          </a:xfrm>
          <a:prstGeom prst="rect">
            <a:avLst/>
          </a:prstGeom>
          <a:solidFill>
            <a:schemeClr val="bg1">
              <a:lumMod val="95000"/>
            </a:schemeClr>
          </a:solidFill>
        </p:spPr>
        <p:txBody>
          <a:bodyPr>
            <a:spAutoFit/>
          </a:bodyPr>
          <a:lstStyle/>
          <a:p>
            <a:r>
              <a:rPr lang="en-US" altLang="zh-CN" sz="1200" b="1">
                <a:latin typeface="Arial" pitchFamily="34" charset="0"/>
                <a:cs typeface="Arial" pitchFamily="34" charset="0"/>
              </a:rPr>
              <a:t>public class Interpreter {</a:t>
            </a:r>
          </a:p>
          <a:p>
            <a:endParaRPr lang="zh-CN" altLang="en-US" sz="1200">
              <a:latin typeface="Arial" pitchFamily="34" charset="0"/>
              <a:cs typeface="Arial" pitchFamily="34" charset="0"/>
            </a:endParaRPr>
          </a:p>
          <a:p>
            <a:r>
              <a:rPr lang="en-US" altLang="zh-CN" sz="1200" b="1">
                <a:latin typeface="Arial" pitchFamily="34" charset="0"/>
                <a:cs typeface="Arial" pitchFamily="34" charset="0"/>
              </a:rPr>
              <a:t>public static void main(String[] args) {</a:t>
            </a:r>
          </a:p>
          <a:p>
            <a:r>
              <a:rPr lang="en-US" altLang="zh-CN" sz="1200">
                <a:latin typeface="Arial" pitchFamily="34" charset="0"/>
                <a:cs typeface="Arial" pitchFamily="34" charset="0"/>
              </a:rPr>
              <a:t>SpelExpressionParser parser = </a:t>
            </a:r>
            <a:r>
              <a:rPr lang="en-US" altLang="zh-CN" sz="1200" b="1">
                <a:latin typeface="Arial" pitchFamily="34" charset="0"/>
                <a:cs typeface="Arial" pitchFamily="34" charset="0"/>
              </a:rPr>
              <a:t>new SpelExpressionParser();</a:t>
            </a:r>
            <a:endParaRPr lang="zh-CN" altLang="en-US" sz="1200">
              <a:latin typeface="Arial" pitchFamily="34" charset="0"/>
              <a:cs typeface="Arial" pitchFamily="34" charset="0"/>
            </a:endParaRPr>
          </a:p>
          <a:p>
            <a:r>
              <a:rPr lang="en-US" altLang="zh-CN" sz="1200">
                <a:latin typeface="Arial" pitchFamily="34" charset="0"/>
                <a:cs typeface="Arial" pitchFamily="34" charset="0"/>
              </a:rPr>
              <a:t>Expression expression = parser.parseExpression("100 * (2 + 400) * 1 + 66");</a:t>
            </a:r>
            <a:endParaRPr lang="zh-CN" altLang="en-US" sz="1200">
              <a:latin typeface="Arial" pitchFamily="34" charset="0"/>
              <a:cs typeface="Arial" pitchFamily="34" charset="0"/>
            </a:endParaRPr>
          </a:p>
          <a:p>
            <a:r>
              <a:rPr lang="en-US" altLang="zh-CN" sz="1200" b="1">
                <a:latin typeface="Arial" pitchFamily="34" charset="0"/>
                <a:cs typeface="Arial" pitchFamily="34" charset="0"/>
              </a:rPr>
              <a:t>int result = (Integer) expression.getValue();</a:t>
            </a:r>
            <a:endParaRPr lang="zh-CN" altLang="en-US" sz="1200">
              <a:latin typeface="Arial" pitchFamily="34" charset="0"/>
              <a:cs typeface="Arial" pitchFamily="34" charset="0"/>
            </a:endParaRPr>
          </a:p>
          <a:p>
            <a:r>
              <a:rPr lang="en-US" altLang="zh-CN" sz="1200">
                <a:latin typeface="Arial" pitchFamily="34" charset="0"/>
                <a:cs typeface="Arial" pitchFamily="34" charset="0"/>
              </a:rPr>
              <a:t>System.</a:t>
            </a:r>
            <a:r>
              <a:rPr lang="en-US" altLang="zh-CN" sz="1200" b="1" i="1">
                <a:latin typeface="Arial" pitchFamily="34" charset="0"/>
                <a:cs typeface="Arial" pitchFamily="34" charset="0"/>
              </a:rPr>
              <a:t>out.println(result);</a:t>
            </a:r>
          </a:p>
          <a:p>
            <a:r>
              <a:rPr lang="en-US" altLang="zh-CN" sz="1200">
                <a:latin typeface="Arial" pitchFamily="34" charset="0"/>
                <a:cs typeface="Arial" pitchFamily="34" charset="0"/>
              </a:rPr>
              <a:t>}}</a:t>
            </a:r>
            <a:endParaRPr lang="zh-CN" altLang="en-US" sz="1200">
              <a:latin typeface="Arial" pitchFamily="34" charset="0"/>
              <a:cs typeface="Arial" pitchFamily="34" charset="0"/>
            </a:endParaRPr>
          </a:p>
        </p:txBody>
      </p:sp>
      <p:sp>
        <p:nvSpPr>
          <p:cNvPr id="3" name="TextBox 2"/>
          <p:cNvSpPr txBox="1"/>
          <p:nvPr/>
        </p:nvSpPr>
        <p:spPr>
          <a:xfrm>
            <a:off x="5274493" y="2460148"/>
            <a:ext cx="3816424" cy="1200329"/>
          </a:xfrm>
          <a:prstGeom prst="rect">
            <a:avLst/>
          </a:prstGeom>
          <a:solidFill>
            <a:schemeClr val="bg1">
              <a:lumMod val="95000"/>
            </a:schemeClr>
          </a:solidFill>
        </p:spPr>
        <p:txBody>
          <a:bodyPr wrap="square" rtlCol="0">
            <a:spAutoFit/>
          </a:bodyPr>
          <a:lstStyle/>
          <a:p>
            <a:r>
              <a:rPr lang="en-US" altLang="zh-CN" sz="1200" b="1">
                <a:latin typeface="Arial" pitchFamily="34" charset="0"/>
                <a:cs typeface="Arial" pitchFamily="34" charset="0"/>
              </a:rPr>
              <a:t>public interface ExpressionParser {</a:t>
            </a:r>
          </a:p>
          <a:p>
            <a:r>
              <a:rPr lang="en-US" altLang="zh-CN" sz="1200" b="1">
                <a:latin typeface="Arial" pitchFamily="34" charset="0"/>
                <a:cs typeface="Arial" pitchFamily="34" charset="0"/>
              </a:rPr>
              <a:t> Expression</a:t>
            </a:r>
            <a:r>
              <a:rPr lang="en-US" altLang="zh-CN" sz="1200">
                <a:latin typeface="Arial" pitchFamily="34" charset="0"/>
                <a:cs typeface="Arial" pitchFamily="34" charset="0"/>
              </a:rPr>
              <a:t> parseExpression(String expressionString) </a:t>
            </a:r>
            <a:r>
              <a:rPr lang="en-US" altLang="zh-CN" sz="1200" b="1">
                <a:latin typeface="Arial" pitchFamily="34" charset="0"/>
                <a:cs typeface="Arial" pitchFamily="34" charset="0"/>
              </a:rPr>
              <a:t>throws ParseException;</a:t>
            </a:r>
          </a:p>
          <a:p>
            <a:r>
              <a:rPr lang="en-US" altLang="zh-CN" sz="1200" b="1">
                <a:latin typeface="Arial" pitchFamily="34" charset="0"/>
                <a:cs typeface="Arial" pitchFamily="34" charset="0"/>
              </a:rPr>
              <a:t>Expression</a:t>
            </a:r>
            <a:r>
              <a:rPr lang="en-US" altLang="zh-CN" sz="1200">
                <a:latin typeface="Arial" pitchFamily="34" charset="0"/>
                <a:cs typeface="Arial" pitchFamily="34" charset="0"/>
              </a:rPr>
              <a:t> parseExpression(String expressionString, ParserContext context) </a:t>
            </a:r>
            <a:r>
              <a:rPr lang="en-US" altLang="zh-CN" sz="1200" b="1">
                <a:latin typeface="Arial" pitchFamily="34" charset="0"/>
                <a:cs typeface="Arial" pitchFamily="34" charset="0"/>
              </a:rPr>
              <a:t>throws ParseException;</a:t>
            </a:r>
          </a:p>
          <a:p>
            <a:r>
              <a:rPr lang="en-US" altLang="zh-CN" sz="1200" b="1">
                <a:latin typeface="Arial" pitchFamily="34" charset="0"/>
                <a:cs typeface="Arial" pitchFamily="34" charset="0"/>
              </a:rPr>
              <a:t>}</a:t>
            </a:r>
            <a:endParaRPr lang="zh-CN" altLang="en-US" sz="1200">
              <a:latin typeface="Arial" pitchFamily="34" charset="0"/>
              <a:cs typeface="Arial" pitchFamily="34" charset="0"/>
            </a:endParaRPr>
          </a:p>
        </p:txBody>
      </p:sp>
      <p:sp>
        <p:nvSpPr>
          <p:cNvPr id="5" name="TextBox 4"/>
          <p:cNvSpPr txBox="1"/>
          <p:nvPr/>
        </p:nvSpPr>
        <p:spPr>
          <a:xfrm>
            <a:off x="5345035" y="3774167"/>
            <a:ext cx="3745881" cy="1200329"/>
          </a:xfrm>
          <a:prstGeom prst="rect">
            <a:avLst/>
          </a:prstGeom>
          <a:solidFill>
            <a:schemeClr val="bg1">
              <a:lumMod val="95000"/>
            </a:schemeClr>
          </a:solidFill>
        </p:spPr>
        <p:txBody>
          <a:bodyPr wrap="square" rtlCol="0">
            <a:spAutoFit/>
          </a:bodyPr>
          <a:lstStyle/>
          <a:p>
            <a:r>
              <a:rPr lang="en-US" altLang="zh-CN" sz="1200" b="1"/>
              <a:t>public abstract class TemplateAwareExpressionParser implements ExpressionParser {</a:t>
            </a:r>
          </a:p>
          <a:p>
            <a:r>
              <a:rPr lang="en-US" altLang="zh-CN" sz="1200" b="1"/>
              <a:t>public </a:t>
            </a:r>
            <a:r>
              <a:rPr lang="en-US" altLang="zh-CN" sz="1200" b="1">
                <a:solidFill>
                  <a:srgbClr val="FF0000"/>
                </a:solidFill>
              </a:rPr>
              <a:t>Expression</a:t>
            </a:r>
            <a:r>
              <a:rPr lang="en-US" altLang="zh-CN" sz="1200" b="1"/>
              <a:t> parseExpression(String expressionString, ParserContext context) { // </a:t>
            </a:r>
            <a:r>
              <a:rPr lang="zh-CN" altLang="en-US" sz="1200" b="1"/>
              <a:t>不同情况返回不同的</a:t>
            </a:r>
            <a:r>
              <a:rPr lang="en-US" altLang="zh-CN" sz="1200" b="1"/>
              <a:t>Express. } //</a:t>
            </a:r>
            <a:r>
              <a:rPr lang="zh-CN" altLang="en-US" sz="1200" b="1"/>
              <a:t>看源码</a:t>
            </a:r>
            <a:endParaRPr lang="en-US" altLang="zh-CN" sz="1200" b="1"/>
          </a:p>
          <a:p>
            <a:r>
              <a:rPr lang="en-US" altLang="zh-CN" sz="1200"/>
              <a:t>}</a:t>
            </a:r>
            <a:endParaRPr lang="zh-CN" altLang="en-US" sz="1200"/>
          </a:p>
        </p:txBody>
      </p:sp>
      <p:sp>
        <p:nvSpPr>
          <p:cNvPr id="8" name="TextBox 7"/>
          <p:cNvSpPr txBox="1"/>
          <p:nvPr/>
        </p:nvSpPr>
        <p:spPr>
          <a:xfrm>
            <a:off x="4770437" y="5289658"/>
            <a:ext cx="2801322" cy="830997"/>
          </a:xfrm>
          <a:prstGeom prst="rect">
            <a:avLst/>
          </a:prstGeom>
          <a:solidFill>
            <a:schemeClr val="bg1">
              <a:lumMod val="95000"/>
            </a:schemeClr>
          </a:solidFill>
        </p:spPr>
        <p:txBody>
          <a:bodyPr wrap="square" rtlCol="0">
            <a:spAutoFit/>
          </a:bodyPr>
          <a:lstStyle/>
          <a:p>
            <a:r>
              <a:rPr lang="en-US" altLang="zh-CN" sz="1200" b="1"/>
              <a:t>public class SpelExpressionParser extends TemplateAwareExpressionParser{</a:t>
            </a:r>
          </a:p>
          <a:p>
            <a:r>
              <a:rPr lang="en-US" altLang="zh-CN" sz="1200" b="1"/>
              <a:t>}</a:t>
            </a:r>
            <a:endParaRPr lang="zh-CN" altLang="en-US" sz="1200"/>
          </a:p>
        </p:txBody>
      </p:sp>
      <p:sp>
        <p:nvSpPr>
          <p:cNvPr id="15" name="TextBox 14"/>
          <p:cNvSpPr txBox="1"/>
          <p:nvPr/>
        </p:nvSpPr>
        <p:spPr>
          <a:xfrm>
            <a:off x="7758769" y="5361666"/>
            <a:ext cx="2664296" cy="830997"/>
          </a:xfrm>
          <a:prstGeom prst="rect">
            <a:avLst/>
          </a:prstGeom>
          <a:solidFill>
            <a:schemeClr val="bg1">
              <a:lumMod val="95000"/>
            </a:schemeClr>
          </a:solidFill>
        </p:spPr>
        <p:txBody>
          <a:bodyPr wrap="square" rtlCol="0">
            <a:spAutoFit/>
          </a:bodyPr>
          <a:lstStyle/>
          <a:p>
            <a:r>
              <a:rPr lang="en-US" altLang="zh-CN" sz="1200" b="1"/>
              <a:t>class InternalSpelExpressionParser extends </a:t>
            </a:r>
            <a:r>
              <a:rPr lang="en-US" altLang="zh-CN" sz="1200" b="1" u="sng"/>
              <a:t>TemplateAwareExpressionParser {</a:t>
            </a:r>
          </a:p>
          <a:p>
            <a:r>
              <a:rPr lang="en-US" altLang="zh-CN" sz="1200" b="1" u="sng"/>
              <a:t>}</a:t>
            </a:r>
            <a:endParaRPr lang="zh-CN" altLang="en-US" sz="1200"/>
          </a:p>
        </p:txBody>
      </p:sp>
      <p:sp>
        <p:nvSpPr>
          <p:cNvPr id="18" name="TextBox 17"/>
          <p:cNvSpPr txBox="1"/>
          <p:nvPr/>
        </p:nvSpPr>
        <p:spPr>
          <a:xfrm>
            <a:off x="9353572" y="2460148"/>
            <a:ext cx="1465537" cy="646331"/>
          </a:xfrm>
          <a:prstGeom prst="rect">
            <a:avLst/>
          </a:prstGeom>
          <a:solidFill>
            <a:schemeClr val="bg1">
              <a:lumMod val="95000"/>
            </a:schemeClr>
          </a:solidFill>
        </p:spPr>
        <p:txBody>
          <a:bodyPr wrap="square" rtlCol="0">
            <a:spAutoFit/>
          </a:bodyPr>
          <a:lstStyle/>
          <a:p>
            <a:r>
              <a:rPr lang="en-US" altLang="zh-CN" sz="1200" b="1"/>
              <a:t>public interface Expression{</a:t>
            </a:r>
          </a:p>
          <a:p>
            <a:r>
              <a:rPr lang="en-US" altLang="zh-CN" sz="1200" b="1"/>
              <a:t>}</a:t>
            </a:r>
            <a:endParaRPr lang="zh-CN" altLang="en-US" sz="1200"/>
          </a:p>
        </p:txBody>
      </p:sp>
      <p:pic>
        <p:nvPicPr>
          <p:cNvPr id="3092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0337" y="3470448"/>
            <a:ext cx="3037544" cy="112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5" name="直接箭头连接符 24"/>
          <p:cNvCxnSpPr/>
          <p:nvPr/>
        </p:nvCxnSpPr>
        <p:spPr>
          <a:xfrm>
            <a:off x="3546301" y="3893433"/>
            <a:ext cx="1872208" cy="13962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2653175" y="2607042"/>
            <a:ext cx="378605" cy="35254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1200">
                <a:latin typeface="Arial" pitchFamily="34" charset="0"/>
                <a:cs typeface="Arial" pitchFamily="34" charset="0"/>
              </a:rPr>
              <a:t>1</a:t>
            </a:r>
            <a:endParaRPr lang="zh-CN" altLang="en-US" sz="1200">
              <a:latin typeface="Arial" pitchFamily="34" charset="0"/>
              <a:cs typeface="Arial" pitchFamily="34" charset="0"/>
            </a:endParaRPr>
          </a:p>
        </p:txBody>
      </p:sp>
      <p:sp>
        <p:nvSpPr>
          <p:cNvPr id="28" name="椭圆 27"/>
          <p:cNvSpPr/>
          <p:nvPr/>
        </p:nvSpPr>
        <p:spPr>
          <a:xfrm>
            <a:off x="7658793" y="2052651"/>
            <a:ext cx="378605" cy="35254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1200">
                <a:latin typeface="Arial" pitchFamily="34" charset="0"/>
                <a:cs typeface="Arial" pitchFamily="34" charset="0"/>
              </a:rPr>
              <a:t>2</a:t>
            </a:r>
            <a:endParaRPr lang="zh-CN" altLang="en-US" sz="1200">
              <a:latin typeface="Arial" pitchFamily="34" charset="0"/>
              <a:cs typeface="Arial" pitchFamily="34" charset="0"/>
            </a:endParaRPr>
          </a:p>
        </p:txBody>
      </p:sp>
      <p:sp>
        <p:nvSpPr>
          <p:cNvPr id="29" name="椭圆 28"/>
          <p:cNvSpPr/>
          <p:nvPr/>
        </p:nvSpPr>
        <p:spPr>
          <a:xfrm>
            <a:off x="6381334" y="3507671"/>
            <a:ext cx="378605" cy="35254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1200">
                <a:latin typeface="Arial" pitchFamily="34" charset="0"/>
                <a:cs typeface="Arial" pitchFamily="34" charset="0"/>
              </a:rPr>
              <a:t>3</a:t>
            </a:r>
            <a:endParaRPr lang="zh-CN" altLang="en-US" sz="1200">
              <a:latin typeface="Arial" pitchFamily="34" charset="0"/>
              <a:cs typeface="Arial" pitchFamily="34" charset="0"/>
            </a:endParaRPr>
          </a:p>
        </p:txBody>
      </p:sp>
      <p:sp>
        <p:nvSpPr>
          <p:cNvPr id="30" name="椭圆 29"/>
          <p:cNvSpPr/>
          <p:nvPr/>
        </p:nvSpPr>
        <p:spPr>
          <a:xfrm>
            <a:off x="5735996" y="5033487"/>
            <a:ext cx="378605" cy="35254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1200">
                <a:latin typeface="Arial" pitchFamily="34" charset="0"/>
                <a:cs typeface="Arial" pitchFamily="34" charset="0"/>
              </a:rPr>
              <a:t>4</a:t>
            </a:r>
            <a:endParaRPr lang="zh-CN" altLang="en-US" sz="1200">
              <a:latin typeface="Arial" pitchFamily="34" charset="0"/>
              <a:cs typeface="Arial" pitchFamily="34" charset="0"/>
            </a:endParaRPr>
          </a:p>
        </p:txBody>
      </p:sp>
      <p:sp>
        <p:nvSpPr>
          <p:cNvPr id="31" name="椭圆 30"/>
          <p:cNvSpPr/>
          <p:nvPr/>
        </p:nvSpPr>
        <p:spPr>
          <a:xfrm>
            <a:off x="8645802" y="4954134"/>
            <a:ext cx="378605" cy="35254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1200">
                <a:latin typeface="Arial" pitchFamily="34" charset="0"/>
                <a:cs typeface="Arial" pitchFamily="34" charset="0"/>
              </a:rPr>
              <a:t>5</a:t>
            </a:r>
            <a:endParaRPr lang="zh-CN" altLang="en-US" sz="1200">
              <a:latin typeface="Arial" pitchFamily="34" charset="0"/>
              <a:cs typeface="Arial" pitchFamily="34" charset="0"/>
            </a:endParaRPr>
          </a:p>
        </p:txBody>
      </p:sp>
      <p:sp>
        <p:nvSpPr>
          <p:cNvPr id="32" name="椭圆 31"/>
          <p:cNvSpPr/>
          <p:nvPr/>
        </p:nvSpPr>
        <p:spPr>
          <a:xfrm>
            <a:off x="10417483" y="2736279"/>
            <a:ext cx="378605" cy="35254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1200">
                <a:latin typeface="Arial" pitchFamily="34" charset="0"/>
                <a:cs typeface="Arial" pitchFamily="34" charset="0"/>
              </a:rPr>
              <a:t>6</a:t>
            </a:r>
            <a:endParaRPr lang="zh-CN" altLang="en-US" sz="1200">
              <a:latin typeface="Arial" pitchFamily="34" charset="0"/>
              <a:cs typeface="Arial" pitchFamily="34" charset="0"/>
            </a:endParaRPr>
          </a:p>
        </p:txBody>
      </p:sp>
      <p:sp>
        <p:nvSpPr>
          <p:cNvPr id="33" name="椭圆 32"/>
          <p:cNvSpPr/>
          <p:nvPr/>
        </p:nvSpPr>
        <p:spPr>
          <a:xfrm>
            <a:off x="10559972" y="4241856"/>
            <a:ext cx="378605" cy="35254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1200">
                <a:latin typeface="Arial" pitchFamily="34" charset="0"/>
                <a:cs typeface="Arial" pitchFamily="34" charset="0"/>
              </a:rPr>
              <a:t>7</a:t>
            </a:r>
            <a:endParaRPr lang="zh-CN" altLang="en-US" sz="1200">
              <a:latin typeface="Arial" pitchFamily="34" charset="0"/>
              <a:cs typeface="Arial" pitchFamily="34" charset="0"/>
            </a:endParaRPr>
          </a:p>
        </p:txBody>
      </p:sp>
      <p:graphicFrame>
        <p:nvGraphicFramePr>
          <p:cNvPr id="26" name="对象 25"/>
          <p:cNvGraphicFramePr>
            <a:graphicFrameLocks noChangeAspect="1"/>
          </p:cNvGraphicFramePr>
          <p:nvPr>
            <p:extLst>
              <p:ext uri="{D42A27DB-BD31-4B8C-83A1-F6EECF244321}">
                <p14:modId xmlns:p14="http://schemas.microsoft.com/office/powerpoint/2010/main" val="2891564386"/>
              </p:ext>
            </p:extLst>
          </p:nvPr>
        </p:nvGraphicFramePr>
        <p:xfrm>
          <a:off x="9447033" y="4720288"/>
          <a:ext cx="439896" cy="378987"/>
        </p:xfrm>
        <a:graphic>
          <a:graphicData uri="http://schemas.openxmlformats.org/presentationml/2006/ole">
            <mc:AlternateContent xmlns:mc="http://schemas.openxmlformats.org/markup-compatibility/2006">
              <mc:Choice xmlns:v="urn:schemas-microsoft-com:vml" Requires="v">
                <p:oleObj spid="_x0000_s309365"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9447033" y="4720288"/>
                        <a:ext cx="439896" cy="378987"/>
                      </a:xfrm>
                      <a:prstGeom prst="rect">
                        <a:avLst/>
                      </a:prstGeom>
                    </p:spPr>
                  </p:pic>
                </p:oleObj>
              </mc:Fallback>
            </mc:AlternateContent>
          </a:graphicData>
        </a:graphic>
      </p:graphicFrame>
      <p:cxnSp>
        <p:nvCxnSpPr>
          <p:cNvPr id="11" name="直接箭头连接符 10"/>
          <p:cNvCxnSpPr/>
          <p:nvPr/>
        </p:nvCxnSpPr>
        <p:spPr>
          <a:xfrm flipH="1" flipV="1">
            <a:off x="7217975" y="3384351"/>
            <a:ext cx="72742" cy="6480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79055" y="4932759"/>
            <a:ext cx="492443" cy="276999"/>
          </a:xfrm>
          <a:prstGeom prst="rect">
            <a:avLst/>
          </a:prstGeom>
          <a:noFill/>
        </p:spPr>
        <p:txBody>
          <a:bodyPr wrap="none" rtlCol="0">
            <a:spAutoFit/>
          </a:bodyPr>
          <a:lstStyle/>
          <a:p>
            <a:r>
              <a:rPr lang="zh-CN" altLang="en-US" sz="1200">
                <a:solidFill>
                  <a:srgbClr val="FF0000"/>
                </a:solidFill>
              </a:rPr>
              <a:t>继续</a:t>
            </a:r>
          </a:p>
        </p:txBody>
      </p:sp>
      <p:cxnSp>
        <p:nvCxnSpPr>
          <p:cNvPr id="34" name="直接箭头连接符 33"/>
          <p:cNvCxnSpPr/>
          <p:nvPr/>
        </p:nvCxnSpPr>
        <p:spPr>
          <a:xfrm flipH="1" flipV="1">
            <a:off x="6579055" y="4750565"/>
            <a:ext cx="72742" cy="6480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H="1" flipV="1">
            <a:off x="7811724" y="4756460"/>
            <a:ext cx="72742" cy="6480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7811724" y="4991905"/>
            <a:ext cx="492443" cy="276999"/>
          </a:xfrm>
          <a:prstGeom prst="rect">
            <a:avLst/>
          </a:prstGeom>
          <a:noFill/>
        </p:spPr>
        <p:txBody>
          <a:bodyPr wrap="none" rtlCol="0">
            <a:spAutoFit/>
          </a:bodyPr>
          <a:lstStyle/>
          <a:p>
            <a:r>
              <a:rPr lang="zh-CN" altLang="en-US" sz="1200">
                <a:solidFill>
                  <a:srgbClr val="FF0000"/>
                </a:solidFill>
              </a:rPr>
              <a:t>继续</a:t>
            </a:r>
          </a:p>
        </p:txBody>
      </p:sp>
      <p:sp>
        <p:nvSpPr>
          <p:cNvPr id="37" name="TextBox 36"/>
          <p:cNvSpPr txBox="1"/>
          <p:nvPr/>
        </p:nvSpPr>
        <p:spPr>
          <a:xfrm>
            <a:off x="7266326" y="3507671"/>
            <a:ext cx="492443" cy="276999"/>
          </a:xfrm>
          <a:prstGeom prst="rect">
            <a:avLst/>
          </a:prstGeom>
          <a:noFill/>
        </p:spPr>
        <p:txBody>
          <a:bodyPr wrap="none" rtlCol="0">
            <a:spAutoFit/>
          </a:bodyPr>
          <a:lstStyle/>
          <a:p>
            <a:r>
              <a:rPr lang="zh-CN" altLang="en-US" sz="1200">
                <a:solidFill>
                  <a:srgbClr val="FF0000"/>
                </a:solidFill>
              </a:rPr>
              <a:t>实现</a:t>
            </a:r>
          </a:p>
        </p:txBody>
      </p:sp>
      <p:sp>
        <p:nvSpPr>
          <p:cNvPr id="38" name="TextBox 37"/>
          <p:cNvSpPr txBox="1"/>
          <p:nvPr/>
        </p:nvSpPr>
        <p:spPr>
          <a:xfrm>
            <a:off x="10154150" y="3193449"/>
            <a:ext cx="492443" cy="276999"/>
          </a:xfrm>
          <a:prstGeom prst="rect">
            <a:avLst/>
          </a:prstGeom>
          <a:noFill/>
        </p:spPr>
        <p:txBody>
          <a:bodyPr wrap="none" rtlCol="0">
            <a:spAutoFit/>
          </a:bodyPr>
          <a:lstStyle/>
          <a:p>
            <a:r>
              <a:rPr lang="zh-CN" altLang="en-US" sz="1200">
                <a:solidFill>
                  <a:srgbClr val="FF0000"/>
                </a:solidFill>
              </a:rPr>
              <a:t>实现</a:t>
            </a:r>
          </a:p>
        </p:txBody>
      </p:sp>
      <p:cxnSp>
        <p:nvCxnSpPr>
          <p:cNvPr id="39" name="直接箭头连接符 38"/>
          <p:cNvCxnSpPr/>
          <p:nvPr/>
        </p:nvCxnSpPr>
        <p:spPr>
          <a:xfrm flipH="1" flipV="1">
            <a:off x="9810997" y="3023016"/>
            <a:ext cx="72742" cy="6480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7658793" y="3893433"/>
            <a:ext cx="1694779" cy="48089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495508" y="3860213"/>
            <a:ext cx="492443" cy="276999"/>
          </a:xfrm>
          <a:prstGeom prst="rect">
            <a:avLst/>
          </a:prstGeom>
          <a:noFill/>
        </p:spPr>
        <p:txBody>
          <a:bodyPr wrap="none" rtlCol="0">
            <a:spAutoFit/>
          </a:bodyPr>
          <a:lstStyle/>
          <a:p>
            <a:r>
              <a:rPr lang="zh-CN" altLang="en-US" sz="1200">
                <a:solidFill>
                  <a:srgbClr val="FF0000"/>
                </a:solidFill>
              </a:rPr>
              <a:t>依赖</a:t>
            </a:r>
          </a:p>
        </p:txBody>
      </p:sp>
    </p:spTree>
    <p:extLst>
      <p:ext uri="{BB962C8B-B14F-4D97-AF65-F5344CB8AC3E}">
        <p14:creationId xmlns:p14="http://schemas.microsoft.com/office/powerpoint/2010/main" val="211790346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解释器模式在</a:t>
            </a:r>
            <a:r>
              <a:rPr lang="en-US" altLang="zh-CN" sz="2400" b="1"/>
              <a:t>Spring</a:t>
            </a:r>
            <a:r>
              <a:rPr lang="zh-CN" altLang="en-US" sz="2400" b="1"/>
              <a:t>框架应用的源码剖析</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5262979"/>
          </a:xfrm>
          <a:prstGeom prst="rect">
            <a:avLst/>
          </a:prstGeom>
        </p:spPr>
        <p:txBody>
          <a:bodyPr wrap="square">
            <a:spAutoFit/>
          </a:bodyPr>
          <a:lstStyle/>
          <a:p>
            <a:r>
              <a:rPr lang="zh-CN" altLang="en-US" sz="2000">
                <a:latin typeface="+mn-ea"/>
              </a:rPr>
              <a:t>解释器模式在</a:t>
            </a:r>
            <a:r>
              <a:rPr lang="en-US" altLang="zh-CN" sz="2000">
                <a:latin typeface="+mn-ea"/>
              </a:rPr>
              <a:t>Spring</a:t>
            </a:r>
            <a:r>
              <a:rPr lang="zh-CN" altLang="en-US" sz="2000">
                <a:latin typeface="+mn-ea"/>
              </a:rPr>
              <a:t>框架应用的源码剖析</a:t>
            </a:r>
            <a:endParaRPr lang="en-US" altLang="zh-CN" sz="2000">
              <a:latin typeface="+mn-ea"/>
            </a:endParaRPr>
          </a:p>
          <a:p>
            <a:endParaRPr lang="en-US" altLang="zh-CN">
              <a:latin typeface="Arial" pitchFamily="34" charset="0"/>
              <a:cs typeface="Arial" pitchFamily="34" charset="0"/>
            </a:endParaRPr>
          </a:p>
          <a:p>
            <a:r>
              <a:rPr lang="en-US" altLang="zh-CN">
                <a:latin typeface="Arial" pitchFamily="34" charset="0"/>
                <a:cs typeface="Arial" pitchFamily="34" charset="0"/>
              </a:rPr>
              <a:t>3) </a:t>
            </a:r>
            <a:r>
              <a:rPr lang="zh-CN" altLang="en-US">
                <a:latin typeface="Arial" pitchFamily="34" charset="0"/>
                <a:cs typeface="Arial" pitchFamily="34" charset="0"/>
              </a:rPr>
              <a:t>说明</a:t>
            </a:r>
            <a:r>
              <a:rPr lang="en-US" altLang="zh-CN">
                <a:latin typeface="Arial" pitchFamily="34" charset="0"/>
                <a:cs typeface="Arial" pitchFamily="34" charset="0"/>
              </a:rPr>
              <a:t> </a:t>
            </a:r>
          </a:p>
          <a:p>
            <a:pPr marL="285750" indent="-285750">
              <a:buFontTx/>
              <a:buChar char="-"/>
            </a:pPr>
            <a:r>
              <a:rPr lang="en-US" altLang="zh-CN">
                <a:latin typeface="Arial" pitchFamily="34" charset="0"/>
                <a:cs typeface="Arial" pitchFamily="34" charset="0"/>
              </a:rPr>
              <a:t>Expression </a:t>
            </a:r>
            <a:r>
              <a:rPr lang="zh-CN" altLang="en-US">
                <a:latin typeface="Arial" pitchFamily="34" charset="0"/>
                <a:cs typeface="Arial" pitchFamily="34" charset="0"/>
              </a:rPr>
              <a:t>接口 表达式接口</a:t>
            </a:r>
            <a:endParaRPr lang="en-US" altLang="zh-CN">
              <a:latin typeface="Arial" pitchFamily="34" charset="0"/>
              <a:cs typeface="Arial" pitchFamily="34" charset="0"/>
            </a:endParaRPr>
          </a:p>
          <a:p>
            <a:pPr marL="285750" indent="-285750">
              <a:buFontTx/>
              <a:buChar char="-"/>
            </a:pPr>
            <a:r>
              <a:rPr lang="zh-CN" altLang="en-US">
                <a:latin typeface="Arial" pitchFamily="34" charset="0"/>
                <a:cs typeface="Arial" pitchFamily="34" charset="0"/>
              </a:rPr>
              <a:t>下面有不同的实现类，比如</a:t>
            </a:r>
            <a:r>
              <a:rPr lang="en-US" altLang="zh-CN">
                <a:latin typeface="Arial" pitchFamily="34" charset="0"/>
                <a:cs typeface="Arial" pitchFamily="34" charset="0"/>
              </a:rPr>
              <a:t>SpelExpression, </a:t>
            </a:r>
            <a:r>
              <a:rPr lang="zh-CN" altLang="en-US">
                <a:latin typeface="Arial" pitchFamily="34" charset="0"/>
                <a:cs typeface="Arial" pitchFamily="34" charset="0"/>
              </a:rPr>
              <a:t>或者</a:t>
            </a:r>
            <a:r>
              <a:rPr lang="en-US" altLang="zh-CN"/>
              <a:t>CompositeStringExpression</a:t>
            </a:r>
            <a:r>
              <a:rPr lang="zh-CN" altLang="en-US"/>
              <a:t>。</a:t>
            </a:r>
            <a:endParaRPr lang="en-US" altLang="zh-CN"/>
          </a:p>
          <a:p>
            <a:pPr marL="285750" indent="-285750">
              <a:buFontTx/>
              <a:buChar char="-"/>
            </a:pPr>
            <a:r>
              <a:rPr lang="zh-CN" altLang="en-US"/>
              <a:t>使用时候，根据你创建的不同的</a:t>
            </a:r>
            <a:r>
              <a:rPr lang="en-US" altLang="zh-CN"/>
              <a:t>Parser </a:t>
            </a:r>
            <a:r>
              <a:rPr lang="zh-CN" altLang="en-US"/>
              <a:t>对象，返回不同的 </a:t>
            </a:r>
            <a:r>
              <a:rPr lang="en-US" altLang="zh-CN"/>
              <a:t> Expression </a:t>
            </a:r>
            <a:r>
              <a:rPr lang="zh-CN" altLang="en-US"/>
              <a:t>对象</a:t>
            </a:r>
            <a:endParaRPr lang="en-US" altLang="zh-CN"/>
          </a:p>
          <a:p>
            <a:r>
              <a:rPr lang="en-US" altLang="zh-CN" sz="1200" b="1"/>
              <a:t>public Expression parseExpression(String expressionString, ParserContext context)</a:t>
            </a:r>
          </a:p>
          <a:p>
            <a:r>
              <a:rPr lang="en-US" altLang="zh-CN" sz="1200" b="1"/>
              <a:t>throws ParseException {</a:t>
            </a:r>
          </a:p>
          <a:p>
            <a:r>
              <a:rPr lang="en-US" altLang="zh-CN" sz="1200" b="1"/>
              <a:t>if (context == null) {</a:t>
            </a:r>
          </a:p>
          <a:p>
            <a:r>
              <a:rPr lang="en-US" altLang="zh-CN" sz="1200"/>
              <a:t>context = </a:t>
            </a:r>
            <a:r>
              <a:rPr lang="en-US" altLang="zh-CN" sz="1200" b="1" i="1"/>
              <a:t>NON_TEMPLATE_PARSER_CONTEXT;</a:t>
            </a:r>
          </a:p>
          <a:p>
            <a:r>
              <a:rPr lang="en-US" altLang="zh-CN" sz="1200"/>
              <a:t>}</a:t>
            </a:r>
          </a:p>
          <a:p>
            <a:endParaRPr lang="zh-CN" altLang="en-US" sz="1200"/>
          </a:p>
          <a:p>
            <a:r>
              <a:rPr lang="en-US" altLang="zh-CN" sz="1200" b="1"/>
              <a:t>if (context.isTemplate()) {</a:t>
            </a:r>
          </a:p>
          <a:p>
            <a:r>
              <a:rPr lang="en-US" altLang="zh-CN" sz="1200" b="1"/>
              <a:t>return parseTemplate(expressionString, context); //</a:t>
            </a:r>
            <a:r>
              <a:rPr lang="zh-CN" altLang="en-US" sz="1200" b="1"/>
              <a:t>返回的就是 </a:t>
            </a:r>
            <a:r>
              <a:rPr lang="en-US" altLang="zh-CN" sz="1200"/>
              <a:t>CompositeStringExpression</a:t>
            </a:r>
            <a:endParaRPr lang="en-US" altLang="zh-CN" sz="1200" b="1"/>
          </a:p>
          <a:p>
            <a:r>
              <a:rPr lang="en-US" altLang="zh-CN" sz="1200"/>
              <a:t>}</a:t>
            </a:r>
          </a:p>
          <a:p>
            <a:r>
              <a:rPr lang="en-US" altLang="zh-CN" sz="1200" b="1"/>
              <a:t>else {</a:t>
            </a:r>
          </a:p>
          <a:p>
            <a:r>
              <a:rPr lang="en-US" altLang="zh-CN" sz="1200" b="1"/>
              <a:t>return doParseExpression(expressionString, context); //</a:t>
            </a:r>
            <a:r>
              <a:rPr lang="zh-CN" altLang="en-US" sz="1200" b="1"/>
              <a:t>返回的就是 </a:t>
            </a:r>
            <a:r>
              <a:rPr lang="en-US" altLang="zh-CN" sz="1200">
                <a:latin typeface="Arial" pitchFamily="34" charset="0"/>
                <a:cs typeface="Arial" pitchFamily="34" charset="0"/>
              </a:rPr>
              <a:t>SpelExpression</a:t>
            </a:r>
            <a:endParaRPr lang="en-US" altLang="zh-CN" sz="1200" b="1"/>
          </a:p>
          <a:p>
            <a:r>
              <a:rPr lang="en-US" altLang="zh-CN" sz="1200"/>
              <a:t>}</a:t>
            </a:r>
          </a:p>
          <a:p>
            <a:r>
              <a:rPr lang="en-US" altLang="zh-CN" sz="1200"/>
              <a:t>}</a:t>
            </a:r>
          </a:p>
          <a:p>
            <a:r>
              <a:rPr lang="en-US" altLang="zh-CN" sz="1200"/>
              <a:t>- </a:t>
            </a:r>
            <a:r>
              <a:rPr lang="zh-CN" altLang="en-US" sz="1200"/>
              <a:t>使用得当 </a:t>
            </a:r>
            <a:r>
              <a:rPr lang="en-US" altLang="zh-CN" sz="1200"/>
              <a:t>Expression</a:t>
            </a:r>
            <a:r>
              <a:rPr lang="zh-CN" altLang="en-US" sz="1200"/>
              <a:t>对象，调用</a:t>
            </a:r>
            <a:r>
              <a:rPr lang="en-US" altLang="zh-CN" sz="1200"/>
              <a:t>getValue </a:t>
            </a:r>
            <a:r>
              <a:rPr lang="zh-CN" altLang="en-US" sz="1200"/>
              <a:t>解释执行 表达式，最后得到结果</a:t>
            </a:r>
            <a:endParaRPr lang="en-US" altLang="zh-CN" sz="1200"/>
          </a:p>
          <a:p>
            <a:endParaRPr lang="en-US" altLang="zh-CN">
              <a:latin typeface="Arial" pitchFamily="34" charset="0"/>
              <a:cs typeface="Arial" pitchFamily="34" charset="0"/>
            </a:endParaRPr>
          </a:p>
          <a:p>
            <a:endParaRPr lang="en-US" altLang="zh-CN" sz="2000" b="1">
              <a:solidFill>
                <a:srgbClr val="0070C0"/>
              </a:solidFill>
              <a:latin typeface="+mn-ea"/>
            </a:endParaRPr>
          </a:p>
          <a:p>
            <a:endParaRPr lang="en-US" altLang="zh-CN" sz="2000" b="1">
              <a:solidFill>
                <a:srgbClr val="0070C0"/>
              </a:solidFill>
              <a:latin typeface="+mn-ea"/>
            </a:endParaRPr>
          </a:p>
        </p:txBody>
      </p:sp>
    </p:spTree>
    <p:extLst>
      <p:ext uri="{BB962C8B-B14F-4D97-AF65-F5344CB8AC3E}">
        <p14:creationId xmlns:p14="http://schemas.microsoft.com/office/powerpoint/2010/main" val="163891315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latin typeface="+mn-ea"/>
              </a:rPr>
              <a:t>解释器模式的注意事项和细节</a:t>
            </a:r>
            <a:endParaRPr lang="en-US" altLang="zh-CN" sz="2400" b="1">
              <a:latin typeface="+mn-ea"/>
            </a:endParaRPr>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2923877"/>
          </a:xfrm>
          <a:prstGeom prst="rect">
            <a:avLst/>
          </a:prstGeom>
        </p:spPr>
        <p:txBody>
          <a:bodyPr wrap="square">
            <a:spAutoFit/>
          </a:bodyPr>
          <a:lstStyle/>
          <a:p>
            <a:r>
              <a:rPr lang="zh-CN" altLang="en-US" sz="2000">
                <a:latin typeface="+mn-ea"/>
              </a:rPr>
              <a:t>解释器模式的注意事项和细节</a:t>
            </a:r>
            <a:endParaRPr lang="en-US" altLang="zh-CN" sz="2000">
              <a:latin typeface="+mn-ea"/>
            </a:endParaRPr>
          </a:p>
          <a:p>
            <a:endParaRPr lang="en-US" altLang="zh-CN">
              <a:latin typeface="Arial" pitchFamily="34" charset="0"/>
              <a:cs typeface="Arial" pitchFamily="34" charset="0"/>
            </a:endParaRPr>
          </a:p>
          <a:p>
            <a:pPr marL="342900" indent="-342900">
              <a:buFontTx/>
              <a:buAutoNum type="arabicParenR"/>
            </a:pPr>
            <a:r>
              <a:rPr lang="zh-CN" altLang="en-US">
                <a:latin typeface="Arial" pitchFamily="34" charset="0"/>
                <a:cs typeface="Arial" pitchFamily="34" charset="0"/>
              </a:rPr>
              <a:t>当有一个语言需要解释执行，可将该语言中的句子表示为一个抽象语法树，就可以考虑使用解释器模式，让程序具有良好的扩展性</a:t>
            </a:r>
            <a:endParaRPr lang="en-US" altLang="zh-CN">
              <a:latin typeface="Arial" pitchFamily="34" charset="0"/>
              <a:cs typeface="Arial" pitchFamily="34" charset="0"/>
            </a:endParaRPr>
          </a:p>
          <a:p>
            <a:pPr marL="342900" indent="-342900">
              <a:buFontTx/>
              <a:buAutoNum type="arabicParenR"/>
            </a:pPr>
            <a:r>
              <a:rPr lang="zh-CN" altLang="en-US">
                <a:latin typeface="Arial" pitchFamily="34" charset="0"/>
                <a:cs typeface="Arial" pitchFamily="34" charset="0"/>
              </a:rPr>
              <a:t>应用场景：编译器、运算表达式计算、正则表达式、机器人等</a:t>
            </a:r>
            <a:endParaRPr lang="en-US" altLang="zh-CN">
              <a:latin typeface="Arial" pitchFamily="34" charset="0"/>
              <a:cs typeface="Arial" pitchFamily="34" charset="0"/>
            </a:endParaRPr>
          </a:p>
          <a:p>
            <a:pPr marL="342900" indent="-342900">
              <a:buFontTx/>
              <a:buAutoNum type="arabicParenR"/>
            </a:pPr>
            <a:endParaRPr lang="en-US" altLang="zh-CN">
              <a:latin typeface="Arial" pitchFamily="34" charset="0"/>
              <a:cs typeface="Arial" pitchFamily="34" charset="0"/>
            </a:endParaRPr>
          </a:p>
          <a:p>
            <a:pPr marL="342900" indent="-342900">
              <a:buFontTx/>
              <a:buAutoNum type="arabicParenR"/>
            </a:pPr>
            <a:r>
              <a:rPr lang="zh-CN" altLang="en-US">
                <a:latin typeface="Arial" pitchFamily="34" charset="0"/>
                <a:cs typeface="Arial" pitchFamily="34" charset="0"/>
              </a:rPr>
              <a:t>使用解释器可能带来的问题：解释器模式会引起类膨胀、解释器模式采用递归调用方法，将会导致调试非常复杂、效率可能降低</a:t>
            </a:r>
            <a:r>
              <a:rPr lang="en-US" altLang="zh-CN">
                <a:latin typeface="Arial" pitchFamily="34" charset="0"/>
                <a:cs typeface="Arial" pitchFamily="34" charset="0"/>
              </a:rPr>
              <a:t>.</a:t>
            </a:r>
            <a:endParaRPr lang="zh-CN" altLang="en-US">
              <a:latin typeface="Arial" pitchFamily="34" charset="0"/>
              <a:cs typeface="Arial" pitchFamily="34" charset="0"/>
            </a:endParaRPr>
          </a:p>
          <a:p>
            <a:pPr marL="342900" indent="-342900">
              <a:buAutoNum type="arabicParenR"/>
            </a:pPr>
            <a:endParaRPr lang="en-US" altLang="zh-CN">
              <a:latin typeface="+mn-ea"/>
            </a:endParaRPr>
          </a:p>
          <a:p>
            <a:endParaRPr lang="en-US" altLang="zh-CN" sz="2000" b="1">
              <a:solidFill>
                <a:srgbClr val="0070C0"/>
              </a:solidFill>
              <a:latin typeface="+mn-ea"/>
            </a:endParaRPr>
          </a:p>
        </p:txBody>
      </p:sp>
    </p:spTree>
    <p:extLst>
      <p:ext uri="{BB962C8B-B14F-4D97-AF65-F5344CB8AC3E}">
        <p14:creationId xmlns:p14="http://schemas.microsoft.com/office/powerpoint/2010/main" val="37138866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里氏替换原则</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2" y="1244431"/>
            <a:ext cx="8790600" cy="2616101"/>
          </a:xfrm>
          <a:prstGeom prst="rect">
            <a:avLst/>
          </a:prstGeom>
        </p:spPr>
        <p:txBody>
          <a:bodyPr wrap="square">
            <a:spAutoFit/>
          </a:bodyPr>
          <a:lstStyle/>
          <a:p>
            <a:pPr>
              <a:defRPr/>
            </a:pPr>
            <a:r>
              <a:rPr lang="zh-CN" altLang="en-US" sz="2000" b="1">
                <a:solidFill>
                  <a:srgbClr val="0070C0"/>
                </a:solidFill>
                <a:ea typeface="宋体" panose="02010600030101010101" pitchFamily="2" charset="-122"/>
                <a:cs typeface="Times New Roman" panose="02020603050405020304" pitchFamily="18" charset="0"/>
              </a:rPr>
              <a:t>解决方法</a:t>
            </a:r>
            <a:endParaRPr lang="en-US" altLang="zh-CN" sz="2000" b="1">
              <a:solidFill>
                <a:srgbClr val="0070C0"/>
              </a:solidFill>
              <a:latin typeface="Arial" pitchFamily="34" charset="0"/>
              <a:cs typeface="Arial" pitchFamily="34" charset="0"/>
            </a:endParaRPr>
          </a:p>
          <a:p>
            <a:pPr>
              <a:defRPr/>
            </a:pPr>
            <a:endParaRPr lang="en-US" altLang="zh-CN"/>
          </a:p>
          <a:p>
            <a:pPr marL="342900" indent="-342900">
              <a:buAutoNum type="arabicParenR"/>
              <a:defRPr/>
            </a:pPr>
            <a:r>
              <a:rPr lang="zh-CN" altLang="en-US">
                <a:latin typeface="Arial" pitchFamily="34" charset="0"/>
                <a:cs typeface="Arial" pitchFamily="34" charset="0"/>
              </a:rPr>
              <a:t>我们发现原来运行正常的相减功能发生了错误。原因就是类</a:t>
            </a:r>
            <a:r>
              <a:rPr lang="en-US" altLang="zh-CN">
                <a:latin typeface="Arial" pitchFamily="34" charset="0"/>
                <a:cs typeface="Arial" pitchFamily="34" charset="0"/>
              </a:rPr>
              <a:t>B</a:t>
            </a:r>
            <a:r>
              <a:rPr lang="zh-CN" altLang="en-US">
                <a:latin typeface="Arial" pitchFamily="34" charset="0"/>
                <a:cs typeface="Arial" pitchFamily="34" charset="0"/>
              </a:rPr>
              <a:t>无意中重写了父类的方法，造成原有功能出现错误。在实际编程中，我们常常会通过重写父类的方法完成新的功能，这样写起来虽然简单，但整个继承体系的复用性会比较差。特别是运行多态比较频繁的时候</a:t>
            </a:r>
            <a:endParaRPr lang="en-US" altLang="zh-CN">
              <a:latin typeface="Arial" pitchFamily="34" charset="0"/>
              <a:cs typeface="Arial" pitchFamily="34" charset="0"/>
            </a:endParaRPr>
          </a:p>
          <a:p>
            <a:pPr marL="342900" indent="-342900">
              <a:buAutoNum type="arabicParenR"/>
              <a:defRPr/>
            </a:pPr>
            <a:endParaRPr lang="en-US" altLang="zh-CN">
              <a:latin typeface="Arial" pitchFamily="34" charset="0"/>
              <a:cs typeface="Arial" pitchFamily="34" charset="0"/>
            </a:endParaRPr>
          </a:p>
          <a:p>
            <a:pPr marL="342900" indent="-342900">
              <a:buAutoNum type="arabicParenR"/>
              <a:defRPr/>
            </a:pPr>
            <a:r>
              <a:rPr lang="zh-CN" altLang="en-US">
                <a:latin typeface="Arial" pitchFamily="34" charset="0"/>
                <a:cs typeface="Arial" pitchFamily="34" charset="0"/>
              </a:rPr>
              <a:t>通用的做法是：原来的父类和子类都继承一个更通俗的基类，原有的继承关系去掉，采用依赖，聚合，组合等关系代替</a:t>
            </a:r>
            <a:r>
              <a:rPr lang="en-US" altLang="zh-CN">
                <a:latin typeface="Arial" pitchFamily="34" charset="0"/>
                <a:cs typeface="Arial" pitchFamily="34" charset="0"/>
              </a:rPr>
              <a:t>.</a:t>
            </a:r>
          </a:p>
        </p:txBody>
      </p:sp>
      <p:graphicFrame>
        <p:nvGraphicFramePr>
          <p:cNvPr id="8" name="对象 7"/>
          <p:cNvGraphicFramePr>
            <a:graphicFrameLocks noChangeAspect="1"/>
          </p:cNvGraphicFramePr>
          <p:nvPr>
            <p:extLst>
              <p:ext uri="{D42A27DB-BD31-4B8C-83A1-F6EECF244321}">
                <p14:modId xmlns:p14="http://schemas.microsoft.com/office/powerpoint/2010/main" val="2576820754"/>
              </p:ext>
            </p:extLst>
          </p:nvPr>
        </p:nvGraphicFramePr>
        <p:xfrm>
          <a:off x="1098029" y="4248447"/>
          <a:ext cx="587441" cy="567184"/>
        </p:xfrm>
        <a:graphic>
          <a:graphicData uri="http://schemas.openxmlformats.org/presentationml/2006/ole">
            <mc:AlternateContent xmlns:mc="http://schemas.openxmlformats.org/markup-compatibility/2006">
              <mc:Choice xmlns:v="urn:schemas-microsoft-com:vml" Requires="v">
                <p:oleObj spid="_x0000_s322650" name="包装程序外壳对象" showAsIcon="1" r:id="rId4" imgW="737280" imgH="711360" progId="Package">
                  <p:embed/>
                </p:oleObj>
              </mc:Choice>
              <mc:Fallback>
                <p:oleObj name="包装程序外壳对象" showAsIcon="1" r:id="rId4" imgW="737280" imgH="711360" progId="Package">
                  <p:embed/>
                  <p:pic>
                    <p:nvPicPr>
                      <p:cNvPr id="0" name=""/>
                      <p:cNvPicPr/>
                      <p:nvPr/>
                    </p:nvPicPr>
                    <p:blipFill>
                      <a:blip r:embed="rId5"/>
                      <a:stretch>
                        <a:fillRect/>
                      </a:stretch>
                    </p:blipFill>
                    <p:spPr>
                      <a:xfrm>
                        <a:off x="1098029" y="4248447"/>
                        <a:ext cx="587441" cy="567184"/>
                      </a:xfrm>
                      <a:prstGeom prst="rect">
                        <a:avLst/>
                      </a:prstGeom>
                    </p:spPr>
                  </p:pic>
                </p:oleObj>
              </mc:Fallback>
            </mc:AlternateContent>
          </a:graphicData>
        </a:graphic>
      </p:graphicFrame>
    </p:spTree>
    <p:extLst>
      <p:ext uri="{BB962C8B-B14F-4D97-AF65-F5344CB8AC3E}">
        <p14:creationId xmlns:p14="http://schemas.microsoft.com/office/powerpoint/2010/main" val="19543579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sz="2800" b="1"/>
              <a:t>Java</a:t>
            </a:r>
            <a:r>
              <a:rPr lang="zh-CN" altLang="en-US" sz="2800" b="1"/>
              <a:t>设计模式</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状态模式</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250883597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400" b="1"/>
              <a:t>APP</a:t>
            </a:r>
            <a:r>
              <a:rPr lang="zh-CN" altLang="en-US" sz="2400" b="1"/>
              <a:t>抽奖活动问题</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3487386" cy="3724096"/>
          </a:xfrm>
          <a:prstGeom prst="rect">
            <a:avLst/>
          </a:prstGeom>
        </p:spPr>
        <p:txBody>
          <a:bodyPr wrap="square">
            <a:spAutoFit/>
          </a:bodyPr>
          <a:lstStyle/>
          <a:p>
            <a:endParaRPr lang="en-US" altLang="zh-CN" sz="2000" b="1">
              <a:solidFill>
                <a:srgbClr val="0070C0"/>
              </a:solidFill>
              <a:latin typeface="+mn-ea"/>
            </a:endParaRPr>
          </a:p>
          <a:p>
            <a:r>
              <a:rPr lang="zh-CN" altLang="en-US">
                <a:latin typeface="Arial" pitchFamily="34" charset="0"/>
                <a:cs typeface="Arial" pitchFamily="34" charset="0"/>
              </a:rPr>
              <a:t>请编写程序完成</a:t>
            </a:r>
            <a:r>
              <a:rPr lang="en-US" altLang="zh-CN">
                <a:latin typeface="Arial" pitchFamily="34" charset="0"/>
                <a:cs typeface="Arial" pitchFamily="34" charset="0"/>
              </a:rPr>
              <a:t>APP</a:t>
            </a:r>
            <a:r>
              <a:rPr lang="zh-CN" altLang="en-US">
                <a:latin typeface="Arial" pitchFamily="34" charset="0"/>
                <a:cs typeface="Arial" pitchFamily="34" charset="0"/>
              </a:rPr>
              <a:t>抽奖活动 具体要求如下</a:t>
            </a:r>
            <a:r>
              <a:rPr lang="en-US" altLang="zh-CN">
                <a:latin typeface="Arial" pitchFamily="34" charset="0"/>
                <a:cs typeface="Arial" pitchFamily="34" charset="0"/>
              </a:rPr>
              <a:t>:</a:t>
            </a:r>
          </a:p>
          <a:p>
            <a:pPr marL="457200" indent="-457200">
              <a:buAutoNum type="arabicParenR"/>
            </a:pPr>
            <a:r>
              <a:rPr lang="zh-CN" altLang="en-US">
                <a:latin typeface="Arial" pitchFamily="34" charset="0"/>
                <a:cs typeface="Arial" pitchFamily="34" charset="0"/>
              </a:rPr>
              <a:t>假如每参加一次这个活动要扣除用户</a:t>
            </a:r>
            <a:r>
              <a:rPr lang="en-US" altLang="zh-CN">
                <a:latin typeface="Arial" pitchFamily="34" charset="0"/>
                <a:cs typeface="Arial" pitchFamily="34" charset="0"/>
              </a:rPr>
              <a:t>50</a:t>
            </a:r>
            <a:r>
              <a:rPr lang="zh-CN" altLang="en-US">
                <a:latin typeface="Arial" pitchFamily="34" charset="0"/>
                <a:cs typeface="Arial" pitchFamily="34" charset="0"/>
              </a:rPr>
              <a:t>积分，中奖概率是</a:t>
            </a:r>
            <a:r>
              <a:rPr lang="en-US" altLang="zh-CN">
                <a:latin typeface="Arial" pitchFamily="34" charset="0"/>
                <a:cs typeface="Arial" pitchFamily="34" charset="0"/>
              </a:rPr>
              <a:t>10%</a:t>
            </a:r>
          </a:p>
          <a:p>
            <a:pPr marL="457200" indent="-457200">
              <a:buAutoNum type="arabicParenR"/>
            </a:pPr>
            <a:r>
              <a:rPr lang="zh-CN" altLang="en-US">
                <a:latin typeface="Arial" pitchFamily="34" charset="0"/>
                <a:cs typeface="Arial" pitchFamily="34" charset="0"/>
              </a:rPr>
              <a:t>奖品数量固定，抽完就不能抽奖</a:t>
            </a:r>
            <a:endParaRPr lang="en-US" altLang="zh-CN">
              <a:latin typeface="Arial" pitchFamily="34" charset="0"/>
              <a:cs typeface="Arial" pitchFamily="34" charset="0"/>
            </a:endParaRPr>
          </a:p>
          <a:p>
            <a:pPr marL="457200" indent="-457200">
              <a:buAutoNum type="arabicParenR"/>
            </a:pPr>
            <a:r>
              <a:rPr lang="zh-CN" altLang="en-US">
                <a:latin typeface="Arial" pitchFamily="34" charset="0"/>
                <a:cs typeface="Arial" pitchFamily="34" charset="0"/>
              </a:rPr>
              <a:t>活动有四个状态</a:t>
            </a:r>
            <a:r>
              <a:rPr lang="en-US" altLang="zh-CN">
                <a:latin typeface="Arial" pitchFamily="34" charset="0"/>
                <a:cs typeface="Arial" pitchFamily="34" charset="0"/>
              </a:rPr>
              <a:t>: </a:t>
            </a:r>
            <a:r>
              <a:rPr lang="zh-CN" altLang="en-US">
                <a:latin typeface="Arial" pitchFamily="34" charset="0"/>
                <a:cs typeface="Arial" pitchFamily="34" charset="0"/>
              </a:rPr>
              <a:t>可以抽奖、不能抽奖、发放奖品和奖品领完</a:t>
            </a:r>
            <a:endParaRPr lang="en-US" altLang="zh-CN">
              <a:latin typeface="Arial" pitchFamily="34" charset="0"/>
              <a:cs typeface="Arial" pitchFamily="34" charset="0"/>
            </a:endParaRPr>
          </a:p>
          <a:p>
            <a:pPr marL="457200" indent="-457200">
              <a:buAutoNum type="arabicParenR"/>
            </a:pPr>
            <a:r>
              <a:rPr lang="zh-CN" altLang="en-US">
                <a:latin typeface="Arial" pitchFamily="34" charset="0"/>
                <a:cs typeface="Arial" pitchFamily="34" charset="0"/>
              </a:rPr>
              <a:t>活动的四个状态转换关系图</a:t>
            </a:r>
            <a:r>
              <a:rPr lang="en-US" altLang="zh-CN">
                <a:latin typeface="Arial" pitchFamily="34" charset="0"/>
                <a:cs typeface="Arial" pitchFamily="34" charset="0"/>
                <a:sym typeface="Wingdings" pitchFamily="2" charset="2"/>
              </a:rPr>
              <a:t>(</a:t>
            </a:r>
            <a:r>
              <a:rPr lang="zh-CN" altLang="en-US">
                <a:latin typeface="Arial" pitchFamily="34" charset="0"/>
                <a:cs typeface="Arial" pitchFamily="34" charset="0"/>
                <a:sym typeface="Wingdings" pitchFamily="2" charset="2"/>
              </a:rPr>
              <a:t>右图</a:t>
            </a:r>
            <a:r>
              <a:rPr lang="en-US" altLang="zh-CN">
                <a:latin typeface="Arial" pitchFamily="34" charset="0"/>
                <a:cs typeface="Arial" pitchFamily="34" charset="0"/>
                <a:sym typeface="Wingdings" pitchFamily="2" charset="2"/>
              </a:rPr>
              <a:t>)</a:t>
            </a:r>
            <a:endParaRPr lang="en-US" altLang="zh-CN">
              <a:latin typeface="Arial" pitchFamily="34" charset="0"/>
              <a:cs typeface="Arial" pitchFamily="34" charset="0"/>
            </a:endParaRPr>
          </a:p>
        </p:txBody>
      </p:sp>
      <p:pic>
        <p:nvPicPr>
          <p:cNvPr id="263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6720" y="1394742"/>
            <a:ext cx="4593067" cy="3917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227774306"/>
              </p:ext>
            </p:extLst>
          </p:nvPr>
        </p:nvGraphicFramePr>
        <p:xfrm>
          <a:off x="4554413" y="4608487"/>
          <a:ext cx="584956" cy="503962"/>
        </p:xfrm>
        <a:graphic>
          <a:graphicData uri="http://schemas.openxmlformats.org/presentationml/2006/ole">
            <mc:AlternateContent xmlns:mc="http://schemas.openxmlformats.org/markup-compatibility/2006">
              <mc:Choice xmlns:v="urn:schemas-microsoft-com:vml" Requires="v">
                <p:oleObj spid="_x0000_s263320"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4554413" y="4608487"/>
                        <a:ext cx="584956" cy="503962"/>
                      </a:xfrm>
                      <a:prstGeom prst="rect">
                        <a:avLst/>
                      </a:prstGeom>
                    </p:spPr>
                  </p:pic>
                </p:oleObj>
              </mc:Fallback>
            </mc:AlternateContent>
          </a:graphicData>
        </a:graphic>
      </p:graphicFrame>
    </p:spTree>
    <p:extLst>
      <p:ext uri="{BB962C8B-B14F-4D97-AF65-F5344CB8AC3E}">
        <p14:creationId xmlns:p14="http://schemas.microsoft.com/office/powerpoint/2010/main" val="239953996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状态模式基本介绍</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455937" cy="2062103"/>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r>
              <a:rPr lang="zh-CN" altLang="en-US" sz="2000">
                <a:latin typeface="+mn-ea"/>
              </a:rPr>
              <a:t>基本介绍</a:t>
            </a:r>
            <a:endParaRPr lang="en-US" altLang="zh-CN" sz="2000">
              <a:latin typeface="+mn-ea"/>
            </a:endParaRPr>
          </a:p>
          <a:p>
            <a:endParaRPr lang="en-US" altLang="zh-CN" sz="2000" b="1">
              <a:solidFill>
                <a:srgbClr val="0070C0"/>
              </a:solidFill>
              <a:latin typeface="+mn-ea"/>
            </a:endParaRPr>
          </a:p>
          <a:p>
            <a:pPr marL="342900" indent="-342900">
              <a:buAutoNum type="arabicParenR"/>
            </a:pPr>
            <a:r>
              <a:rPr lang="zh-CN" altLang="en-US"/>
              <a:t>状态模式（</a:t>
            </a:r>
            <a:r>
              <a:rPr lang="en-US" altLang="zh-CN"/>
              <a:t>State Pattern</a:t>
            </a:r>
            <a:r>
              <a:rPr lang="zh-CN" altLang="en-US"/>
              <a:t>）：它主要用来解决对象在多种状态转换时，需要对外输出不同的行为的问题。状态和行为是一一对应的，状态之间可以相互转换</a:t>
            </a:r>
            <a:endParaRPr lang="en-US" altLang="zh-CN"/>
          </a:p>
          <a:p>
            <a:pPr marL="342900" indent="-342900">
              <a:buAutoNum type="arabicParenR"/>
            </a:pPr>
            <a:r>
              <a:rPr lang="zh-CN" altLang="en-US"/>
              <a:t>当一个对象的内在状态改变时，允许改变其行为，这个对象看起来像是改变了其类</a:t>
            </a:r>
            <a:endParaRPr lang="en-US" altLang="zh-CN">
              <a:latin typeface="Arial" pitchFamily="34" charset="0"/>
              <a:cs typeface="Arial" pitchFamily="34" charset="0"/>
            </a:endParaRPr>
          </a:p>
        </p:txBody>
      </p:sp>
    </p:spTree>
    <p:extLst>
      <p:ext uri="{BB962C8B-B14F-4D97-AF65-F5344CB8AC3E}">
        <p14:creationId xmlns:p14="http://schemas.microsoft.com/office/powerpoint/2010/main" val="161784217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状态模式原理类图</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455937" cy="2708434"/>
          </a:xfrm>
          <a:prstGeom prst="rect">
            <a:avLst/>
          </a:prstGeom>
        </p:spPr>
        <p:txBody>
          <a:bodyPr wrap="square">
            <a:spAutoFit/>
          </a:bodyPr>
          <a:lstStyle/>
          <a:p>
            <a:r>
              <a:rPr lang="zh-CN" altLang="en-US" sz="2000" b="1">
                <a:solidFill>
                  <a:srgbClr val="0070C0"/>
                </a:solidFill>
                <a:latin typeface="+mn-ea"/>
              </a:rPr>
              <a:t>状态模式的原理类图</a:t>
            </a:r>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b="1">
              <a:latin typeface="+mn-ea"/>
            </a:endParaRPr>
          </a:p>
          <a:p>
            <a:r>
              <a:rPr lang="zh-CN" altLang="en-US" b="1">
                <a:latin typeface="+mn-ea"/>
              </a:rPr>
              <a:t>对原理类图的说明</a:t>
            </a:r>
            <a:r>
              <a:rPr lang="en-US" altLang="zh-CN" b="1">
                <a:latin typeface="+mn-ea"/>
              </a:rPr>
              <a:t>-</a:t>
            </a:r>
            <a:r>
              <a:rPr lang="zh-CN" altLang="en-US" b="1">
                <a:latin typeface="+mn-ea"/>
              </a:rPr>
              <a:t>即</a:t>
            </a:r>
            <a:r>
              <a:rPr lang="en-US" altLang="zh-CN" b="1">
                <a:latin typeface="+mn-ea"/>
              </a:rPr>
              <a:t>(</a:t>
            </a:r>
            <a:r>
              <a:rPr lang="zh-CN" altLang="en-US" b="1"/>
              <a:t>状态模式的角色及职责</a:t>
            </a:r>
            <a:r>
              <a:rPr lang="en-US" altLang="zh-CN" b="1"/>
              <a:t>)</a:t>
            </a:r>
            <a:endParaRPr lang="en-US" altLang="zh-CN" b="1">
              <a:latin typeface="+mn-ea"/>
            </a:endParaRPr>
          </a:p>
          <a:p>
            <a:pPr marL="342900" indent="-342900">
              <a:buAutoNum type="arabicParenR"/>
            </a:pPr>
            <a:r>
              <a:rPr lang="en-US" altLang="zh-CN" sz="1200">
                <a:latin typeface="+mn-ea"/>
              </a:rPr>
              <a:t>Context </a:t>
            </a:r>
            <a:r>
              <a:rPr lang="zh-CN" altLang="en-US" sz="1200">
                <a:latin typeface="+mn-ea"/>
              </a:rPr>
              <a:t>类为环境角色</a:t>
            </a:r>
            <a:r>
              <a:rPr lang="en-US" altLang="zh-CN" sz="1200">
                <a:latin typeface="+mn-ea"/>
              </a:rPr>
              <a:t>, </a:t>
            </a:r>
            <a:r>
              <a:rPr lang="zh-CN" altLang="en-US" sz="1200">
                <a:latin typeface="+mn-ea"/>
              </a:rPr>
              <a:t>用于维护</a:t>
            </a:r>
            <a:r>
              <a:rPr lang="en-US" altLang="zh-CN" sz="1200">
                <a:latin typeface="+mn-ea"/>
              </a:rPr>
              <a:t>State</a:t>
            </a:r>
            <a:r>
              <a:rPr lang="zh-CN" altLang="en-US" sz="1200">
                <a:latin typeface="+mn-ea"/>
              </a:rPr>
              <a:t>实例</a:t>
            </a:r>
            <a:r>
              <a:rPr lang="en-US" altLang="zh-CN" sz="1200">
                <a:latin typeface="+mn-ea"/>
              </a:rPr>
              <a:t>,</a:t>
            </a:r>
            <a:r>
              <a:rPr lang="zh-CN" altLang="en-US" sz="1200">
                <a:latin typeface="+mn-ea"/>
              </a:rPr>
              <a:t>这个实例定义当前状态</a:t>
            </a:r>
            <a:endParaRPr lang="en-US" altLang="zh-CN" sz="1200">
              <a:latin typeface="+mn-ea"/>
            </a:endParaRPr>
          </a:p>
          <a:p>
            <a:pPr marL="342900" indent="-342900">
              <a:buAutoNum type="arabicParenR"/>
            </a:pPr>
            <a:r>
              <a:rPr lang="en-US" altLang="zh-CN" sz="1200">
                <a:latin typeface="+mn-ea"/>
              </a:rPr>
              <a:t>State </a:t>
            </a:r>
            <a:r>
              <a:rPr lang="zh-CN" altLang="en-US" sz="1200">
                <a:latin typeface="+mn-ea"/>
              </a:rPr>
              <a:t>是抽象状态角色</a:t>
            </a:r>
            <a:r>
              <a:rPr lang="en-US" altLang="zh-CN" sz="1200">
                <a:latin typeface="+mn-ea"/>
              </a:rPr>
              <a:t>,</a:t>
            </a:r>
            <a:r>
              <a:rPr lang="zh-CN" altLang="en-US" sz="1200">
                <a:latin typeface="+mn-ea"/>
              </a:rPr>
              <a:t>定义一个接口封装与</a:t>
            </a:r>
            <a:r>
              <a:rPr lang="en-US" altLang="zh-CN" sz="1200">
                <a:latin typeface="+mn-ea"/>
              </a:rPr>
              <a:t>Context </a:t>
            </a:r>
            <a:r>
              <a:rPr lang="zh-CN" altLang="en-US" sz="1200">
                <a:latin typeface="+mn-ea"/>
              </a:rPr>
              <a:t>的一个特点接口相关行为</a:t>
            </a:r>
            <a:endParaRPr lang="en-US" altLang="zh-CN" sz="1200">
              <a:latin typeface="+mn-ea"/>
            </a:endParaRPr>
          </a:p>
          <a:p>
            <a:pPr marL="342900" indent="-342900">
              <a:buAutoNum type="arabicParenR"/>
            </a:pPr>
            <a:r>
              <a:rPr lang="en-US" altLang="zh-CN" sz="1200">
                <a:latin typeface="+mn-ea"/>
              </a:rPr>
              <a:t>ConcreteState </a:t>
            </a:r>
            <a:r>
              <a:rPr lang="zh-CN" altLang="en-US" sz="1200">
                <a:latin typeface="+mn-ea"/>
              </a:rPr>
              <a:t>具体的状态角色，每个子类实现一个与</a:t>
            </a:r>
            <a:r>
              <a:rPr lang="en-US" altLang="zh-CN" sz="1200">
                <a:latin typeface="+mn-ea"/>
              </a:rPr>
              <a:t>Context </a:t>
            </a:r>
            <a:r>
              <a:rPr lang="zh-CN" altLang="en-US" sz="1200">
                <a:latin typeface="+mn-ea"/>
              </a:rPr>
              <a:t>的一个状态相关行为</a:t>
            </a:r>
            <a:endParaRPr lang="en-US" altLang="zh-CN" sz="1200">
              <a:latin typeface="+mn-ea"/>
            </a:endParaRPr>
          </a:p>
          <a:p>
            <a:endParaRPr lang="en-US" altLang="zh-CN">
              <a:latin typeface="Arial" pitchFamily="34" charset="0"/>
              <a:cs typeface="Arial" pitchFamily="34"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979536034"/>
              </p:ext>
            </p:extLst>
          </p:nvPr>
        </p:nvGraphicFramePr>
        <p:xfrm>
          <a:off x="8781862" y="3674237"/>
          <a:ext cx="574758" cy="495176"/>
        </p:xfrm>
        <a:graphic>
          <a:graphicData uri="http://schemas.openxmlformats.org/presentationml/2006/ole">
            <mc:AlternateContent xmlns:mc="http://schemas.openxmlformats.org/markup-compatibility/2006">
              <mc:Choice xmlns:v="urn:schemas-microsoft-com:vml" Requires="v">
                <p:oleObj spid="_x0000_s277770"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8781862" y="3674237"/>
                        <a:ext cx="574758" cy="495176"/>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3882531263"/>
              </p:ext>
            </p:extLst>
          </p:nvPr>
        </p:nvGraphicFramePr>
        <p:xfrm>
          <a:off x="8802885" y="2862899"/>
          <a:ext cx="336069" cy="459021"/>
        </p:xfrm>
        <a:graphic>
          <a:graphicData uri="http://schemas.openxmlformats.org/presentationml/2006/ole">
            <mc:AlternateContent xmlns:mc="http://schemas.openxmlformats.org/markup-compatibility/2006">
              <mc:Choice xmlns:v="urn:schemas-microsoft-com:vml" Requires="v">
                <p:oleObj spid="_x0000_s277771" name="包装程序外壳对象" showAsIcon="1" r:id="rId6" imgW="521280" imgH="711360" progId="Package">
                  <p:embed/>
                </p:oleObj>
              </mc:Choice>
              <mc:Fallback>
                <p:oleObj name="包装程序外壳对象" showAsIcon="1" r:id="rId6" imgW="521280" imgH="711360" progId="Package">
                  <p:embed/>
                  <p:pic>
                    <p:nvPicPr>
                      <p:cNvPr id="0" name=""/>
                      <p:cNvPicPr/>
                      <p:nvPr/>
                    </p:nvPicPr>
                    <p:blipFill>
                      <a:blip r:embed="rId7"/>
                      <a:stretch>
                        <a:fillRect/>
                      </a:stretch>
                    </p:blipFill>
                    <p:spPr>
                      <a:xfrm>
                        <a:off x="8802885" y="2862899"/>
                        <a:ext cx="336069" cy="459021"/>
                      </a:xfrm>
                      <a:prstGeom prst="rect">
                        <a:avLst/>
                      </a:prstGeom>
                    </p:spPr>
                  </p:pic>
                </p:oleObj>
              </mc:Fallback>
            </mc:AlternateContent>
          </a:graphicData>
        </a:graphic>
      </p:graphicFrame>
      <p:pic>
        <p:nvPicPr>
          <p:cNvPr id="277751" name="Picture 24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5425" y="134768"/>
            <a:ext cx="5505450"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580243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693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b="1"/>
              <a:t>状态模式解决</a:t>
            </a:r>
            <a:r>
              <a:rPr lang="en-US" altLang="zh-CN" b="1"/>
              <a:t>APP</a:t>
            </a:r>
            <a:r>
              <a:rPr lang="zh-CN" altLang="en-US" b="1"/>
              <a:t>抽奖问题</a:t>
            </a:r>
            <a:endParaRPr lang="en-US" altLang="zh-CN"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2" y="1244431"/>
            <a:ext cx="3343370" cy="4001095"/>
          </a:xfrm>
          <a:prstGeom prst="rect">
            <a:avLst/>
          </a:prstGeom>
        </p:spPr>
        <p:txBody>
          <a:bodyPr wrap="square">
            <a:spAutoFit/>
          </a:bodyPr>
          <a:lstStyle/>
          <a:p>
            <a:r>
              <a:rPr lang="zh-CN" altLang="en-US" sz="2000" b="1"/>
              <a:t>状态模式解决</a:t>
            </a:r>
            <a:r>
              <a:rPr lang="en-US" altLang="zh-CN" sz="2000" b="1"/>
              <a:t>APP</a:t>
            </a:r>
            <a:r>
              <a:rPr lang="zh-CN" altLang="en-US" sz="2000" b="1"/>
              <a:t>抽奖问</a:t>
            </a:r>
            <a:endParaRPr lang="en-US" altLang="zh-CN" sz="2000" b="1">
              <a:solidFill>
                <a:srgbClr val="0070C0"/>
              </a:solidFill>
              <a:latin typeface="+mn-ea"/>
            </a:endParaRPr>
          </a:p>
          <a:p>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应用实例要求</a:t>
            </a:r>
            <a:endParaRPr lang="en-US" altLang="zh-CN">
              <a:latin typeface="Arial" pitchFamily="34" charset="0"/>
              <a:cs typeface="Arial" pitchFamily="34" charset="0"/>
            </a:endParaRPr>
          </a:p>
          <a:p>
            <a:r>
              <a:rPr lang="zh-CN" altLang="en-US">
                <a:latin typeface="Arial" pitchFamily="34" charset="0"/>
                <a:cs typeface="Arial" pitchFamily="34" charset="0"/>
              </a:rPr>
              <a:t>完成</a:t>
            </a:r>
            <a:r>
              <a:rPr lang="en-US" altLang="zh-CN">
                <a:latin typeface="Arial" pitchFamily="34" charset="0"/>
                <a:cs typeface="Arial" pitchFamily="34" charset="0"/>
              </a:rPr>
              <a:t>APP</a:t>
            </a:r>
            <a:r>
              <a:rPr lang="zh-CN" altLang="en-US">
                <a:latin typeface="Arial" pitchFamily="34" charset="0"/>
                <a:cs typeface="Arial" pitchFamily="34" charset="0"/>
              </a:rPr>
              <a:t>抽奖活动项目，使用状态模式</a:t>
            </a:r>
            <a:r>
              <a:rPr lang="en-US" altLang="zh-CN">
                <a:latin typeface="Arial" pitchFamily="34" charset="0"/>
                <a:cs typeface="Arial" pitchFamily="34" charset="0"/>
              </a:rPr>
              <a:t>.</a:t>
            </a:r>
          </a:p>
          <a:p>
            <a:endParaRPr lang="en-US" altLang="zh-CN">
              <a:latin typeface="Arial" pitchFamily="34" charset="0"/>
              <a:cs typeface="Arial" pitchFamily="34" charset="0"/>
            </a:endParaRPr>
          </a:p>
          <a:p>
            <a:pPr marL="342900" indent="-342900">
              <a:buAutoNum type="arabicParenR" startAt="2"/>
            </a:pPr>
            <a:r>
              <a:rPr lang="zh-CN" altLang="en-US">
                <a:latin typeface="Arial" pitchFamily="34" charset="0"/>
                <a:cs typeface="Arial" pitchFamily="34" charset="0"/>
              </a:rPr>
              <a:t>思路分析和图解</a:t>
            </a:r>
            <a:r>
              <a:rPr lang="en-US" altLang="zh-CN">
                <a:latin typeface="Arial" pitchFamily="34" charset="0"/>
                <a:cs typeface="Arial" pitchFamily="34" charset="0"/>
              </a:rPr>
              <a:t>(</a:t>
            </a:r>
            <a:r>
              <a:rPr lang="zh-CN" altLang="en-US">
                <a:latin typeface="Arial" pitchFamily="34" charset="0"/>
                <a:cs typeface="Arial" pitchFamily="34" charset="0"/>
              </a:rPr>
              <a:t>类图</a:t>
            </a:r>
            <a:r>
              <a:rPr lang="en-US" altLang="zh-CN">
                <a:latin typeface="Arial" pitchFamily="34" charset="0"/>
                <a:cs typeface="Arial" pitchFamily="34" charset="0"/>
              </a:rPr>
              <a:t>)</a:t>
            </a:r>
          </a:p>
          <a:p>
            <a:r>
              <a:rPr lang="en-US" altLang="zh-CN"/>
              <a:t>-</a:t>
            </a:r>
            <a:r>
              <a:rPr lang="zh-CN" altLang="en-US"/>
              <a:t>定义出一个接口叫状态接口，每个状态都实现它。</a:t>
            </a:r>
            <a:endParaRPr lang="en-US" altLang="zh-CN"/>
          </a:p>
          <a:p>
            <a:r>
              <a:rPr lang="en-US" altLang="zh-CN"/>
              <a:t>-</a:t>
            </a:r>
            <a:r>
              <a:rPr lang="zh-CN" altLang="en-US"/>
              <a:t>接口有扣除积分方法、抽奖方法、发放奖品方法</a:t>
            </a:r>
            <a:endParaRPr lang="en-US" altLang="zh-CN"/>
          </a:p>
          <a:p>
            <a:endParaRPr lang="en-US" altLang="zh-CN">
              <a:latin typeface="Arial" pitchFamily="34" charset="0"/>
              <a:cs typeface="Arial" pitchFamily="34" charset="0"/>
            </a:endParaRPr>
          </a:p>
          <a:p>
            <a:pPr marL="342900" indent="-342900">
              <a:buAutoNum type="arabicParenR" startAt="3"/>
            </a:pPr>
            <a:r>
              <a:rPr lang="zh-CN" altLang="en-US">
                <a:latin typeface="Arial" pitchFamily="34" charset="0"/>
                <a:cs typeface="Arial" pitchFamily="34" charset="0"/>
              </a:rPr>
              <a:t>代码实现</a:t>
            </a:r>
            <a:endParaRPr lang="en-US" altLang="zh-CN"/>
          </a:p>
          <a:p>
            <a:endParaRPr lang="en-US" altLang="zh-CN"/>
          </a:p>
        </p:txBody>
      </p:sp>
      <p:pic>
        <p:nvPicPr>
          <p:cNvPr id="2662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2688" y="1516208"/>
            <a:ext cx="5229759" cy="2716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直接连接符 2"/>
          <p:cNvCxnSpPr/>
          <p:nvPr/>
        </p:nvCxnSpPr>
        <p:spPr>
          <a:xfrm>
            <a:off x="3906342" y="2875647"/>
            <a:ext cx="5329099" cy="0"/>
          </a:xfrm>
          <a:prstGeom prst="line">
            <a:avLst/>
          </a:prstGeom>
        </p:spPr>
        <p:style>
          <a:lnRef idx="3">
            <a:schemeClr val="dk1"/>
          </a:lnRef>
          <a:fillRef idx="0">
            <a:schemeClr val="dk1"/>
          </a:fillRef>
          <a:effectRef idx="2">
            <a:schemeClr val="dk1"/>
          </a:effectRef>
          <a:fontRef idx="minor">
            <a:schemeClr val="tx1"/>
          </a:fontRef>
        </p:style>
      </p:cxnSp>
      <p:graphicFrame>
        <p:nvGraphicFramePr>
          <p:cNvPr id="9" name="对象 8"/>
          <p:cNvGraphicFramePr>
            <a:graphicFrameLocks noChangeAspect="1"/>
          </p:cNvGraphicFramePr>
          <p:nvPr>
            <p:extLst>
              <p:ext uri="{D42A27DB-BD31-4B8C-83A1-F6EECF244321}">
                <p14:modId xmlns:p14="http://schemas.microsoft.com/office/powerpoint/2010/main" val="2485811845"/>
              </p:ext>
            </p:extLst>
          </p:nvPr>
        </p:nvGraphicFramePr>
        <p:xfrm>
          <a:off x="2229258" y="4680495"/>
          <a:ext cx="619524" cy="630788"/>
        </p:xfrm>
        <a:graphic>
          <a:graphicData uri="http://schemas.openxmlformats.org/presentationml/2006/ole">
            <mc:AlternateContent xmlns:mc="http://schemas.openxmlformats.org/markup-compatibility/2006">
              <mc:Choice xmlns:v="urn:schemas-microsoft-com:vml" Requires="v">
                <p:oleObj spid="_x0000_s266550" name="包装程序外壳对象" showAsIcon="1" r:id="rId5" imgW="699120" imgH="711360" progId="Package">
                  <p:embed/>
                </p:oleObj>
              </mc:Choice>
              <mc:Fallback>
                <p:oleObj name="包装程序外壳对象" showAsIcon="1" r:id="rId5" imgW="699120" imgH="711360" progId="Package">
                  <p:embed/>
                  <p:pic>
                    <p:nvPicPr>
                      <p:cNvPr id="0" name=""/>
                      <p:cNvPicPr/>
                      <p:nvPr/>
                    </p:nvPicPr>
                    <p:blipFill>
                      <a:blip r:embed="rId6"/>
                      <a:stretch>
                        <a:fillRect/>
                      </a:stretch>
                    </p:blipFill>
                    <p:spPr>
                      <a:xfrm>
                        <a:off x="2229258" y="4680495"/>
                        <a:ext cx="619524" cy="630788"/>
                      </a:xfrm>
                      <a:prstGeom prst="rect">
                        <a:avLst/>
                      </a:prstGeom>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3465974954"/>
              </p:ext>
            </p:extLst>
          </p:nvPr>
        </p:nvGraphicFramePr>
        <p:xfrm>
          <a:off x="4107232" y="3888407"/>
          <a:ext cx="349188" cy="488863"/>
        </p:xfrm>
        <a:graphic>
          <a:graphicData uri="http://schemas.openxmlformats.org/presentationml/2006/ole">
            <mc:AlternateContent xmlns:mc="http://schemas.openxmlformats.org/markup-compatibility/2006">
              <mc:Choice xmlns:v="urn:schemas-microsoft-com:vml" Requires="v">
                <p:oleObj spid="_x0000_s266551" name="包装程序外壳对象" showAsIcon="1" r:id="rId7" imgW="508680" imgH="711360" progId="Package">
                  <p:embed/>
                </p:oleObj>
              </mc:Choice>
              <mc:Fallback>
                <p:oleObj name="包装程序外壳对象" showAsIcon="1" r:id="rId7" imgW="508680" imgH="711360" progId="Package">
                  <p:embed/>
                  <p:pic>
                    <p:nvPicPr>
                      <p:cNvPr id="0" name=""/>
                      <p:cNvPicPr/>
                      <p:nvPr/>
                    </p:nvPicPr>
                    <p:blipFill>
                      <a:blip r:embed="rId8"/>
                      <a:stretch>
                        <a:fillRect/>
                      </a:stretch>
                    </p:blipFill>
                    <p:spPr>
                      <a:xfrm>
                        <a:off x="4107232" y="3888407"/>
                        <a:ext cx="349188" cy="488863"/>
                      </a:xfrm>
                      <a:prstGeom prst="rect">
                        <a:avLst/>
                      </a:prstGeom>
                    </p:spPr>
                  </p:pic>
                </p:oleObj>
              </mc:Fallback>
            </mc:AlternateContent>
          </a:graphicData>
        </a:graphic>
      </p:graphicFrame>
    </p:spTree>
    <p:extLst>
      <p:ext uri="{BB962C8B-B14F-4D97-AF65-F5344CB8AC3E}">
        <p14:creationId xmlns:p14="http://schemas.microsoft.com/office/powerpoint/2010/main" val="67845030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状态模式在实际项目</a:t>
            </a:r>
            <a:r>
              <a:rPr lang="en-US" altLang="zh-CN" sz="2400" b="1"/>
              <a:t>-</a:t>
            </a:r>
            <a:r>
              <a:rPr lang="zh-CN" altLang="en-US" sz="2400" b="1"/>
              <a:t>借贷平台 源码剖析</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4247317"/>
          </a:xfrm>
          <a:prstGeom prst="rect">
            <a:avLst/>
          </a:prstGeom>
        </p:spPr>
        <p:txBody>
          <a:bodyPr wrap="square">
            <a:spAutoFit/>
          </a:bodyPr>
          <a:lstStyle/>
          <a:p>
            <a:r>
              <a:rPr lang="zh-CN" altLang="en-US" sz="2000">
                <a:latin typeface="+mn-ea"/>
              </a:rPr>
              <a:t>状态模式在实际项目</a:t>
            </a:r>
            <a:r>
              <a:rPr lang="en-US" altLang="zh-CN" sz="2000">
                <a:latin typeface="+mn-ea"/>
              </a:rPr>
              <a:t>-</a:t>
            </a:r>
            <a:r>
              <a:rPr lang="zh-CN" altLang="en-US" sz="2000">
                <a:latin typeface="+mn-ea"/>
              </a:rPr>
              <a:t>借贷平台 源码剖析</a:t>
            </a:r>
            <a:endParaRPr lang="en-US" altLang="zh-CN" sz="2000">
              <a:latin typeface="+mn-ea"/>
            </a:endParaRPr>
          </a:p>
          <a:p>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借贷平台的订单，有审核</a:t>
            </a:r>
            <a:r>
              <a:rPr lang="en-US" altLang="zh-CN">
                <a:latin typeface="Arial" pitchFamily="34" charset="0"/>
                <a:cs typeface="Arial" pitchFamily="34" charset="0"/>
              </a:rPr>
              <a:t>-</a:t>
            </a:r>
            <a:r>
              <a:rPr lang="zh-CN" altLang="en-US">
                <a:latin typeface="Arial" pitchFamily="34" charset="0"/>
                <a:cs typeface="Arial" pitchFamily="34" charset="0"/>
              </a:rPr>
              <a:t>发布</a:t>
            </a:r>
            <a:r>
              <a:rPr lang="en-US" altLang="zh-CN">
                <a:latin typeface="Arial" pitchFamily="34" charset="0"/>
                <a:cs typeface="Arial" pitchFamily="34" charset="0"/>
              </a:rPr>
              <a:t>-</a:t>
            </a:r>
            <a:r>
              <a:rPr lang="zh-CN" altLang="en-US">
                <a:latin typeface="Arial" pitchFamily="34" charset="0"/>
                <a:cs typeface="Arial" pitchFamily="34" charset="0"/>
              </a:rPr>
              <a:t>抢单 等等 步骤，随着操作的不同，会改变订单的状态</a:t>
            </a:r>
            <a:r>
              <a:rPr lang="en-US" altLang="zh-CN">
                <a:latin typeface="Arial" pitchFamily="34" charset="0"/>
                <a:cs typeface="Arial" pitchFamily="34" charset="0"/>
              </a:rPr>
              <a:t>, </a:t>
            </a:r>
            <a:r>
              <a:rPr lang="zh-CN" altLang="en-US">
                <a:latin typeface="Arial" pitchFamily="34" charset="0"/>
                <a:cs typeface="Arial" pitchFamily="34" charset="0"/>
              </a:rPr>
              <a:t>项目中的这个模块实现就会使用到状态模式</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通常通过</a:t>
            </a:r>
            <a:r>
              <a:rPr lang="en-US" altLang="zh-CN">
                <a:latin typeface="Arial" pitchFamily="34" charset="0"/>
                <a:cs typeface="Arial" pitchFamily="34" charset="0"/>
              </a:rPr>
              <a:t>if/else</a:t>
            </a:r>
            <a:r>
              <a:rPr lang="zh-CN" altLang="en-US">
                <a:latin typeface="Arial" pitchFamily="34" charset="0"/>
                <a:cs typeface="Arial" pitchFamily="34" charset="0"/>
              </a:rPr>
              <a:t>判断订单的状态，从而实现不同的逻辑，伪代码如下</a:t>
            </a:r>
            <a:endParaRPr lang="en-US" altLang="zh-CN">
              <a:latin typeface="Arial" pitchFamily="34" charset="0"/>
              <a:cs typeface="Arial" pitchFamily="34" charset="0"/>
            </a:endParaRPr>
          </a:p>
          <a:p>
            <a:pPr marL="342900" indent="-342900">
              <a:buAutoNum type="arabicParenR"/>
            </a:pPr>
            <a:endParaRPr lang="en-US" altLang="zh-CN" sz="2000" b="1">
              <a:solidFill>
                <a:srgbClr val="0070C0"/>
              </a:solidFill>
              <a:latin typeface="Arial" pitchFamily="34" charset="0"/>
              <a:cs typeface="Arial" pitchFamily="34" charset="0"/>
            </a:endParaRPr>
          </a:p>
          <a:p>
            <a:pPr marL="342900" indent="-342900">
              <a:buAutoNum type="arabicParenR"/>
            </a:pPr>
            <a:endParaRPr lang="en-US" altLang="zh-CN" sz="2000" b="1">
              <a:solidFill>
                <a:srgbClr val="0070C0"/>
              </a:solidFill>
              <a:latin typeface="Arial" pitchFamily="34" charset="0"/>
              <a:cs typeface="Arial" pitchFamily="34" charset="0"/>
            </a:endParaRPr>
          </a:p>
          <a:p>
            <a:pPr marL="342900" indent="-342900">
              <a:buAutoNum type="arabicParenR"/>
            </a:pPr>
            <a:endParaRPr lang="en-US" altLang="zh-CN" sz="2000" b="1">
              <a:solidFill>
                <a:srgbClr val="0070C0"/>
              </a:solidFill>
              <a:latin typeface="Arial" pitchFamily="34" charset="0"/>
              <a:cs typeface="Arial" pitchFamily="34" charset="0"/>
            </a:endParaRPr>
          </a:p>
          <a:p>
            <a:pPr marL="342900" indent="-342900">
              <a:buAutoNum type="arabicParenR"/>
            </a:pPr>
            <a:endParaRPr lang="en-US" altLang="zh-CN" sz="2000" b="1">
              <a:solidFill>
                <a:srgbClr val="0070C0"/>
              </a:solidFill>
              <a:latin typeface="Arial" pitchFamily="34" charset="0"/>
              <a:cs typeface="Arial" pitchFamily="34" charset="0"/>
            </a:endParaRPr>
          </a:p>
          <a:p>
            <a:pPr marL="342900" indent="-342900">
              <a:buAutoNum type="arabicParenR"/>
            </a:pPr>
            <a:endParaRPr lang="en-US" altLang="zh-CN" sz="2000" b="1">
              <a:solidFill>
                <a:srgbClr val="0070C0"/>
              </a:solidFill>
              <a:latin typeface="Arial" pitchFamily="34" charset="0"/>
              <a:cs typeface="Arial" pitchFamily="34" charset="0"/>
            </a:endParaRPr>
          </a:p>
          <a:p>
            <a:pPr marL="342900" indent="-342900">
              <a:buAutoNum type="arabicParenR"/>
            </a:pPr>
            <a:endParaRPr lang="en-US" altLang="zh-CN" sz="2000" b="1">
              <a:solidFill>
                <a:srgbClr val="0070C0"/>
              </a:solidFill>
              <a:latin typeface="Arial" pitchFamily="34" charset="0"/>
              <a:cs typeface="Arial" pitchFamily="34" charset="0"/>
            </a:endParaRPr>
          </a:p>
          <a:p>
            <a:pPr marL="342900" indent="-342900">
              <a:buAutoNum type="arabicParenR"/>
            </a:pPr>
            <a:endParaRPr lang="en-US" altLang="zh-CN" sz="2000" b="1">
              <a:solidFill>
                <a:srgbClr val="0070C0"/>
              </a:solidFill>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使用状态模式完成 借贷平台项目的审核模块  </a:t>
            </a:r>
            <a:r>
              <a:rPr lang="en-US" altLang="zh-CN">
                <a:latin typeface="Arial" pitchFamily="34" charset="0"/>
                <a:cs typeface="Arial" pitchFamily="34" charset="0"/>
              </a:rPr>
              <a:t>[</a:t>
            </a:r>
            <a:r>
              <a:rPr lang="zh-CN" altLang="en-US">
                <a:latin typeface="Arial" pitchFamily="34" charset="0"/>
                <a:cs typeface="Arial" pitchFamily="34" charset="0"/>
              </a:rPr>
              <a:t>设计</a:t>
            </a:r>
            <a:r>
              <a:rPr lang="en-US" altLang="zh-CN">
                <a:latin typeface="Arial" pitchFamily="34" charset="0"/>
                <a:cs typeface="Arial" pitchFamily="34" charset="0"/>
              </a:rPr>
              <a:t>+</a:t>
            </a:r>
            <a:r>
              <a:rPr lang="zh-CN" altLang="en-US">
                <a:latin typeface="Arial" pitchFamily="34" charset="0"/>
                <a:cs typeface="Arial" pitchFamily="34" charset="0"/>
              </a:rPr>
              <a:t>代码</a:t>
            </a:r>
            <a:r>
              <a:rPr lang="en-US" altLang="zh-CN">
                <a:latin typeface="Arial" pitchFamily="34" charset="0"/>
                <a:cs typeface="Arial" pitchFamily="34" charset="0"/>
              </a:rPr>
              <a:t>]</a:t>
            </a:r>
            <a:endParaRPr lang="en-US" altLang="zh-CN">
              <a:latin typeface="+mn-ea"/>
            </a:endParaRPr>
          </a:p>
          <a:p>
            <a:endParaRPr lang="en-US" altLang="zh-CN" sz="2000" b="1">
              <a:solidFill>
                <a:srgbClr val="0070C0"/>
              </a:solidFill>
              <a:latin typeface="+mn-ea"/>
            </a:endParaRPr>
          </a:p>
        </p:txBody>
      </p:sp>
      <p:sp>
        <p:nvSpPr>
          <p:cNvPr id="2" name="TextBox 1"/>
          <p:cNvSpPr txBox="1"/>
          <p:nvPr/>
        </p:nvSpPr>
        <p:spPr>
          <a:xfrm>
            <a:off x="1098029" y="2875647"/>
            <a:ext cx="3024336" cy="1600438"/>
          </a:xfrm>
          <a:prstGeom prst="rect">
            <a:avLst/>
          </a:prstGeom>
          <a:solidFill>
            <a:schemeClr val="bg1">
              <a:lumMod val="95000"/>
            </a:schemeClr>
          </a:solidFill>
        </p:spPr>
        <p:txBody>
          <a:bodyPr wrap="square" rtlCol="0">
            <a:spAutoFit/>
          </a:bodyPr>
          <a:lstStyle/>
          <a:p>
            <a:r>
              <a:rPr lang="en-US" altLang="zh-CN" sz="1400"/>
              <a:t>if(</a:t>
            </a:r>
            <a:r>
              <a:rPr lang="zh-CN" altLang="en-US" sz="1400"/>
              <a:t>审核</a:t>
            </a:r>
            <a:r>
              <a:rPr lang="en-US" altLang="zh-CN" sz="1400"/>
              <a:t>){</a:t>
            </a:r>
          </a:p>
          <a:p>
            <a:r>
              <a:rPr lang="en-US" altLang="zh-CN" sz="1400"/>
              <a:t>   //</a:t>
            </a:r>
            <a:r>
              <a:rPr lang="zh-CN" altLang="en-US" sz="1400"/>
              <a:t>审核逻辑</a:t>
            </a:r>
          </a:p>
          <a:p>
            <a:r>
              <a:rPr lang="en-US" altLang="zh-CN" sz="1400"/>
              <a:t>}elseif(</a:t>
            </a:r>
            <a:r>
              <a:rPr lang="zh-CN" altLang="en-US" sz="1400"/>
              <a:t>发布</a:t>
            </a:r>
            <a:r>
              <a:rPr lang="en-US" altLang="zh-CN" sz="1400"/>
              <a:t>){</a:t>
            </a:r>
          </a:p>
          <a:p>
            <a:r>
              <a:rPr lang="en-US" altLang="zh-CN" sz="1400"/>
              <a:t>   //</a:t>
            </a:r>
            <a:r>
              <a:rPr lang="zh-CN" altLang="en-US" sz="1400"/>
              <a:t>发布逻辑</a:t>
            </a:r>
          </a:p>
          <a:p>
            <a:r>
              <a:rPr lang="en-US" altLang="zh-CN" sz="1400"/>
              <a:t>}elseif(</a:t>
            </a:r>
            <a:r>
              <a:rPr lang="zh-CN" altLang="en-US" sz="1400"/>
              <a:t>接单</a:t>
            </a:r>
            <a:r>
              <a:rPr lang="en-US" altLang="zh-CN" sz="1400"/>
              <a:t>){</a:t>
            </a:r>
          </a:p>
          <a:p>
            <a:r>
              <a:rPr lang="en-US" altLang="zh-CN" sz="1400"/>
              <a:t>   //</a:t>
            </a:r>
            <a:r>
              <a:rPr lang="zh-CN" altLang="en-US" sz="1400"/>
              <a:t>接单逻辑</a:t>
            </a:r>
          </a:p>
          <a:p>
            <a:r>
              <a:rPr lang="en-US" altLang="zh-CN" sz="1400"/>
              <a:t>}</a:t>
            </a:r>
            <a:endParaRPr lang="zh-CN" altLang="en-US" sz="1400"/>
          </a:p>
        </p:txBody>
      </p:sp>
      <p:sp>
        <p:nvSpPr>
          <p:cNvPr id="3" name="TextBox 2"/>
          <p:cNvSpPr txBox="1"/>
          <p:nvPr/>
        </p:nvSpPr>
        <p:spPr>
          <a:xfrm>
            <a:off x="4281826" y="2875647"/>
            <a:ext cx="4881099" cy="1169551"/>
          </a:xfrm>
          <a:prstGeom prst="rect">
            <a:avLst/>
          </a:prstGeom>
          <a:solidFill>
            <a:schemeClr val="accent1">
              <a:lumMod val="20000"/>
              <a:lumOff val="80000"/>
            </a:schemeClr>
          </a:solidFill>
        </p:spPr>
        <p:txBody>
          <a:bodyPr wrap="square" rtlCol="0">
            <a:spAutoFit/>
          </a:bodyPr>
          <a:lstStyle/>
          <a:p>
            <a:r>
              <a:rPr lang="zh-CN" altLang="en-US" sz="1400" b="1"/>
              <a:t>问题分析</a:t>
            </a:r>
            <a:r>
              <a:rPr lang="en-US" altLang="zh-CN" sz="1400"/>
              <a:t> </a:t>
            </a:r>
            <a:r>
              <a:rPr lang="zh-CN" altLang="en-US" sz="1400"/>
              <a:t>：</a:t>
            </a:r>
            <a:endParaRPr lang="en-US" altLang="zh-CN" sz="1400"/>
          </a:p>
          <a:p>
            <a:r>
              <a:rPr lang="zh-CN" altLang="en-US" sz="1400"/>
              <a:t>这类代码难以应对变化，在添加一种状态时，我们需要手动添加</a:t>
            </a:r>
            <a:r>
              <a:rPr lang="en-US" altLang="zh-CN" sz="1400"/>
              <a:t>if/else</a:t>
            </a:r>
            <a:r>
              <a:rPr lang="zh-CN" altLang="en-US" sz="1400"/>
              <a:t>，在添加一种功能时，要对所有的状态进行判断。因此代码会变得越来越臃肿，并且一旦没有处理某个状态，便会发生极其严重的</a:t>
            </a:r>
            <a:r>
              <a:rPr lang="en-US" altLang="zh-CN" sz="1400"/>
              <a:t>BUG</a:t>
            </a:r>
            <a:r>
              <a:rPr lang="zh-CN" altLang="en-US" sz="1400"/>
              <a:t>，难以维护</a:t>
            </a:r>
          </a:p>
        </p:txBody>
      </p:sp>
      <p:graphicFrame>
        <p:nvGraphicFramePr>
          <p:cNvPr id="5" name="对象 4"/>
          <p:cNvGraphicFramePr>
            <a:graphicFrameLocks noChangeAspect="1"/>
          </p:cNvGraphicFramePr>
          <p:nvPr>
            <p:extLst>
              <p:ext uri="{D42A27DB-BD31-4B8C-83A1-F6EECF244321}">
                <p14:modId xmlns:p14="http://schemas.microsoft.com/office/powerpoint/2010/main" val="2011918841"/>
              </p:ext>
            </p:extLst>
          </p:nvPr>
        </p:nvGraphicFramePr>
        <p:xfrm>
          <a:off x="6930677" y="4608487"/>
          <a:ext cx="667003" cy="498029"/>
        </p:xfrm>
        <a:graphic>
          <a:graphicData uri="http://schemas.openxmlformats.org/presentationml/2006/ole">
            <mc:AlternateContent xmlns:mc="http://schemas.openxmlformats.org/markup-compatibility/2006">
              <mc:Choice xmlns:v="urn:schemas-microsoft-com:vml" Requires="v">
                <p:oleObj spid="_x0000_s310501" name="包装程序外壳对象" showAsIcon="1" r:id="rId4" imgW="953280" imgH="711360" progId="Package">
                  <p:embed/>
                </p:oleObj>
              </mc:Choice>
              <mc:Fallback>
                <p:oleObj name="包装程序外壳对象" showAsIcon="1" r:id="rId4" imgW="953280" imgH="711360" progId="Package">
                  <p:embed/>
                  <p:pic>
                    <p:nvPicPr>
                      <p:cNvPr id="0" name=""/>
                      <p:cNvPicPr/>
                      <p:nvPr/>
                    </p:nvPicPr>
                    <p:blipFill>
                      <a:blip r:embed="rId5"/>
                      <a:stretch>
                        <a:fillRect/>
                      </a:stretch>
                    </p:blipFill>
                    <p:spPr>
                      <a:xfrm>
                        <a:off x="6930677" y="4608487"/>
                        <a:ext cx="667003" cy="498029"/>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252681075"/>
              </p:ext>
            </p:extLst>
          </p:nvPr>
        </p:nvGraphicFramePr>
        <p:xfrm>
          <a:off x="7794773" y="4680495"/>
          <a:ext cx="1157294" cy="426021"/>
        </p:xfrm>
        <a:graphic>
          <a:graphicData uri="http://schemas.openxmlformats.org/presentationml/2006/ole">
            <mc:AlternateContent xmlns:mc="http://schemas.openxmlformats.org/markup-compatibility/2006">
              <mc:Choice xmlns:v="urn:schemas-microsoft-com:vml" Requires="v">
                <p:oleObj spid="_x0000_s310502" name="包装程序外壳对象" showAsIcon="1" r:id="rId6" imgW="1932480" imgH="711360" progId="Package">
                  <p:embed/>
                </p:oleObj>
              </mc:Choice>
              <mc:Fallback>
                <p:oleObj name="包装程序外壳对象" showAsIcon="1" r:id="rId6" imgW="1932480" imgH="711360" progId="Package">
                  <p:embed/>
                  <p:pic>
                    <p:nvPicPr>
                      <p:cNvPr id="0" name=""/>
                      <p:cNvPicPr/>
                      <p:nvPr/>
                    </p:nvPicPr>
                    <p:blipFill>
                      <a:blip r:embed="rId7"/>
                      <a:stretch>
                        <a:fillRect/>
                      </a:stretch>
                    </p:blipFill>
                    <p:spPr>
                      <a:xfrm>
                        <a:off x="7794773" y="4680495"/>
                        <a:ext cx="1157294" cy="426021"/>
                      </a:xfrm>
                      <a:prstGeom prst="rect">
                        <a:avLst/>
                      </a:prstGeom>
                    </p:spPr>
                  </p:pic>
                </p:oleObj>
              </mc:Fallback>
            </mc:AlternateContent>
          </a:graphicData>
        </a:graphic>
      </p:graphicFrame>
    </p:spTree>
    <p:extLst>
      <p:ext uri="{BB962C8B-B14F-4D97-AF65-F5344CB8AC3E}">
        <p14:creationId xmlns:p14="http://schemas.microsoft.com/office/powerpoint/2010/main" val="211790346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状态模式的注意事项和细节</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3477875"/>
          </a:xfrm>
          <a:prstGeom prst="rect">
            <a:avLst/>
          </a:prstGeom>
        </p:spPr>
        <p:txBody>
          <a:bodyPr wrap="square">
            <a:spAutoFit/>
          </a:bodyPr>
          <a:lstStyle/>
          <a:p>
            <a:r>
              <a:rPr lang="zh-CN" altLang="en-US" sz="2000">
                <a:latin typeface="+mn-ea"/>
              </a:rPr>
              <a:t>状态模式的注意事项和细节</a:t>
            </a:r>
            <a:endParaRPr lang="en-US" altLang="zh-CN" sz="2000">
              <a:latin typeface="+mn-ea"/>
            </a:endParaRPr>
          </a:p>
          <a:p>
            <a:endParaRPr lang="en-US" altLang="zh-CN">
              <a:latin typeface="Arial" pitchFamily="34" charset="0"/>
              <a:cs typeface="Arial" pitchFamily="34" charset="0"/>
            </a:endParaRPr>
          </a:p>
          <a:p>
            <a:pPr marL="342900" indent="-342900">
              <a:buAutoNum type="arabicParenR"/>
            </a:pPr>
            <a:r>
              <a:rPr lang="zh-CN" altLang="en-US"/>
              <a:t>代码有很强的可读性。状态模式将每个状态的行为封装到对应的一个类中</a:t>
            </a:r>
            <a:endParaRPr lang="en-US" altLang="zh-CN"/>
          </a:p>
          <a:p>
            <a:pPr marL="342900" indent="-342900">
              <a:buAutoNum type="arabicParenR"/>
            </a:pPr>
            <a:r>
              <a:rPr lang="zh-CN" altLang="en-US"/>
              <a:t>方便维护。将容易产生问题的</a:t>
            </a:r>
            <a:r>
              <a:rPr lang="en-US" altLang="zh-CN"/>
              <a:t>if-else</a:t>
            </a:r>
            <a:r>
              <a:rPr lang="zh-CN" altLang="en-US"/>
              <a:t>语句删除了，如果把每个状态的行为都放到一个类中，每次调用方法时都要判断当前是什么状态，不但会产出很多</a:t>
            </a:r>
            <a:r>
              <a:rPr lang="en-US" altLang="zh-CN"/>
              <a:t>if-else</a:t>
            </a:r>
            <a:r>
              <a:rPr lang="zh-CN" altLang="en-US"/>
              <a:t>语句，而且容易出错</a:t>
            </a:r>
            <a:endParaRPr lang="en-US" altLang="zh-CN"/>
          </a:p>
          <a:p>
            <a:pPr marL="342900" indent="-342900">
              <a:buAutoNum type="arabicParenR"/>
            </a:pPr>
            <a:r>
              <a:rPr lang="zh-CN" altLang="en-US"/>
              <a:t>符合“开闭原则”。容易增删状态</a:t>
            </a:r>
            <a:endParaRPr lang="en-US" altLang="zh-CN"/>
          </a:p>
          <a:p>
            <a:pPr marL="342900" indent="-342900">
              <a:buAutoNum type="arabicParenR"/>
            </a:pPr>
            <a:r>
              <a:rPr lang="zh-CN" altLang="en-US"/>
              <a:t>会产生很多类。每个状态都要一个对应的类，当状态过多时会产生很多类，加大维护难度</a:t>
            </a:r>
            <a:endParaRPr lang="en-US" altLang="zh-CN"/>
          </a:p>
          <a:p>
            <a:pPr marL="342900" indent="-342900">
              <a:buAutoNum type="arabicParenR"/>
            </a:pPr>
            <a:r>
              <a:rPr lang="zh-CN" altLang="en-US"/>
              <a:t>应用场景：当一个事件或者对象有很多种状态，状态之间会相互转换，对不同的状态要求有不同的行为的时候，可以考虑使用状态模式</a:t>
            </a:r>
            <a:endParaRPr lang="en-US" altLang="zh-CN">
              <a:latin typeface="+mn-ea"/>
            </a:endParaRPr>
          </a:p>
          <a:p>
            <a:endParaRPr lang="en-US" altLang="zh-CN" sz="2000" b="1">
              <a:solidFill>
                <a:srgbClr val="0070C0"/>
              </a:solidFill>
              <a:latin typeface="+mn-ea"/>
            </a:endParaRPr>
          </a:p>
        </p:txBody>
      </p:sp>
    </p:spTree>
    <p:extLst>
      <p:ext uri="{BB962C8B-B14F-4D97-AF65-F5344CB8AC3E}">
        <p14:creationId xmlns:p14="http://schemas.microsoft.com/office/powerpoint/2010/main" val="371388667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sz="2800" b="1"/>
              <a:t>Java</a:t>
            </a:r>
            <a:r>
              <a:rPr lang="zh-CN" altLang="en-US" sz="2800" b="1"/>
              <a:t>设计模式</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策略模式</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282770746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鸭子问题</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527946" cy="2062103"/>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endParaRPr lang="en-US" altLang="zh-CN"/>
          </a:p>
          <a:p>
            <a:r>
              <a:rPr lang="zh-CN" altLang="en-US"/>
              <a:t>编写</a:t>
            </a:r>
            <a:r>
              <a:rPr lang="zh-CN" altLang="en-US">
                <a:solidFill>
                  <a:srgbClr val="4D4D4D"/>
                </a:solidFill>
                <a:latin typeface="微软雅黑" panose="020B0503020204020204" charset="-122"/>
                <a:ea typeface="微软雅黑" panose="020B0503020204020204" charset="-122"/>
                <a:sym typeface="H-冬青黑体传统中文-W3" charset="-122"/>
              </a:rPr>
              <a:t>鸭子项目</a:t>
            </a:r>
            <a:r>
              <a:rPr lang="zh-CN" altLang="en-US">
                <a:sym typeface="H-冬青黑体传统中文-W3" charset="-122"/>
              </a:rPr>
              <a:t>，具体要求如下</a:t>
            </a:r>
            <a:r>
              <a:rPr lang="en-US" altLang="zh-CN">
                <a:sym typeface="H-冬青黑体传统中文-W3" charset="-122"/>
              </a:rPr>
              <a:t>:</a:t>
            </a:r>
            <a:endParaRPr lang="zh-CN" altLang="en-US"/>
          </a:p>
          <a:p>
            <a:endParaRPr lang="en-US" altLang="zh-CN" sz="2000" b="1">
              <a:solidFill>
                <a:srgbClr val="0070C0"/>
              </a:solidFill>
              <a:latin typeface="+mn-ea"/>
            </a:endParaRPr>
          </a:p>
          <a:p>
            <a:pPr marL="457200" indent="-457200">
              <a:buAutoNum type="arabicParenR"/>
            </a:pPr>
            <a:r>
              <a:rPr lang="zh-CN" altLang="en-US">
                <a:latin typeface="Arial" pitchFamily="34" charset="0"/>
                <a:cs typeface="Arial" pitchFamily="34" charset="0"/>
              </a:rPr>
              <a:t>有各种鸭子</a:t>
            </a:r>
            <a:r>
              <a:rPr lang="en-US" altLang="zh-CN">
                <a:latin typeface="Arial" pitchFamily="34" charset="0"/>
                <a:cs typeface="Arial" pitchFamily="34" charset="0"/>
              </a:rPr>
              <a:t>(</a:t>
            </a:r>
            <a:r>
              <a:rPr lang="zh-CN" altLang="en-US">
                <a:latin typeface="Arial" pitchFamily="34" charset="0"/>
                <a:cs typeface="Arial" pitchFamily="34" charset="0"/>
              </a:rPr>
              <a:t>比如 野鸭、北京鸭、水鸭等， 鸭子有各种行为，比如 叫、飞行等</a:t>
            </a:r>
            <a:r>
              <a:rPr lang="en-US" altLang="zh-CN">
                <a:latin typeface="Arial" pitchFamily="34" charset="0"/>
                <a:cs typeface="Arial" pitchFamily="34" charset="0"/>
              </a:rPr>
              <a:t>)</a:t>
            </a:r>
          </a:p>
          <a:p>
            <a:pPr marL="457200" indent="-457200">
              <a:buAutoNum type="arabicParenR"/>
            </a:pPr>
            <a:r>
              <a:rPr lang="zh-CN" altLang="en-US">
                <a:latin typeface="Arial" pitchFamily="34" charset="0"/>
                <a:cs typeface="Arial" pitchFamily="34" charset="0"/>
              </a:rPr>
              <a:t>显示鸭子的信息</a:t>
            </a:r>
            <a:endParaRPr lang="en-US" altLang="zh-CN">
              <a:latin typeface="Arial" pitchFamily="34" charset="0"/>
              <a:cs typeface="Arial" pitchFamily="34" charset="0"/>
            </a:endParaRPr>
          </a:p>
          <a:p>
            <a:pPr marL="457200" indent="-457200">
              <a:buAutoNum type="arabicParenR"/>
            </a:pPr>
            <a:endParaRPr lang="en-US" altLang="zh-CN" sz="2000" b="1">
              <a:solidFill>
                <a:srgbClr val="0070C0"/>
              </a:solidFill>
              <a:latin typeface="+mn-ea"/>
            </a:endParaRPr>
          </a:p>
        </p:txBody>
      </p:sp>
    </p:spTree>
    <p:extLst>
      <p:ext uri="{BB962C8B-B14F-4D97-AF65-F5344CB8AC3E}">
        <p14:creationId xmlns:p14="http://schemas.microsoft.com/office/powerpoint/2010/main" val="239953996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传统方案解决鸭子问题</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2739211"/>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r>
              <a:rPr lang="zh-CN" altLang="en-US" sz="2000" b="1">
                <a:latin typeface="+mn-ea"/>
              </a:rPr>
              <a:t>传统方案解决鸭子问题的分析和代码实现</a:t>
            </a:r>
          </a:p>
          <a:p>
            <a:endParaRPr lang="en-US" altLang="zh-CN" sz="2000" b="1">
              <a:solidFill>
                <a:srgbClr val="0070C0"/>
              </a:solidFill>
              <a:latin typeface="+mn-ea"/>
            </a:endParaRPr>
          </a:p>
          <a:p>
            <a:endParaRPr lang="en-US" altLang="zh-CN" sz="2000" b="1">
              <a:solidFill>
                <a:srgbClr val="0070C0"/>
              </a:solidFill>
              <a:latin typeface="+mn-ea"/>
            </a:endParaRPr>
          </a:p>
          <a:p>
            <a:pPr marL="342900" indent="-342900">
              <a:buAutoNum type="arabicParenR"/>
            </a:pPr>
            <a:r>
              <a:rPr lang="zh-CN" altLang="en-US">
                <a:latin typeface="Arial" pitchFamily="34" charset="0"/>
                <a:cs typeface="Arial" pitchFamily="34" charset="0"/>
              </a:rPr>
              <a:t>传统的设计方案</a:t>
            </a:r>
            <a:r>
              <a:rPr lang="en-US" altLang="zh-CN">
                <a:latin typeface="Arial" pitchFamily="34" charset="0"/>
                <a:cs typeface="Arial" pitchFamily="34" charset="0"/>
              </a:rPr>
              <a:t>(</a:t>
            </a:r>
            <a:r>
              <a:rPr lang="zh-CN" altLang="en-US">
                <a:latin typeface="Arial" pitchFamily="34" charset="0"/>
                <a:cs typeface="Arial" pitchFamily="34" charset="0"/>
              </a:rPr>
              <a:t>类图</a:t>
            </a:r>
            <a:r>
              <a:rPr lang="en-US" altLang="zh-CN">
                <a:latin typeface="Arial" pitchFamily="34" charset="0"/>
                <a:cs typeface="Arial" pitchFamily="34" charset="0"/>
              </a:rPr>
              <a:t>)</a:t>
            </a:r>
          </a:p>
          <a:p>
            <a:pPr marL="342900" indent="-342900">
              <a:buAutoNum type="arabicParenR"/>
            </a:pPr>
            <a:r>
              <a:rPr lang="zh-CN" altLang="en-US">
                <a:latin typeface="Arial" pitchFamily="34" charset="0"/>
                <a:cs typeface="Arial" pitchFamily="34" charset="0"/>
              </a:rPr>
              <a:t>代码实现</a:t>
            </a:r>
            <a:r>
              <a:rPr lang="en-US" altLang="zh-CN">
                <a:latin typeface="Arial" pitchFamily="34" charset="0"/>
                <a:cs typeface="Arial" pitchFamily="34" charset="0"/>
              </a:rPr>
              <a:t>-</a:t>
            </a:r>
            <a:r>
              <a:rPr lang="zh-CN" altLang="en-US">
                <a:latin typeface="Arial" pitchFamily="34" charset="0"/>
                <a:cs typeface="Arial" pitchFamily="34" charset="0"/>
              </a:rPr>
              <a:t>看老师演示</a:t>
            </a:r>
            <a:r>
              <a:rPr lang="en-US" altLang="zh-CN">
                <a:latin typeface="Arial" pitchFamily="34" charset="0"/>
                <a:cs typeface="Arial" pitchFamily="34" charset="0"/>
              </a:rPr>
              <a:t> </a:t>
            </a:r>
            <a:endParaRPr lang="en-US" altLang="zh-CN" sz="2000" b="1">
              <a:solidFill>
                <a:srgbClr val="0070C0"/>
              </a:solidFill>
              <a:latin typeface="Arial" pitchFamily="34" charset="0"/>
              <a:cs typeface="Arial" pitchFamily="34" charset="0"/>
            </a:endParaRPr>
          </a:p>
          <a:p>
            <a:endParaRPr lang="en-US" altLang="zh-CN" sz="2000" b="1">
              <a:solidFill>
                <a:srgbClr val="0070C0"/>
              </a:solidFill>
              <a:latin typeface="Arial" pitchFamily="34" charset="0"/>
              <a:cs typeface="Arial" pitchFamily="34" charset="0"/>
            </a:endParaRPr>
          </a:p>
          <a:p>
            <a:endParaRPr lang="en-US" altLang="zh-CN" sz="2000" b="1">
              <a:solidFill>
                <a:srgbClr val="0070C0"/>
              </a:solidFill>
              <a:latin typeface="Arial" pitchFamily="34" charset="0"/>
              <a:cs typeface="Arial" pitchFamily="34" charset="0"/>
            </a:endParaRPr>
          </a:p>
          <a:p>
            <a:endParaRPr lang="en-US" altLang="zh-CN" sz="2000" b="1">
              <a:solidFill>
                <a:srgbClr val="0070C0"/>
              </a:solidFill>
              <a:latin typeface="+mn-ea"/>
            </a:endParaRPr>
          </a:p>
        </p:txBody>
      </p:sp>
      <p:sp>
        <p:nvSpPr>
          <p:cNvPr id="9" name="圆角矩形 8"/>
          <p:cNvSpPr/>
          <p:nvPr/>
        </p:nvSpPr>
        <p:spPr>
          <a:xfrm>
            <a:off x="3748596" y="2376239"/>
            <a:ext cx="4327219" cy="9407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zh-CN"/>
              <a:t>Duck</a:t>
            </a:r>
            <a:endParaRPr lang="zh-CN" altLang="en-US" sz="1100"/>
          </a:p>
        </p:txBody>
      </p:sp>
      <p:sp>
        <p:nvSpPr>
          <p:cNvPr id="10" name="圆角矩形 9"/>
          <p:cNvSpPr/>
          <p:nvPr/>
        </p:nvSpPr>
        <p:spPr>
          <a:xfrm>
            <a:off x="2877061" y="3795585"/>
            <a:ext cx="1209675" cy="571500"/>
          </a:xfrm>
          <a:prstGeom prst="roundRect">
            <a:avLst/>
          </a:prstGeom>
        </p:spPr>
        <p:style>
          <a:lnRef idx="3">
            <a:schemeClr val="lt1"/>
          </a:lnRef>
          <a:fillRef idx="1">
            <a:schemeClr val="accent3"/>
          </a:fillRef>
          <a:effectRef idx="1">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zh-CN" altLang="en-US"/>
              <a:t>野鸭</a:t>
            </a:r>
            <a:endParaRPr lang="zh-CN" altLang="en-US" sz="1100"/>
          </a:p>
        </p:txBody>
      </p:sp>
      <p:sp>
        <p:nvSpPr>
          <p:cNvPr id="11" name="圆角矩形 10"/>
          <p:cNvSpPr/>
          <p:nvPr/>
        </p:nvSpPr>
        <p:spPr>
          <a:xfrm>
            <a:off x="5866002" y="3816399"/>
            <a:ext cx="1209675" cy="571500"/>
          </a:xfrm>
          <a:prstGeom prst="roundRect">
            <a:avLst/>
          </a:prstGeom>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zh-CN" altLang="en-US" sz="1100"/>
              <a:t>北京鸭</a:t>
            </a:r>
          </a:p>
        </p:txBody>
      </p:sp>
      <p:sp>
        <p:nvSpPr>
          <p:cNvPr id="12" name="右箭头 11"/>
          <p:cNvSpPr/>
          <p:nvPr/>
        </p:nvSpPr>
        <p:spPr>
          <a:xfrm rot="16200000">
            <a:off x="3691447" y="3400297"/>
            <a:ext cx="452437" cy="338139"/>
          </a:xfrm>
          <a:prstGeom prst="rightArrow">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3" name="右箭头 12"/>
          <p:cNvSpPr/>
          <p:nvPr/>
        </p:nvSpPr>
        <p:spPr>
          <a:xfrm rot="16200000">
            <a:off x="6286862" y="3400297"/>
            <a:ext cx="452437" cy="338137"/>
          </a:xfrm>
          <a:prstGeom prst="rightArrow">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4" name="圆角矩形 13"/>
          <p:cNvSpPr/>
          <p:nvPr/>
        </p:nvSpPr>
        <p:spPr>
          <a:xfrm>
            <a:off x="7161162" y="3816399"/>
            <a:ext cx="1209675" cy="571500"/>
          </a:xfrm>
          <a:prstGeom prst="roundRect">
            <a:avLst/>
          </a:prstGeom>
        </p:spPr>
        <p:style>
          <a:lnRef idx="3">
            <a:schemeClr val="lt1"/>
          </a:lnRef>
          <a:fillRef idx="1">
            <a:schemeClr val="accent3"/>
          </a:fillRef>
          <a:effectRef idx="1">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zh-CN" altLang="en-US"/>
              <a:t>玩具鸭</a:t>
            </a:r>
            <a:endParaRPr lang="zh-CN" altLang="en-US" sz="1100"/>
          </a:p>
        </p:txBody>
      </p:sp>
      <p:sp>
        <p:nvSpPr>
          <p:cNvPr id="15" name="右箭头 14"/>
          <p:cNvSpPr/>
          <p:nvPr/>
        </p:nvSpPr>
        <p:spPr>
          <a:xfrm rot="16200000">
            <a:off x="7277174" y="3410639"/>
            <a:ext cx="452437" cy="338137"/>
          </a:xfrm>
          <a:prstGeom prst="rightArrow">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6" name="圆角矩形 15"/>
          <p:cNvSpPr/>
          <p:nvPr/>
        </p:nvSpPr>
        <p:spPr>
          <a:xfrm>
            <a:off x="4410397" y="3805926"/>
            <a:ext cx="1209675" cy="571500"/>
          </a:xfrm>
          <a:prstGeom prst="roundRect">
            <a:avLst/>
          </a:prstGeom>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zh-CN" altLang="en-US"/>
              <a:t>水鸭</a:t>
            </a:r>
            <a:endParaRPr lang="zh-CN" altLang="en-US" sz="1100"/>
          </a:p>
        </p:txBody>
      </p:sp>
      <p:sp>
        <p:nvSpPr>
          <p:cNvPr id="17" name="右箭头 16"/>
          <p:cNvSpPr/>
          <p:nvPr/>
        </p:nvSpPr>
        <p:spPr>
          <a:xfrm rot="16200000">
            <a:off x="4857303" y="3421112"/>
            <a:ext cx="452437" cy="338137"/>
          </a:xfrm>
          <a:prstGeom prst="rightArrow">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graphicFrame>
        <p:nvGraphicFramePr>
          <p:cNvPr id="2" name="对象 1"/>
          <p:cNvGraphicFramePr>
            <a:graphicFrameLocks noChangeAspect="1"/>
          </p:cNvGraphicFramePr>
          <p:nvPr>
            <p:extLst>
              <p:ext uri="{D42A27DB-BD31-4B8C-83A1-F6EECF244321}">
                <p14:modId xmlns:p14="http://schemas.microsoft.com/office/powerpoint/2010/main" val="950830386"/>
              </p:ext>
            </p:extLst>
          </p:nvPr>
        </p:nvGraphicFramePr>
        <p:xfrm>
          <a:off x="1026021" y="3298865"/>
          <a:ext cx="648072" cy="517533"/>
        </p:xfrm>
        <a:graphic>
          <a:graphicData uri="http://schemas.openxmlformats.org/presentationml/2006/ole">
            <mc:AlternateContent xmlns:mc="http://schemas.openxmlformats.org/markup-compatibility/2006">
              <mc:Choice xmlns:v="urn:schemas-microsoft-com:vml" Requires="v">
                <p:oleObj spid="_x0000_s279700" name="包装程序外壳对象" showAsIcon="1" r:id="rId4" imgW="889920" imgH="711360" progId="Package">
                  <p:embed/>
                </p:oleObj>
              </mc:Choice>
              <mc:Fallback>
                <p:oleObj name="包装程序外壳对象" showAsIcon="1" r:id="rId4" imgW="889920" imgH="711360" progId="Package">
                  <p:embed/>
                  <p:pic>
                    <p:nvPicPr>
                      <p:cNvPr id="0" name=""/>
                      <p:cNvPicPr/>
                      <p:nvPr/>
                    </p:nvPicPr>
                    <p:blipFill>
                      <a:blip r:embed="rId5"/>
                      <a:stretch>
                        <a:fillRect/>
                      </a:stretch>
                    </p:blipFill>
                    <p:spPr>
                      <a:xfrm>
                        <a:off x="1026021" y="3298865"/>
                        <a:ext cx="648072" cy="517533"/>
                      </a:xfrm>
                      <a:prstGeom prst="rect">
                        <a:avLst/>
                      </a:prstGeom>
                    </p:spPr>
                  </p:pic>
                </p:oleObj>
              </mc:Fallback>
            </mc:AlternateContent>
          </a:graphicData>
        </a:graphic>
      </p:graphicFrame>
    </p:spTree>
    <p:extLst>
      <p:ext uri="{BB962C8B-B14F-4D97-AF65-F5344CB8AC3E}">
        <p14:creationId xmlns:p14="http://schemas.microsoft.com/office/powerpoint/2010/main" val="38288855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开闭原则</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2" y="1244431"/>
            <a:ext cx="8790600" cy="2585323"/>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pPr>
              <a:defRPr/>
            </a:pPr>
            <a:r>
              <a:rPr lang="zh-CN" altLang="en-US" sz="2000" b="1">
                <a:solidFill>
                  <a:srgbClr val="0070C0"/>
                </a:solidFill>
                <a:ea typeface="宋体" panose="02010600030101010101" pitchFamily="2" charset="-122"/>
                <a:cs typeface="Times New Roman" panose="02020603050405020304" pitchFamily="18" charset="0"/>
              </a:rPr>
              <a:t>基本介绍</a:t>
            </a:r>
            <a:endParaRPr lang="en-US" altLang="zh-CN" sz="2000" b="1">
              <a:solidFill>
                <a:srgbClr val="0070C0"/>
              </a:solidFill>
              <a:latin typeface="Arial" pitchFamily="34" charset="0"/>
              <a:cs typeface="Arial" pitchFamily="34" charset="0"/>
            </a:endParaRPr>
          </a:p>
          <a:p>
            <a:pPr marL="342900" indent="-342900">
              <a:buAutoNum type="arabicParenR"/>
              <a:defRPr/>
            </a:pPr>
            <a:r>
              <a:rPr lang="zh-CN" altLang="en-US"/>
              <a:t>开闭原则（</a:t>
            </a:r>
            <a:r>
              <a:rPr lang="en-US" altLang="zh-CN"/>
              <a:t>Open Closed Principle</a:t>
            </a:r>
            <a:r>
              <a:rPr lang="zh-CN" altLang="en-US"/>
              <a:t>）是编程中最基础、最重要的设计原则</a:t>
            </a:r>
            <a:endParaRPr lang="en-US" altLang="zh-CN"/>
          </a:p>
          <a:p>
            <a:pPr marL="342900" indent="-342900">
              <a:buAutoNum type="arabicParenR"/>
              <a:defRPr/>
            </a:pPr>
            <a:r>
              <a:rPr lang="zh-CN" altLang="en-US"/>
              <a:t>一个软件实体如类，模块和函数应该对扩展开放</a:t>
            </a:r>
            <a:r>
              <a:rPr lang="en-US" altLang="zh-CN"/>
              <a:t>(</a:t>
            </a:r>
            <a:r>
              <a:rPr lang="zh-CN" altLang="en-US"/>
              <a:t>对提供方</a:t>
            </a:r>
            <a:r>
              <a:rPr lang="en-US" altLang="zh-CN"/>
              <a:t>)</a:t>
            </a:r>
            <a:r>
              <a:rPr lang="zh-CN" altLang="en-US"/>
              <a:t>，对修改关闭</a:t>
            </a:r>
            <a:r>
              <a:rPr lang="en-US" altLang="zh-CN"/>
              <a:t>(</a:t>
            </a:r>
            <a:r>
              <a:rPr lang="zh-CN" altLang="en-US"/>
              <a:t>对使用方</a:t>
            </a:r>
            <a:r>
              <a:rPr lang="en-US" altLang="zh-CN"/>
              <a:t>)</a:t>
            </a:r>
            <a:r>
              <a:rPr lang="zh-CN" altLang="en-US"/>
              <a:t>。用抽象构建框架，用实现扩展细节。</a:t>
            </a:r>
            <a:endParaRPr lang="en-US" altLang="zh-CN"/>
          </a:p>
          <a:p>
            <a:pPr marL="342900" indent="-342900">
              <a:buAutoNum type="arabicParenR"/>
              <a:defRPr/>
            </a:pPr>
            <a:r>
              <a:rPr lang="zh-CN" altLang="en-US"/>
              <a:t>当软件需要变化时，尽量</a:t>
            </a:r>
            <a:r>
              <a:rPr lang="zh-CN" altLang="en-US" b="1"/>
              <a:t>通过扩展</a:t>
            </a:r>
            <a:r>
              <a:rPr lang="zh-CN" altLang="en-US"/>
              <a:t>软件实体的行为来实现变化，而</a:t>
            </a:r>
            <a:r>
              <a:rPr lang="zh-CN" altLang="en-US" b="1"/>
              <a:t>不是通过修改</a:t>
            </a:r>
            <a:r>
              <a:rPr lang="zh-CN" altLang="en-US"/>
              <a:t>已有的代码来实现变化。</a:t>
            </a:r>
            <a:endParaRPr lang="en-US" altLang="zh-CN"/>
          </a:p>
          <a:p>
            <a:pPr marL="342900" indent="-342900">
              <a:buAutoNum type="arabicParenR"/>
              <a:defRPr/>
            </a:pPr>
            <a:endParaRPr lang="en-US" altLang="zh-CN"/>
          </a:p>
          <a:p>
            <a:pPr marL="342900" indent="-342900">
              <a:buAutoNum type="arabicParenR"/>
              <a:defRPr/>
            </a:pPr>
            <a:r>
              <a:rPr lang="zh-CN" altLang="en-US"/>
              <a:t>编程中遵循其它原则，以及使用设计模式的目的就是遵循</a:t>
            </a:r>
            <a:r>
              <a:rPr lang="zh-CN" altLang="en-US" b="1"/>
              <a:t>开闭原则</a:t>
            </a:r>
            <a:r>
              <a:rPr lang="zh-CN" altLang="en-US"/>
              <a:t>。</a:t>
            </a:r>
            <a:endParaRPr lang="en-US" altLang="zh-CN" b="1">
              <a:solidFill>
                <a:srgbClr val="EA0000"/>
              </a:solidFill>
              <a:latin typeface="Arial" pitchFamily="34" charset="0"/>
              <a:cs typeface="Arial" pitchFamily="34" charset="0"/>
            </a:endParaRPr>
          </a:p>
        </p:txBody>
      </p:sp>
    </p:spTree>
    <p:extLst>
      <p:ext uri="{BB962C8B-B14F-4D97-AF65-F5344CB8AC3E}">
        <p14:creationId xmlns:p14="http://schemas.microsoft.com/office/powerpoint/2010/main" val="230987818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传统方式解决鸭子问题分析和解决方案</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0" y="1179803"/>
            <a:ext cx="8790601" cy="2400657"/>
          </a:xfrm>
          <a:prstGeom prst="rect">
            <a:avLst/>
          </a:prstGeom>
        </p:spPr>
        <p:txBody>
          <a:bodyPr wrap="square">
            <a:spAutoFit/>
          </a:bodyPr>
          <a:lstStyle/>
          <a:p>
            <a:r>
              <a:rPr lang="zh-CN" altLang="en-US" sz="2000">
                <a:latin typeface="+mn-ea"/>
              </a:rPr>
              <a:t>传统的方式实现的问题分析和解决方案</a:t>
            </a:r>
            <a:endParaRPr lang="en-US" altLang="zh-CN" sz="2000">
              <a:latin typeface="+mn-ea"/>
            </a:endParaRPr>
          </a:p>
          <a:p>
            <a:endParaRPr lang="en-US" altLang="zh-CN" sz="2000" b="1">
              <a:solidFill>
                <a:srgbClr val="0070C0"/>
              </a:solidFill>
              <a:latin typeface="+mn-ea"/>
            </a:endParaRPr>
          </a:p>
          <a:p>
            <a:pPr marL="342900" indent="-342900">
              <a:buAutoNum type="arabicParenR"/>
            </a:pPr>
            <a:r>
              <a:rPr lang="zh-CN" altLang="en-US">
                <a:latin typeface="Arial" pitchFamily="34" charset="0"/>
                <a:cs typeface="Arial" pitchFamily="34" charset="0"/>
              </a:rPr>
              <a:t>其它鸭子，都继承了</a:t>
            </a:r>
            <a:r>
              <a:rPr lang="en-US" altLang="zh-CN">
                <a:latin typeface="Arial" pitchFamily="34" charset="0"/>
                <a:cs typeface="Arial" pitchFamily="34" charset="0"/>
              </a:rPr>
              <a:t>Duck</a:t>
            </a:r>
            <a:r>
              <a:rPr lang="zh-CN" altLang="en-US">
                <a:latin typeface="Arial" pitchFamily="34" charset="0"/>
                <a:cs typeface="Arial" pitchFamily="34" charset="0"/>
              </a:rPr>
              <a:t>类，所以</a:t>
            </a:r>
            <a:r>
              <a:rPr lang="en-US" altLang="zh-CN">
                <a:latin typeface="Arial" pitchFamily="34" charset="0"/>
                <a:cs typeface="Arial" pitchFamily="34" charset="0"/>
              </a:rPr>
              <a:t>fly</a:t>
            </a:r>
            <a:r>
              <a:rPr lang="zh-CN" altLang="en-US">
                <a:latin typeface="Arial" pitchFamily="34" charset="0"/>
                <a:cs typeface="Arial" pitchFamily="34" charset="0"/>
              </a:rPr>
              <a:t>让所有子类都会飞了，这是不正确的</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sym typeface="H-冬青黑体传统中文-W3" charset="-122"/>
              </a:rPr>
              <a:t>上面说的</a:t>
            </a:r>
            <a:r>
              <a:rPr lang="en-US" altLang="zh-CN">
                <a:latin typeface="Arial" pitchFamily="34" charset="0"/>
                <a:cs typeface="Arial" pitchFamily="34" charset="0"/>
                <a:sym typeface="H-冬青黑体传统中文-W3" charset="-122"/>
              </a:rPr>
              <a:t>1 </a:t>
            </a:r>
            <a:r>
              <a:rPr lang="zh-CN" altLang="en-US">
                <a:latin typeface="Arial" pitchFamily="34" charset="0"/>
                <a:cs typeface="Arial" pitchFamily="34" charset="0"/>
                <a:sym typeface="H-冬青黑体传统中文-W3" charset="-122"/>
              </a:rPr>
              <a:t>的问题，其实是继承带来的问题：对类的局部改动，尤其超类的局部改动，会影响其他部分。会有溢出效应</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为了改进</a:t>
            </a:r>
            <a:r>
              <a:rPr lang="en-US" altLang="zh-CN">
                <a:latin typeface="Arial" pitchFamily="34" charset="0"/>
                <a:cs typeface="Arial" pitchFamily="34" charset="0"/>
              </a:rPr>
              <a:t>1</a:t>
            </a:r>
            <a:r>
              <a:rPr lang="zh-CN" altLang="en-US">
                <a:latin typeface="Arial" pitchFamily="34" charset="0"/>
                <a:cs typeface="Arial" pitchFamily="34" charset="0"/>
              </a:rPr>
              <a:t>问题，我们可以通过覆盖</a:t>
            </a:r>
            <a:r>
              <a:rPr lang="en-US" altLang="zh-CN">
                <a:latin typeface="Arial" pitchFamily="34" charset="0"/>
                <a:cs typeface="Arial" pitchFamily="34" charset="0"/>
              </a:rPr>
              <a:t>fly </a:t>
            </a:r>
            <a:r>
              <a:rPr lang="zh-CN" altLang="en-US">
                <a:latin typeface="Arial" pitchFamily="34" charset="0"/>
                <a:cs typeface="Arial" pitchFamily="34" charset="0"/>
              </a:rPr>
              <a:t>方法来解决 </a:t>
            </a:r>
            <a:r>
              <a:rPr lang="en-US" altLang="zh-CN">
                <a:latin typeface="Arial" pitchFamily="34" charset="0"/>
                <a:cs typeface="Arial" pitchFamily="34" charset="0"/>
              </a:rPr>
              <a:t>=&gt; </a:t>
            </a:r>
            <a:r>
              <a:rPr lang="zh-CN" altLang="en-US">
                <a:latin typeface="Arial" pitchFamily="34" charset="0"/>
                <a:cs typeface="Arial" pitchFamily="34" charset="0"/>
              </a:rPr>
              <a:t>覆盖解决</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问题又来了，如果我们有一个玩具鸭子</a:t>
            </a:r>
            <a:r>
              <a:rPr lang="en-US" altLang="zh-CN">
                <a:latin typeface="Arial" pitchFamily="34" charset="0"/>
                <a:cs typeface="Arial" pitchFamily="34" charset="0"/>
              </a:rPr>
              <a:t>ToyDuck, </a:t>
            </a:r>
            <a:r>
              <a:rPr lang="zh-CN" altLang="en-US">
                <a:latin typeface="Arial" pitchFamily="34" charset="0"/>
                <a:cs typeface="Arial" pitchFamily="34" charset="0"/>
              </a:rPr>
              <a:t>这样就需要</a:t>
            </a:r>
            <a:r>
              <a:rPr lang="en-US" altLang="zh-CN">
                <a:latin typeface="Arial" pitchFamily="34" charset="0"/>
                <a:cs typeface="Arial" pitchFamily="34" charset="0"/>
              </a:rPr>
              <a:t>ToyDuck</a:t>
            </a:r>
            <a:r>
              <a:rPr lang="zh-CN" altLang="en-US">
                <a:latin typeface="Arial" pitchFamily="34" charset="0"/>
                <a:cs typeface="Arial" pitchFamily="34" charset="0"/>
              </a:rPr>
              <a:t>去覆盖</a:t>
            </a:r>
            <a:r>
              <a:rPr lang="en-US" altLang="zh-CN">
                <a:latin typeface="Arial" pitchFamily="34" charset="0"/>
                <a:cs typeface="Arial" pitchFamily="34" charset="0"/>
              </a:rPr>
              <a:t>Duck</a:t>
            </a:r>
            <a:r>
              <a:rPr lang="zh-CN" altLang="en-US">
                <a:latin typeface="Arial" pitchFamily="34" charset="0"/>
                <a:cs typeface="Arial" pitchFamily="34" charset="0"/>
              </a:rPr>
              <a:t>的所有实现的方法 </a:t>
            </a:r>
            <a:r>
              <a:rPr lang="en-US" altLang="zh-CN">
                <a:latin typeface="Arial" pitchFamily="34" charset="0"/>
                <a:cs typeface="Arial" pitchFamily="34" charset="0"/>
              </a:rPr>
              <a:t>=&gt; </a:t>
            </a:r>
            <a:r>
              <a:rPr lang="zh-CN" altLang="en-US">
                <a:latin typeface="Arial" pitchFamily="34" charset="0"/>
                <a:cs typeface="Arial" pitchFamily="34" charset="0"/>
              </a:rPr>
              <a:t>解决思路 </a:t>
            </a:r>
            <a:r>
              <a:rPr lang="zh-CN" altLang="en-US" sz="2000" b="1">
                <a:solidFill>
                  <a:srgbClr val="EA0000"/>
                </a:solidFill>
                <a:latin typeface="Arial" pitchFamily="34" charset="0"/>
                <a:cs typeface="Arial" pitchFamily="34" charset="0"/>
              </a:rPr>
              <a:t>策略模式</a:t>
            </a:r>
            <a:r>
              <a:rPr lang="zh-CN" altLang="en-US">
                <a:latin typeface="Arial" pitchFamily="34" charset="0"/>
                <a:cs typeface="Arial" pitchFamily="34" charset="0"/>
              </a:rPr>
              <a:t> </a:t>
            </a:r>
            <a:r>
              <a:rPr lang="en-US" altLang="zh-CN">
                <a:latin typeface="Arial" pitchFamily="34" charset="0"/>
                <a:cs typeface="Arial" pitchFamily="34" charset="0"/>
              </a:rPr>
              <a:t>(strategy pattern)</a:t>
            </a:r>
          </a:p>
        </p:txBody>
      </p:sp>
    </p:spTree>
    <p:extLst>
      <p:ext uri="{BB962C8B-B14F-4D97-AF65-F5344CB8AC3E}">
        <p14:creationId xmlns:p14="http://schemas.microsoft.com/office/powerpoint/2010/main" val="398493296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策略模式基本介绍</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455937" cy="2339102"/>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r>
              <a:rPr lang="zh-CN" altLang="en-US" sz="2000">
                <a:latin typeface="+mn-ea"/>
              </a:rPr>
              <a:t>基本介绍</a:t>
            </a:r>
            <a:endParaRPr lang="en-US" altLang="zh-CN" sz="2000">
              <a:latin typeface="+mn-ea"/>
            </a:endParaRPr>
          </a:p>
          <a:p>
            <a:endParaRPr lang="en-US" altLang="zh-CN" sz="2000" b="1">
              <a:solidFill>
                <a:srgbClr val="0070C0"/>
              </a:solidFill>
              <a:latin typeface="+mn-ea"/>
            </a:endParaRPr>
          </a:p>
          <a:p>
            <a:pPr marL="342900" indent="-342900">
              <a:buAutoNum type="arabicParenR"/>
            </a:pPr>
            <a:r>
              <a:rPr lang="zh-CN" altLang="en-US"/>
              <a:t>策略模式（</a:t>
            </a:r>
            <a:r>
              <a:rPr lang="en-US" altLang="zh-CN"/>
              <a:t>Strategy Pattern</a:t>
            </a:r>
            <a:r>
              <a:rPr lang="zh-CN" altLang="en-US"/>
              <a:t>）中，定义算法族，分别封装起来，让他们之间可以互相替换，此模式让算法的变化独立于使用算法的客户</a:t>
            </a:r>
            <a:endParaRPr lang="en-US" altLang="zh-CN"/>
          </a:p>
          <a:p>
            <a:pPr marL="342900" indent="-342900">
              <a:buAutoNum type="arabicParenR"/>
            </a:pPr>
            <a:r>
              <a:rPr lang="zh-CN" altLang="en-US" b="1"/>
              <a:t>这算法体现了几个设计原则，第一、把变化的代码从不变的代码中分离出来；第二、针对接口编程而不是具体类（定义了策略接口）；第三、多用组合</a:t>
            </a:r>
            <a:r>
              <a:rPr lang="en-US" altLang="zh-CN" b="1"/>
              <a:t>/</a:t>
            </a:r>
            <a:r>
              <a:rPr lang="zh-CN" altLang="en-US" b="1"/>
              <a:t>聚合，少用继承（客户通过组合方式使用策略）。</a:t>
            </a:r>
            <a:endParaRPr lang="en-US" altLang="zh-CN"/>
          </a:p>
        </p:txBody>
      </p:sp>
    </p:spTree>
    <p:extLst>
      <p:ext uri="{BB962C8B-B14F-4D97-AF65-F5344CB8AC3E}">
        <p14:creationId xmlns:p14="http://schemas.microsoft.com/office/powerpoint/2010/main" val="161784217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策略模式的原理类图</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455937" cy="4801314"/>
          </a:xfrm>
          <a:prstGeom prst="rect">
            <a:avLst/>
          </a:prstGeom>
        </p:spPr>
        <p:txBody>
          <a:bodyPr wrap="square">
            <a:spAutoFit/>
          </a:bodyPr>
          <a:lstStyle/>
          <a:p>
            <a:r>
              <a:rPr lang="zh-CN" altLang="en-US" sz="2000">
                <a:latin typeface="+mn-ea"/>
              </a:rPr>
              <a:t>策略模式的原理类图</a:t>
            </a:r>
            <a:endParaRPr lang="en-US" altLang="zh-CN" sz="2000">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a:solidFill>
                <a:schemeClr val="tx2"/>
              </a:solidFill>
              <a:latin typeface="+mn-ea"/>
            </a:endParaRPr>
          </a:p>
          <a:p>
            <a:endParaRPr lang="en-US" altLang="zh-CN">
              <a:solidFill>
                <a:schemeClr val="tx2"/>
              </a:solidFill>
              <a:latin typeface="+mn-ea"/>
            </a:endParaRPr>
          </a:p>
          <a:p>
            <a:endParaRPr lang="en-US" altLang="zh-CN">
              <a:solidFill>
                <a:schemeClr val="tx2"/>
              </a:solidFill>
              <a:latin typeface="+mn-ea"/>
            </a:endParaRPr>
          </a:p>
          <a:p>
            <a:endParaRPr lang="en-US" altLang="zh-CN">
              <a:solidFill>
                <a:schemeClr val="tx2"/>
              </a:solidFill>
              <a:latin typeface="+mn-ea"/>
            </a:endParaRPr>
          </a:p>
          <a:p>
            <a:r>
              <a:rPr lang="zh-CN" altLang="en-US">
                <a:solidFill>
                  <a:schemeClr val="tx2"/>
                </a:solidFill>
                <a:latin typeface="+mn-ea"/>
              </a:rPr>
              <a:t>说明：从上图可以看到，客户</a:t>
            </a:r>
            <a:r>
              <a:rPr lang="en-US" altLang="zh-CN">
                <a:solidFill>
                  <a:schemeClr val="tx2"/>
                </a:solidFill>
                <a:latin typeface="+mn-ea"/>
              </a:rPr>
              <a:t>context </a:t>
            </a:r>
            <a:r>
              <a:rPr lang="zh-CN" altLang="en-US">
                <a:solidFill>
                  <a:schemeClr val="tx2"/>
                </a:solidFill>
                <a:latin typeface="+mn-ea"/>
              </a:rPr>
              <a:t>有成员变量</a:t>
            </a:r>
            <a:r>
              <a:rPr lang="en-US" altLang="zh-CN">
                <a:solidFill>
                  <a:schemeClr val="tx2"/>
                </a:solidFill>
                <a:latin typeface="+mn-ea"/>
              </a:rPr>
              <a:t>strategy</a:t>
            </a:r>
            <a:r>
              <a:rPr lang="zh-CN" altLang="en-US">
                <a:solidFill>
                  <a:schemeClr val="tx2"/>
                </a:solidFill>
                <a:latin typeface="+mn-ea"/>
              </a:rPr>
              <a:t>或者其他的策略接口</a:t>
            </a:r>
            <a:endParaRPr lang="en-US" altLang="zh-CN">
              <a:solidFill>
                <a:schemeClr val="tx2"/>
              </a:solidFill>
              <a:latin typeface="+mn-ea"/>
            </a:endParaRPr>
          </a:p>
          <a:p>
            <a:r>
              <a:rPr lang="en-US" altLang="zh-CN">
                <a:solidFill>
                  <a:schemeClr val="tx2"/>
                </a:solidFill>
                <a:latin typeface="+mn-ea"/>
              </a:rPr>
              <a:t>,</a:t>
            </a:r>
            <a:r>
              <a:rPr lang="zh-CN" altLang="en-US">
                <a:solidFill>
                  <a:schemeClr val="tx2"/>
                </a:solidFill>
                <a:latin typeface="+mn-ea"/>
              </a:rPr>
              <a:t>至于需要使用到哪个策略，我们可以在构造器中指定</a:t>
            </a:r>
            <a:r>
              <a:rPr lang="en-US" altLang="zh-CN">
                <a:solidFill>
                  <a:schemeClr val="tx2"/>
                </a:solidFill>
                <a:latin typeface="+mn-ea"/>
              </a:rPr>
              <a:t>.</a:t>
            </a: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b="1">
              <a:latin typeface="+mn-ea"/>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4258341962"/>
              </p:ext>
            </p:extLst>
          </p:nvPr>
        </p:nvGraphicFramePr>
        <p:xfrm>
          <a:off x="1458069" y="2387211"/>
          <a:ext cx="553015" cy="476444"/>
        </p:xfrm>
        <a:graphic>
          <a:graphicData uri="http://schemas.openxmlformats.org/presentationml/2006/ole">
            <mc:AlternateContent xmlns:mc="http://schemas.openxmlformats.org/markup-compatibility/2006">
              <mc:Choice xmlns:v="urn:schemas-microsoft-com:vml" Requires="v">
                <p:oleObj spid="_x0000_s278680"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1458069" y="2387211"/>
                        <a:ext cx="553015" cy="476444"/>
                      </a:xfrm>
                      <a:prstGeom prst="rect">
                        <a:avLst/>
                      </a:prstGeom>
                    </p:spPr>
                  </p:pic>
                </p:oleObj>
              </mc:Fallback>
            </mc:AlternateContent>
          </a:graphicData>
        </a:graphic>
      </p:graphicFrame>
      <p:pic>
        <p:nvPicPr>
          <p:cNvPr id="278673" name="Picture 1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4024" y="1129050"/>
            <a:ext cx="5824884" cy="2900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580243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策略模式解决鸭子问题</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3724096"/>
          </a:xfrm>
          <a:prstGeom prst="rect">
            <a:avLst/>
          </a:prstGeom>
        </p:spPr>
        <p:txBody>
          <a:bodyPr wrap="square">
            <a:spAutoFit/>
          </a:bodyPr>
          <a:lstStyle/>
          <a:p>
            <a:r>
              <a:rPr lang="zh-CN" altLang="en-US" sz="2000" b="1"/>
              <a:t>策略模式解决鸭子问题</a:t>
            </a:r>
            <a:endParaRPr lang="en-US" altLang="zh-CN" sz="2000" b="1">
              <a:solidFill>
                <a:srgbClr val="0070C0"/>
              </a:solidFill>
              <a:latin typeface="+mn-ea"/>
            </a:endParaRPr>
          </a:p>
          <a:p>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应用实例要求</a:t>
            </a:r>
            <a:endParaRPr lang="en-US" altLang="zh-CN">
              <a:latin typeface="Arial" pitchFamily="34" charset="0"/>
              <a:cs typeface="Arial" pitchFamily="34" charset="0"/>
            </a:endParaRPr>
          </a:p>
          <a:p>
            <a:r>
              <a:rPr lang="zh-CN" altLang="en-US">
                <a:latin typeface="Arial" pitchFamily="34" charset="0"/>
                <a:cs typeface="Arial" pitchFamily="34" charset="0"/>
              </a:rPr>
              <a:t>编写程序完成前面的鸭子项目，要求使用策略模式</a:t>
            </a:r>
            <a:endParaRPr lang="en-US" altLang="zh-CN">
              <a:latin typeface="Arial" pitchFamily="34" charset="0"/>
              <a:cs typeface="Arial" pitchFamily="34" charset="0"/>
            </a:endParaRPr>
          </a:p>
          <a:p>
            <a:endParaRPr lang="en-US" altLang="zh-CN">
              <a:latin typeface="Arial" pitchFamily="34" charset="0"/>
              <a:cs typeface="Arial" pitchFamily="34" charset="0"/>
            </a:endParaRPr>
          </a:p>
          <a:p>
            <a:pPr marL="342900" indent="-342900">
              <a:buAutoNum type="arabicParenR" startAt="2"/>
            </a:pPr>
            <a:r>
              <a:rPr lang="zh-CN" altLang="en-US">
                <a:latin typeface="Arial" pitchFamily="34" charset="0"/>
                <a:cs typeface="Arial" pitchFamily="34" charset="0"/>
              </a:rPr>
              <a:t>思路分析</a:t>
            </a:r>
            <a:r>
              <a:rPr lang="en-US" altLang="zh-CN">
                <a:latin typeface="Arial" pitchFamily="34" charset="0"/>
                <a:cs typeface="Arial" pitchFamily="34" charset="0"/>
              </a:rPr>
              <a:t>(</a:t>
            </a:r>
            <a:r>
              <a:rPr lang="zh-CN" altLang="en-US">
                <a:latin typeface="Arial" pitchFamily="34" charset="0"/>
                <a:cs typeface="Arial" pitchFamily="34" charset="0"/>
              </a:rPr>
              <a:t>类图</a:t>
            </a:r>
            <a:r>
              <a:rPr lang="en-US" altLang="zh-CN">
                <a:latin typeface="Arial" pitchFamily="34" charset="0"/>
                <a:cs typeface="Arial" pitchFamily="34" charset="0"/>
              </a:rPr>
              <a:t>)</a:t>
            </a:r>
          </a:p>
          <a:p>
            <a:r>
              <a:rPr lang="zh-CN" altLang="en-US" b="1">
                <a:latin typeface="Arial" pitchFamily="34" charset="0"/>
                <a:cs typeface="Arial" pitchFamily="34" charset="0"/>
              </a:rPr>
              <a:t>策略模式</a:t>
            </a:r>
            <a:r>
              <a:rPr lang="zh-CN" altLang="en-US">
                <a:latin typeface="Arial" pitchFamily="34" charset="0"/>
                <a:cs typeface="Arial" pitchFamily="34" charset="0"/>
              </a:rPr>
              <a:t>：分别封装行为接口，实现算法族，超类里放行为接口对象，在子类里具体设定行为对象。原则就是：分离变化部分，封装接口，基于接口编程各种功能。此模式让行为的变化独立于算法的使用者</a:t>
            </a:r>
            <a:endParaRPr lang="en-US" altLang="zh-CN">
              <a:latin typeface="Arial" pitchFamily="34" charset="0"/>
              <a:cs typeface="Arial" pitchFamily="34" charset="0"/>
            </a:endParaRPr>
          </a:p>
          <a:p>
            <a:endParaRPr lang="en-US" altLang="zh-CN">
              <a:latin typeface="Arial" pitchFamily="34" charset="0"/>
              <a:cs typeface="Arial" pitchFamily="34" charset="0"/>
            </a:endParaRPr>
          </a:p>
          <a:p>
            <a:pPr marL="342900" indent="-342900">
              <a:buAutoNum type="arabicParenR" startAt="3"/>
            </a:pPr>
            <a:r>
              <a:rPr lang="zh-CN" altLang="en-US">
                <a:latin typeface="Arial" pitchFamily="34" charset="0"/>
                <a:cs typeface="Arial" pitchFamily="34" charset="0"/>
              </a:rPr>
              <a:t>代码实现</a:t>
            </a:r>
            <a:endParaRPr lang="en-US" altLang="zh-CN">
              <a:latin typeface="Arial" pitchFamily="34" charset="0"/>
              <a:cs typeface="Arial" pitchFamily="34" charset="0"/>
            </a:endParaRPr>
          </a:p>
          <a:p>
            <a:endParaRPr lang="en-US" altLang="zh-CN"/>
          </a:p>
          <a:p>
            <a:endParaRPr lang="en-US" altLang="zh-CN"/>
          </a:p>
        </p:txBody>
      </p:sp>
      <p:graphicFrame>
        <p:nvGraphicFramePr>
          <p:cNvPr id="2" name="对象 1"/>
          <p:cNvGraphicFramePr>
            <a:graphicFrameLocks noChangeAspect="1"/>
          </p:cNvGraphicFramePr>
          <p:nvPr>
            <p:extLst>
              <p:ext uri="{D42A27DB-BD31-4B8C-83A1-F6EECF244321}">
                <p14:modId xmlns:p14="http://schemas.microsoft.com/office/powerpoint/2010/main" val="351934118"/>
              </p:ext>
            </p:extLst>
          </p:nvPr>
        </p:nvGraphicFramePr>
        <p:xfrm>
          <a:off x="954013" y="4752503"/>
          <a:ext cx="620076" cy="495176"/>
        </p:xfrm>
        <a:graphic>
          <a:graphicData uri="http://schemas.openxmlformats.org/presentationml/2006/ole">
            <mc:AlternateContent xmlns:mc="http://schemas.openxmlformats.org/markup-compatibility/2006">
              <mc:Choice xmlns:v="urn:schemas-microsoft-com:vml" Requires="v">
                <p:oleObj spid="_x0000_s270601" name="包装程序外壳对象" showAsIcon="1" r:id="rId4" imgW="889920" imgH="711360" progId="Package">
                  <p:embed/>
                </p:oleObj>
              </mc:Choice>
              <mc:Fallback>
                <p:oleObj name="包装程序外壳对象" showAsIcon="1" r:id="rId4" imgW="889920" imgH="711360" progId="Package">
                  <p:embed/>
                  <p:pic>
                    <p:nvPicPr>
                      <p:cNvPr id="0" name=""/>
                      <p:cNvPicPr/>
                      <p:nvPr/>
                    </p:nvPicPr>
                    <p:blipFill>
                      <a:blip r:embed="rId5"/>
                      <a:stretch>
                        <a:fillRect/>
                      </a:stretch>
                    </p:blipFill>
                    <p:spPr>
                      <a:xfrm>
                        <a:off x="954013" y="4752503"/>
                        <a:ext cx="620076" cy="495176"/>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3157963500"/>
              </p:ext>
            </p:extLst>
          </p:nvPr>
        </p:nvGraphicFramePr>
        <p:xfrm>
          <a:off x="4958271" y="3672383"/>
          <a:ext cx="340741" cy="293561"/>
        </p:xfrm>
        <a:graphic>
          <a:graphicData uri="http://schemas.openxmlformats.org/presentationml/2006/ole">
            <mc:AlternateContent xmlns:mc="http://schemas.openxmlformats.org/markup-compatibility/2006">
              <mc:Choice xmlns:v="urn:schemas-microsoft-com:vml" Requires="v">
                <p:oleObj spid="_x0000_s270602" name="包装程序外壳对象" showAsIcon="1" r:id="rId6" imgW="826200" imgH="711360" progId="Package">
                  <p:embed/>
                </p:oleObj>
              </mc:Choice>
              <mc:Fallback>
                <p:oleObj name="包装程序外壳对象" showAsIcon="1" r:id="rId6" imgW="826200" imgH="711360" progId="Package">
                  <p:embed/>
                  <p:pic>
                    <p:nvPicPr>
                      <p:cNvPr id="0" name=""/>
                      <p:cNvPicPr/>
                      <p:nvPr/>
                    </p:nvPicPr>
                    <p:blipFill>
                      <a:blip r:embed="rId7"/>
                      <a:stretch>
                        <a:fillRect/>
                      </a:stretch>
                    </p:blipFill>
                    <p:spPr>
                      <a:xfrm>
                        <a:off x="4958271" y="3672383"/>
                        <a:ext cx="340741" cy="293561"/>
                      </a:xfrm>
                      <a:prstGeom prst="rect">
                        <a:avLst/>
                      </a:prstGeom>
                    </p:spPr>
                  </p:pic>
                </p:oleObj>
              </mc:Fallback>
            </mc:AlternateContent>
          </a:graphicData>
        </a:graphic>
      </p:graphicFrame>
    </p:spTree>
    <p:extLst>
      <p:ext uri="{BB962C8B-B14F-4D97-AF65-F5344CB8AC3E}">
        <p14:creationId xmlns:p14="http://schemas.microsoft.com/office/powerpoint/2010/main" val="67845030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693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b="1"/>
              <a:t>策略模式在</a:t>
            </a:r>
            <a:r>
              <a:rPr lang="en-US" altLang="zh-CN" b="1"/>
              <a:t>JDK-Arrays </a:t>
            </a:r>
            <a:r>
              <a:rPr lang="zh-CN" altLang="en-US" b="1"/>
              <a:t>应用的源码分析</a:t>
            </a:r>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1538883"/>
          </a:xfrm>
          <a:prstGeom prst="rect">
            <a:avLst/>
          </a:prstGeom>
        </p:spPr>
        <p:txBody>
          <a:bodyPr wrap="square">
            <a:spAutoFit/>
          </a:bodyPr>
          <a:lstStyle/>
          <a:p>
            <a:r>
              <a:rPr lang="zh-CN" altLang="en-US" sz="2000">
                <a:latin typeface="+mn-ea"/>
              </a:rPr>
              <a:t>策略模式在</a:t>
            </a:r>
            <a:r>
              <a:rPr lang="en-US" altLang="zh-CN" sz="2000">
                <a:latin typeface="+mn-ea"/>
              </a:rPr>
              <a:t>JDK-Arrays </a:t>
            </a:r>
            <a:r>
              <a:rPr lang="zh-CN" altLang="en-US" sz="2000">
                <a:latin typeface="+mn-ea"/>
              </a:rPr>
              <a:t>应用的源码分析</a:t>
            </a:r>
            <a:endParaRPr lang="en-US" altLang="zh-CN" sz="2000">
              <a:latin typeface="+mn-ea"/>
            </a:endParaRPr>
          </a:p>
          <a:p>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JDK</a:t>
            </a:r>
            <a:r>
              <a:rPr lang="zh-CN" altLang="en-US">
                <a:latin typeface="Arial" pitchFamily="34" charset="0"/>
                <a:cs typeface="Arial" pitchFamily="34" charset="0"/>
              </a:rPr>
              <a:t>的 </a:t>
            </a:r>
            <a:r>
              <a:rPr lang="en-US" altLang="zh-CN">
                <a:latin typeface="Arial" pitchFamily="34" charset="0"/>
                <a:cs typeface="Arial" pitchFamily="34" charset="0"/>
              </a:rPr>
              <a:t>Arrays </a:t>
            </a:r>
            <a:r>
              <a:rPr lang="zh-CN" altLang="en-US">
                <a:latin typeface="Arial" pitchFamily="34" charset="0"/>
                <a:cs typeface="Arial" pitchFamily="34" charset="0"/>
              </a:rPr>
              <a:t>的</a:t>
            </a:r>
            <a:r>
              <a:rPr lang="en-US" altLang="zh-CN">
                <a:latin typeface="Arial" pitchFamily="34" charset="0"/>
                <a:cs typeface="Arial" pitchFamily="34" charset="0"/>
              </a:rPr>
              <a:t>Comparator</a:t>
            </a:r>
            <a:r>
              <a:rPr lang="zh-CN" altLang="en-US">
                <a:latin typeface="Arial" pitchFamily="34" charset="0"/>
                <a:cs typeface="Arial" pitchFamily="34" charset="0"/>
              </a:rPr>
              <a:t>就使用了策略模式</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代码分析</a:t>
            </a:r>
            <a:r>
              <a:rPr lang="en-US" altLang="zh-CN">
                <a:latin typeface="Arial" pitchFamily="34" charset="0"/>
                <a:cs typeface="Arial" pitchFamily="34" charset="0"/>
              </a:rPr>
              <a:t>+Debug</a:t>
            </a:r>
            <a:r>
              <a:rPr lang="zh-CN" altLang="en-US">
                <a:latin typeface="Arial" pitchFamily="34" charset="0"/>
                <a:cs typeface="Arial" pitchFamily="34" charset="0"/>
              </a:rPr>
              <a:t>源码</a:t>
            </a:r>
            <a:r>
              <a:rPr lang="en-US" altLang="zh-CN">
                <a:latin typeface="Arial" pitchFamily="34" charset="0"/>
                <a:cs typeface="Arial" pitchFamily="34" charset="0"/>
              </a:rPr>
              <a:t>+</a:t>
            </a:r>
            <a:r>
              <a:rPr lang="zh-CN" altLang="en-US">
                <a:latin typeface="Arial" pitchFamily="34" charset="0"/>
                <a:cs typeface="Arial" pitchFamily="34" charset="0"/>
              </a:rPr>
              <a:t>模式角色分析</a:t>
            </a:r>
            <a:endParaRPr lang="en-US" altLang="zh-CN" sz="2000" b="1">
              <a:solidFill>
                <a:srgbClr val="0070C0"/>
              </a:solidFill>
              <a:latin typeface="+mn-ea"/>
            </a:endParaRPr>
          </a:p>
          <a:p>
            <a:endParaRPr lang="en-US" altLang="zh-CN" sz="2000" b="1">
              <a:solidFill>
                <a:srgbClr val="0070C0"/>
              </a:solidFill>
              <a:latin typeface="+mn-ea"/>
            </a:endParaRPr>
          </a:p>
        </p:txBody>
      </p:sp>
      <p:sp>
        <p:nvSpPr>
          <p:cNvPr id="2" name="TextBox 1"/>
          <p:cNvSpPr txBox="1"/>
          <p:nvPr/>
        </p:nvSpPr>
        <p:spPr>
          <a:xfrm>
            <a:off x="377949" y="2664271"/>
            <a:ext cx="4309962" cy="2677656"/>
          </a:xfrm>
          <a:prstGeom prst="rect">
            <a:avLst/>
          </a:prstGeom>
          <a:solidFill>
            <a:schemeClr val="bg1">
              <a:lumMod val="95000"/>
            </a:schemeClr>
          </a:solidFill>
        </p:spPr>
        <p:txBody>
          <a:bodyPr wrap="none" rtlCol="0">
            <a:spAutoFit/>
          </a:bodyPr>
          <a:lstStyle/>
          <a:p>
            <a:r>
              <a:rPr lang="en-US" altLang="zh-CN" sz="1200" b="1"/>
              <a:t>public class Strategy {</a:t>
            </a:r>
            <a:endParaRPr lang="zh-CN" altLang="en-US" sz="1200"/>
          </a:p>
          <a:p>
            <a:r>
              <a:rPr lang="en-US" altLang="zh-CN" sz="1200" b="1"/>
              <a:t>public static void main(String[] args) {</a:t>
            </a:r>
          </a:p>
          <a:p>
            <a:r>
              <a:rPr lang="en-US" altLang="zh-CN" sz="1200"/>
              <a:t>Integer[] data = { 9,1,2,8,4,3 };</a:t>
            </a:r>
          </a:p>
          <a:p>
            <a:r>
              <a:rPr lang="en-US" altLang="zh-CN" sz="1200"/>
              <a:t>// </a:t>
            </a:r>
            <a:r>
              <a:rPr lang="zh-CN" altLang="en-US" sz="1200"/>
              <a:t>实现升序排序，返回</a:t>
            </a:r>
            <a:r>
              <a:rPr lang="en-US" altLang="zh-CN" sz="1200"/>
              <a:t>-1</a:t>
            </a:r>
            <a:r>
              <a:rPr lang="zh-CN" altLang="en-US" sz="1200"/>
              <a:t>放左边，</a:t>
            </a:r>
            <a:r>
              <a:rPr lang="en-US" altLang="zh-CN" sz="1200"/>
              <a:t>1</a:t>
            </a:r>
            <a:r>
              <a:rPr lang="zh-CN" altLang="en-US" sz="1200"/>
              <a:t>放右边，</a:t>
            </a:r>
            <a:r>
              <a:rPr lang="en-US" altLang="zh-CN" sz="1200"/>
              <a:t>0</a:t>
            </a:r>
            <a:r>
              <a:rPr lang="zh-CN" altLang="en-US" sz="1200"/>
              <a:t>保持不变</a:t>
            </a:r>
          </a:p>
          <a:p>
            <a:r>
              <a:rPr lang="en-US" altLang="zh-CN" sz="1200"/>
              <a:t>Comparator&lt;Integer&gt; comparator = </a:t>
            </a:r>
            <a:r>
              <a:rPr lang="en-US" altLang="zh-CN" sz="1200" b="1"/>
              <a:t>new Comparator&lt;Integer&gt;() {</a:t>
            </a:r>
          </a:p>
          <a:p>
            <a:r>
              <a:rPr lang="en-US" altLang="zh-CN" sz="1200" b="1"/>
              <a:t>public int compare(Integer o1, Integer o2) {</a:t>
            </a:r>
          </a:p>
          <a:p>
            <a:r>
              <a:rPr lang="en-US" altLang="zh-CN" sz="1200" b="1"/>
              <a:t>if(o1 &gt; o2) {</a:t>
            </a:r>
          </a:p>
          <a:p>
            <a:r>
              <a:rPr lang="en-US" altLang="zh-CN" sz="1200" b="1"/>
              <a:t>return 1;</a:t>
            </a:r>
          </a:p>
          <a:p>
            <a:r>
              <a:rPr lang="en-US" altLang="zh-CN" sz="1200"/>
              <a:t>}</a:t>
            </a:r>
            <a:r>
              <a:rPr lang="en-US" altLang="zh-CN" sz="1200" b="1"/>
              <a:t>else{</a:t>
            </a:r>
          </a:p>
          <a:p>
            <a:r>
              <a:rPr lang="en-US" altLang="zh-CN" sz="1200" b="1"/>
              <a:t>return -1;</a:t>
            </a:r>
          </a:p>
          <a:p>
            <a:r>
              <a:rPr lang="en-US" altLang="zh-CN" sz="1200"/>
              <a:t>}};};</a:t>
            </a:r>
            <a:endParaRPr lang="zh-CN" altLang="en-US" sz="1200"/>
          </a:p>
          <a:p>
            <a:r>
              <a:rPr lang="en-US" altLang="zh-CN" sz="1200"/>
              <a:t>Arrays.</a:t>
            </a:r>
            <a:r>
              <a:rPr lang="en-US" altLang="zh-CN" sz="1200" i="1"/>
              <a:t>sort(data, comparator);</a:t>
            </a:r>
            <a:endParaRPr lang="zh-CN" altLang="en-US" sz="1200"/>
          </a:p>
          <a:p>
            <a:r>
              <a:rPr lang="en-US" altLang="zh-CN" sz="1200"/>
              <a:t>System.</a:t>
            </a:r>
            <a:r>
              <a:rPr lang="en-US" altLang="zh-CN" sz="1200" b="1" i="1"/>
              <a:t>out.println(Arrays.toString(data)); // </a:t>
            </a:r>
            <a:endParaRPr lang="en-US" altLang="zh-CN" sz="1200"/>
          </a:p>
          <a:p>
            <a:r>
              <a:rPr lang="en-US" altLang="zh-CN" sz="1200"/>
              <a:t>}}</a:t>
            </a:r>
          </a:p>
        </p:txBody>
      </p:sp>
      <p:sp>
        <p:nvSpPr>
          <p:cNvPr id="3" name="TextBox 2"/>
          <p:cNvSpPr txBox="1"/>
          <p:nvPr/>
        </p:nvSpPr>
        <p:spPr>
          <a:xfrm>
            <a:off x="4410397" y="2669404"/>
            <a:ext cx="5006499" cy="1754326"/>
          </a:xfrm>
          <a:prstGeom prst="rect">
            <a:avLst/>
          </a:prstGeom>
          <a:solidFill>
            <a:schemeClr val="accent3">
              <a:lumMod val="20000"/>
              <a:lumOff val="80000"/>
            </a:schemeClr>
          </a:solidFill>
        </p:spPr>
        <p:txBody>
          <a:bodyPr wrap="none" rtlCol="0">
            <a:spAutoFit/>
          </a:bodyPr>
          <a:lstStyle/>
          <a:p>
            <a:r>
              <a:rPr lang="en-US" altLang="zh-CN" sz="1200" b="1"/>
              <a:t>public static &lt;T&gt; void sort(T[] a, </a:t>
            </a:r>
            <a:r>
              <a:rPr lang="en-US" altLang="zh-CN" sz="1200" b="1">
                <a:solidFill>
                  <a:srgbClr val="DA0000"/>
                </a:solidFill>
              </a:rPr>
              <a:t>Comparator</a:t>
            </a:r>
            <a:r>
              <a:rPr lang="en-US" altLang="zh-CN" sz="1200" b="1"/>
              <a:t>&lt;? super T&gt; c) {</a:t>
            </a:r>
          </a:p>
          <a:p>
            <a:r>
              <a:rPr lang="en-US" altLang="zh-CN" sz="1200"/>
              <a:t>        </a:t>
            </a:r>
            <a:r>
              <a:rPr lang="en-US" altLang="zh-CN" sz="1200" b="1"/>
              <a:t>if (c == null) { //</a:t>
            </a:r>
            <a:r>
              <a:rPr lang="zh-CN" altLang="en-US" sz="1200" b="1"/>
              <a:t> </a:t>
            </a:r>
            <a:r>
              <a:rPr lang="en-US" altLang="zh-CN" sz="1200" b="1"/>
              <a:t>c==null, </a:t>
            </a:r>
            <a:r>
              <a:rPr lang="zh-CN" altLang="en-US" sz="1200" b="1"/>
              <a:t>就按照自己的方法排序</a:t>
            </a:r>
            <a:endParaRPr lang="en-US" altLang="zh-CN" sz="1200" b="1"/>
          </a:p>
          <a:p>
            <a:r>
              <a:rPr lang="en-US" altLang="zh-CN" sz="1200"/>
              <a:t>            </a:t>
            </a:r>
            <a:r>
              <a:rPr lang="en-US" altLang="zh-CN" sz="1200" i="1"/>
              <a:t>sort(a);</a:t>
            </a:r>
          </a:p>
          <a:p>
            <a:r>
              <a:rPr lang="en-US" altLang="zh-CN" sz="1200"/>
              <a:t>        } </a:t>
            </a:r>
            <a:r>
              <a:rPr lang="en-US" altLang="zh-CN" sz="1200" b="1"/>
              <a:t>else {</a:t>
            </a:r>
          </a:p>
          <a:p>
            <a:r>
              <a:rPr lang="en-US" altLang="zh-CN" sz="1200"/>
              <a:t>            </a:t>
            </a:r>
            <a:r>
              <a:rPr lang="en-US" altLang="zh-CN" sz="1200" b="1"/>
              <a:t>if (LegacyMergeSort.</a:t>
            </a:r>
            <a:r>
              <a:rPr lang="en-US" altLang="zh-CN" sz="1200" b="1" i="1"/>
              <a:t>userRequested) </a:t>
            </a:r>
          </a:p>
          <a:p>
            <a:r>
              <a:rPr lang="en-US" altLang="zh-CN" sz="1200"/>
              <a:t>                </a:t>
            </a:r>
            <a:r>
              <a:rPr lang="en-US" altLang="zh-CN" sz="1200" i="1"/>
              <a:t>legacyMergeSort(a, c); //</a:t>
            </a:r>
            <a:r>
              <a:rPr lang="zh-CN" altLang="en-US" sz="1200" i="1"/>
              <a:t>按照这个方式调用</a:t>
            </a:r>
            <a:r>
              <a:rPr lang="en-US" altLang="zh-CN" sz="1200" i="1"/>
              <a:t>c</a:t>
            </a:r>
          </a:p>
          <a:p>
            <a:r>
              <a:rPr lang="en-US" altLang="zh-CN" sz="1200"/>
              <a:t>            </a:t>
            </a:r>
            <a:r>
              <a:rPr lang="en-US" altLang="zh-CN" sz="1200" b="1"/>
              <a:t>else</a:t>
            </a:r>
          </a:p>
          <a:p>
            <a:r>
              <a:rPr lang="en-US" altLang="zh-CN" sz="1200"/>
              <a:t>                TimSort.</a:t>
            </a:r>
            <a:r>
              <a:rPr lang="en-US" altLang="zh-CN" sz="1200" i="1"/>
              <a:t>sort(a, 0, a.length, c, </a:t>
            </a:r>
            <a:r>
              <a:rPr lang="en-US" altLang="zh-CN" sz="1200" b="1" i="1"/>
              <a:t>null, 0, 0); //</a:t>
            </a:r>
            <a:r>
              <a:rPr lang="zh-CN" altLang="en-US" sz="1200" b="1" i="1"/>
              <a:t>按照此方式调用</a:t>
            </a:r>
            <a:r>
              <a:rPr lang="en-US" altLang="zh-CN" sz="1200" b="1" i="1"/>
              <a:t>c</a:t>
            </a:r>
            <a:r>
              <a:rPr lang="zh-CN" altLang="en-US" sz="1200" b="1" i="1"/>
              <a:t>比较器</a:t>
            </a:r>
            <a:endParaRPr lang="en-US" altLang="zh-CN" sz="1200" b="1" i="1"/>
          </a:p>
          <a:p>
            <a:r>
              <a:rPr lang="zh-CN" altLang="en-US" sz="1200"/>
              <a:t>        </a:t>
            </a:r>
            <a:r>
              <a:rPr lang="en-US" altLang="zh-CN" sz="1200"/>
              <a:t>}}</a:t>
            </a:r>
            <a:endParaRPr lang="zh-CN" altLang="en-US" sz="1200"/>
          </a:p>
        </p:txBody>
      </p:sp>
      <p:sp>
        <p:nvSpPr>
          <p:cNvPr id="8" name="椭圆 7"/>
          <p:cNvSpPr/>
          <p:nvPr/>
        </p:nvSpPr>
        <p:spPr>
          <a:xfrm>
            <a:off x="3031780" y="2523105"/>
            <a:ext cx="378605" cy="35254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1200">
                <a:latin typeface="Arial" pitchFamily="34" charset="0"/>
                <a:cs typeface="Arial" pitchFamily="34" charset="0"/>
              </a:rPr>
              <a:t>1</a:t>
            </a:r>
            <a:endParaRPr lang="zh-CN" altLang="en-US" sz="1200">
              <a:latin typeface="Arial" pitchFamily="34" charset="0"/>
              <a:cs typeface="Arial" pitchFamily="34" charset="0"/>
            </a:endParaRPr>
          </a:p>
        </p:txBody>
      </p:sp>
      <p:cxnSp>
        <p:nvCxnSpPr>
          <p:cNvPr id="9" name="直接箭头连接符 8"/>
          <p:cNvCxnSpPr/>
          <p:nvPr/>
        </p:nvCxnSpPr>
        <p:spPr>
          <a:xfrm flipV="1">
            <a:off x="1098029" y="2875647"/>
            <a:ext cx="3456384" cy="18768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922565" y="967437"/>
            <a:ext cx="3335721" cy="923330"/>
          </a:xfrm>
          <a:prstGeom prst="rect">
            <a:avLst/>
          </a:prstGeom>
          <a:solidFill>
            <a:schemeClr val="accent5">
              <a:lumMod val="20000"/>
              <a:lumOff val="80000"/>
            </a:schemeClr>
          </a:solidFill>
        </p:spPr>
        <p:txBody>
          <a:bodyPr wrap="none" rtlCol="0">
            <a:spAutoFit/>
          </a:bodyPr>
          <a:lstStyle/>
          <a:p>
            <a:r>
              <a:rPr lang="en-US" altLang="zh-CN" b="1"/>
              <a:t>public interface Comparator&lt;T&gt; {</a:t>
            </a:r>
          </a:p>
          <a:p>
            <a:r>
              <a:rPr lang="en-US" altLang="zh-CN" b="1"/>
              <a:t>int compare(T o1, T o2);</a:t>
            </a:r>
          </a:p>
          <a:p>
            <a:r>
              <a:rPr lang="en-US" altLang="zh-CN" b="1"/>
              <a:t>}</a:t>
            </a:r>
            <a:endParaRPr lang="zh-CN" altLang="en-US"/>
          </a:p>
        </p:txBody>
      </p:sp>
      <p:sp>
        <p:nvSpPr>
          <p:cNvPr id="11" name="椭圆 10"/>
          <p:cNvSpPr/>
          <p:nvPr/>
        </p:nvSpPr>
        <p:spPr>
          <a:xfrm>
            <a:off x="8370837" y="2523105"/>
            <a:ext cx="378605" cy="35254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1200">
                <a:latin typeface="Arial" pitchFamily="34" charset="0"/>
                <a:cs typeface="Arial" pitchFamily="34" charset="0"/>
              </a:rPr>
              <a:t>2</a:t>
            </a:r>
            <a:endParaRPr lang="zh-CN" altLang="en-US" sz="1200">
              <a:latin typeface="Arial" pitchFamily="34" charset="0"/>
              <a:cs typeface="Arial" pitchFamily="34" charset="0"/>
            </a:endParaRPr>
          </a:p>
        </p:txBody>
      </p:sp>
      <p:sp>
        <p:nvSpPr>
          <p:cNvPr id="12" name="椭圆 11"/>
          <p:cNvSpPr/>
          <p:nvPr/>
        </p:nvSpPr>
        <p:spPr>
          <a:xfrm>
            <a:off x="8523236" y="1244431"/>
            <a:ext cx="378605" cy="35254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1200">
                <a:latin typeface="Arial" pitchFamily="34" charset="0"/>
                <a:cs typeface="Arial" pitchFamily="34" charset="0"/>
              </a:rPr>
              <a:t>3</a:t>
            </a:r>
            <a:endParaRPr lang="zh-CN" altLang="en-US" sz="1200">
              <a:latin typeface="Arial" pitchFamily="34" charset="0"/>
              <a:cs typeface="Arial" pitchFamily="34" charset="0"/>
            </a:endParaRPr>
          </a:p>
        </p:txBody>
      </p:sp>
      <p:cxnSp>
        <p:nvCxnSpPr>
          <p:cNvPr id="15" name="直接箭头连接符 14"/>
          <p:cNvCxnSpPr/>
          <p:nvPr/>
        </p:nvCxnSpPr>
        <p:spPr>
          <a:xfrm flipV="1">
            <a:off x="2532930" y="1420702"/>
            <a:ext cx="4541763" cy="21258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058469" y="2131218"/>
            <a:ext cx="543739" cy="307777"/>
          </a:xfrm>
          <a:prstGeom prst="rect">
            <a:avLst/>
          </a:prstGeom>
          <a:solidFill>
            <a:schemeClr val="accent2">
              <a:lumMod val="20000"/>
              <a:lumOff val="80000"/>
            </a:schemeClr>
          </a:solidFill>
        </p:spPr>
        <p:txBody>
          <a:bodyPr wrap="none" rtlCol="0">
            <a:spAutoFit/>
          </a:bodyPr>
          <a:lstStyle/>
          <a:p>
            <a:r>
              <a:rPr lang="zh-CN" altLang="en-US" sz="1400"/>
              <a:t>实现</a:t>
            </a:r>
          </a:p>
        </p:txBody>
      </p:sp>
    </p:spTree>
    <p:extLst>
      <p:ext uri="{BB962C8B-B14F-4D97-AF65-F5344CB8AC3E}">
        <p14:creationId xmlns:p14="http://schemas.microsoft.com/office/powerpoint/2010/main" val="211790346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策略模式的注意事项和细节</a:t>
            </a:r>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2862322"/>
          </a:xfrm>
          <a:prstGeom prst="rect">
            <a:avLst/>
          </a:prstGeom>
        </p:spPr>
        <p:txBody>
          <a:bodyPr wrap="square">
            <a:spAutoFit/>
          </a:bodyPr>
          <a:lstStyle/>
          <a:p>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策略模式的关键是：</a:t>
            </a:r>
            <a:r>
              <a:rPr lang="zh-CN" altLang="en-US">
                <a:solidFill>
                  <a:srgbClr val="4D4D4D"/>
                </a:solidFill>
                <a:latin typeface="Arial" pitchFamily="34" charset="0"/>
                <a:cs typeface="Arial" pitchFamily="34" charset="0"/>
                <a:sym typeface="H-冬青黑体传统中文-W3" charset="-122"/>
              </a:rPr>
              <a:t>分析项目中变化部分与不变部分</a:t>
            </a:r>
            <a:endParaRPr lang="en-US" altLang="zh-CN">
              <a:solidFill>
                <a:srgbClr val="4D4D4D"/>
              </a:solidFill>
              <a:latin typeface="Arial" pitchFamily="34" charset="0"/>
              <a:cs typeface="Arial" pitchFamily="34" charset="0"/>
              <a:sym typeface="H-冬青黑体传统中文-W3" charset="-122"/>
            </a:endParaRPr>
          </a:p>
          <a:p>
            <a:pPr marL="342900" indent="-342900">
              <a:buAutoNum type="arabicParenR"/>
            </a:pPr>
            <a:r>
              <a:rPr lang="zh-CN" altLang="en-US">
                <a:solidFill>
                  <a:srgbClr val="4D4D4D"/>
                </a:solidFill>
                <a:latin typeface="Arial" pitchFamily="34" charset="0"/>
                <a:cs typeface="Arial" pitchFamily="34" charset="0"/>
                <a:sym typeface="H-冬青黑体传统中文-W3" charset="-122"/>
              </a:rPr>
              <a:t>策略模式的核心思想是：多用组合</a:t>
            </a:r>
            <a:r>
              <a:rPr lang="en-US" altLang="zh-CN">
                <a:solidFill>
                  <a:srgbClr val="4D4D4D"/>
                </a:solidFill>
                <a:latin typeface="Arial" pitchFamily="34" charset="0"/>
                <a:cs typeface="Arial" pitchFamily="34" charset="0"/>
                <a:sym typeface="H-冬青黑体传统中文-W3" charset="-122"/>
              </a:rPr>
              <a:t>/</a:t>
            </a:r>
            <a:r>
              <a:rPr lang="zh-CN" altLang="en-US">
                <a:solidFill>
                  <a:srgbClr val="4D4D4D"/>
                </a:solidFill>
                <a:latin typeface="Arial" pitchFamily="34" charset="0"/>
                <a:cs typeface="Arial" pitchFamily="34" charset="0"/>
                <a:sym typeface="H-冬青黑体传统中文-W3" charset="-122"/>
              </a:rPr>
              <a:t>聚合 少用继承；用行为类组合，而不是行为的继承。更有弹性</a:t>
            </a:r>
            <a:endParaRPr lang="en-US" altLang="zh-CN">
              <a:solidFill>
                <a:srgbClr val="4D4D4D"/>
              </a:solidFill>
              <a:latin typeface="Arial" pitchFamily="34" charset="0"/>
              <a:cs typeface="Arial" pitchFamily="34" charset="0"/>
              <a:sym typeface="H-冬青黑体传统中文-W3" charset="-122"/>
            </a:endParaRPr>
          </a:p>
          <a:p>
            <a:pPr marL="342900" indent="-342900">
              <a:buAutoNum type="arabicParenR"/>
            </a:pPr>
            <a:r>
              <a:rPr lang="zh-CN" altLang="en-US">
                <a:latin typeface="Arial" pitchFamily="34" charset="0"/>
                <a:cs typeface="Arial" pitchFamily="34" charset="0"/>
              </a:rPr>
              <a:t>体现了“对修改关闭，对扩展开放”原则，客户端增加行为不用修改原有代码，只要添加一种策略（或者行为）即可，避免了使用多重转移语句（</a:t>
            </a:r>
            <a:r>
              <a:rPr lang="en-US" altLang="zh-CN">
                <a:latin typeface="Arial" pitchFamily="34" charset="0"/>
                <a:cs typeface="Arial" pitchFamily="34" charset="0"/>
              </a:rPr>
              <a:t>if..else if..else</a:t>
            </a:r>
            <a:r>
              <a:rPr lang="zh-CN" altLang="en-US">
                <a:latin typeface="Arial" pitchFamily="34" charset="0"/>
                <a:cs typeface="Arial" pitchFamily="34" charset="0"/>
              </a:rPr>
              <a:t>）</a:t>
            </a:r>
            <a:endParaRPr lang="en-US" altLang="zh-CN">
              <a:latin typeface="Arial" pitchFamily="34" charset="0"/>
              <a:cs typeface="Arial" pitchFamily="34" charset="0"/>
            </a:endParaRPr>
          </a:p>
          <a:p>
            <a:pPr marL="342900" indent="-342900">
              <a:buFontTx/>
              <a:buAutoNum type="arabicParenR"/>
            </a:pPr>
            <a:r>
              <a:rPr lang="zh-CN" altLang="en-US">
                <a:latin typeface="Arial" pitchFamily="34" charset="0"/>
                <a:cs typeface="Arial" pitchFamily="34" charset="0"/>
              </a:rPr>
              <a:t>提供了可以替换继承关系的办法： 策略模式将算法封装在独立的</a:t>
            </a:r>
            <a:r>
              <a:rPr lang="en-US" altLang="zh-CN">
                <a:latin typeface="Arial" pitchFamily="34" charset="0"/>
                <a:cs typeface="Arial" pitchFamily="34" charset="0"/>
              </a:rPr>
              <a:t>Strategy</a:t>
            </a:r>
            <a:r>
              <a:rPr lang="zh-CN" altLang="en-US">
                <a:latin typeface="Arial" pitchFamily="34" charset="0"/>
                <a:cs typeface="Arial" pitchFamily="34" charset="0"/>
              </a:rPr>
              <a:t>类中使得你可以独立于其</a:t>
            </a:r>
            <a:r>
              <a:rPr lang="en-US" altLang="zh-CN">
                <a:latin typeface="Arial" pitchFamily="34" charset="0"/>
                <a:cs typeface="Arial" pitchFamily="34" charset="0"/>
              </a:rPr>
              <a:t>Context</a:t>
            </a:r>
            <a:r>
              <a:rPr lang="zh-CN" altLang="en-US">
                <a:latin typeface="Arial" pitchFamily="34" charset="0"/>
                <a:cs typeface="Arial" pitchFamily="34" charset="0"/>
              </a:rPr>
              <a:t>改变它，使它易于切换、易于理解、易于扩展</a:t>
            </a:r>
            <a:endParaRPr lang="en-US" altLang="zh-CN">
              <a:latin typeface="Arial" pitchFamily="34" charset="0"/>
              <a:cs typeface="Arial" pitchFamily="34" charset="0"/>
            </a:endParaRPr>
          </a:p>
          <a:p>
            <a:pPr marL="342900" indent="-342900">
              <a:buFontTx/>
              <a:buAutoNum type="arabicParenR"/>
            </a:pPr>
            <a:r>
              <a:rPr lang="zh-CN" altLang="en-US">
                <a:latin typeface="Arial" pitchFamily="34" charset="0"/>
                <a:cs typeface="Arial" pitchFamily="34" charset="0"/>
              </a:rPr>
              <a:t>需要注意的是：每添加一个策略就要增加一个类，当策略过多是会导致类数目庞大</a:t>
            </a:r>
            <a:endParaRPr lang="en-US" altLang="zh-CN">
              <a:latin typeface="Arial" pitchFamily="34" charset="0"/>
              <a:cs typeface="Arial" pitchFamily="34" charset="0"/>
            </a:endParaRPr>
          </a:p>
          <a:p>
            <a:pPr marL="342900" indent="-342900">
              <a:buFontTx/>
              <a:buAutoNum type="arabicParenR"/>
            </a:pPr>
            <a:endParaRPr lang="en-US" altLang="zh-CN">
              <a:latin typeface="Arial" pitchFamily="34" charset="0"/>
              <a:cs typeface="Arial" pitchFamily="34" charset="0"/>
            </a:endParaRPr>
          </a:p>
        </p:txBody>
      </p:sp>
    </p:spTree>
    <p:extLst>
      <p:ext uri="{BB962C8B-B14F-4D97-AF65-F5344CB8AC3E}">
        <p14:creationId xmlns:p14="http://schemas.microsoft.com/office/powerpoint/2010/main" val="371388667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sz="2800" b="1"/>
              <a:t>Java</a:t>
            </a:r>
            <a:r>
              <a:rPr lang="zh-CN" altLang="en-US" sz="2800" b="1"/>
              <a:t>设计模式</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职责链模式</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150931154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400" b="1"/>
              <a:t>OA</a:t>
            </a:r>
            <a:r>
              <a:rPr lang="zh-CN" altLang="en-US" sz="2400" b="1"/>
              <a:t>系统采购审批需求</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527946" cy="3170099"/>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endParaRPr lang="en-US" altLang="zh-CN" sz="2000" b="1">
              <a:solidFill>
                <a:srgbClr val="0070C0"/>
              </a:solidFill>
              <a:latin typeface="+mn-ea"/>
            </a:endParaRPr>
          </a:p>
          <a:p>
            <a:r>
              <a:rPr lang="zh-CN" altLang="en-US"/>
              <a:t>学校</a:t>
            </a:r>
            <a:r>
              <a:rPr lang="en-US" altLang="zh-CN"/>
              <a:t>OA</a:t>
            </a:r>
            <a:r>
              <a:rPr lang="zh-CN" altLang="en-US"/>
              <a:t>系统的采购审批项目：需求是</a:t>
            </a:r>
            <a:endParaRPr lang="en-US" altLang="zh-CN"/>
          </a:p>
          <a:p>
            <a:pPr marL="342900" indent="-342900">
              <a:buAutoNum type="arabicParenR"/>
            </a:pPr>
            <a:r>
              <a:rPr lang="zh-CN" altLang="en-US"/>
              <a:t>采购员采购教学器材</a:t>
            </a:r>
            <a:endParaRPr lang="en-US" altLang="zh-CN"/>
          </a:p>
          <a:p>
            <a:pPr marL="342900" indent="-342900">
              <a:buAutoNum type="arabicParenR"/>
            </a:pPr>
            <a:r>
              <a:rPr lang="zh-CN" altLang="en-US"/>
              <a:t>如果金额 小于等于</a:t>
            </a:r>
            <a:r>
              <a:rPr lang="en-US" altLang="zh-CN"/>
              <a:t>5000, </a:t>
            </a:r>
            <a:r>
              <a:rPr lang="zh-CN" altLang="en-US"/>
              <a:t>由教学主任审批 （</a:t>
            </a:r>
            <a:r>
              <a:rPr lang="en-US" altLang="zh-CN"/>
              <a:t>0&lt;=x&lt;=5000</a:t>
            </a:r>
            <a:r>
              <a:rPr lang="zh-CN" altLang="en-US"/>
              <a:t>）</a:t>
            </a:r>
            <a:endParaRPr lang="en-US" altLang="zh-CN"/>
          </a:p>
          <a:p>
            <a:pPr marL="342900" indent="-342900">
              <a:buAutoNum type="arabicParenR"/>
            </a:pPr>
            <a:r>
              <a:rPr lang="zh-CN" altLang="en-US"/>
              <a:t>如果金额 小于等于</a:t>
            </a:r>
            <a:r>
              <a:rPr lang="en-US" altLang="zh-CN"/>
              <a:t>10000, </a:t>
            </a:r>
            <a:r>
              <a:rPr lang="zh-CN" altLang="en-US"/>
              <a:t>由院长审批 </a:t>
            </a:r>
            <a:r>
              <a:rPr lang="en-US" altLang="zh-CN"/>
              <a:t>(5000&lt;x&lt;=10000)</a:t>
            </a:r>
          </a:p>
          <a:p>
            <a:pPr marL="342900" indent="-342900">
              <a:buAutoNum type="arabicParenR"/>
            </a:pPr>
            <a:r>
              <a:rPr lang="zh-CN" altLang="en-US"/>
              <a:t>如果金额 小于等于</a:t>
            </a:r>
            <a:r>
              <a:rPr lang="en-US" altLang="zh-CN"/>
              <a:t>30000, </a:t>
            </a:r>
            <a:r>
              <a:rPr lang="zh-CN" altLang="en-US"/>
              <a:t>由副校长审批 </a:t>
            </a:r>
            <a:r>
              <a:rPr lang="en-US" altLang="zh-CN"/>
              <a:t>(10000&lt;x&lt;=30000)</a:t>
            </a:r>
          </a:p>
          <a:p>
            <a:pPr marL="342900" indent="-342900">
              <a:buAutoNum type="arabicParenR"/>
            </a:pPr>
            <a:r>
              <a:rPr lang="zh-CN" altLang="en-US"/>
              <a:t>如果金额 超过</a:t>
            </a:r>
            <a:r>
              <a:rPr lang="en-US" altLang="zh-CN"/>
              <a:t>30000</a:t>
            </a:r>
            <a:r>
              <a:rPr lang="zh-CN" altLang="en-US"/>
              <a:t>以上，有校长审批 </a:t>
            </a:r>
            <a:r>
              <a:rPr lang="en-US" altLang="zh-CN"/>
              <a:t>( 30000&lt;x)</a:t>
            </a:r>
          </a:p>
          <a:p>
            <a:endParaRPr lang="en-US" altLang="zh-CN"/>
          </a:p>
          <a:p>
            <a:r>
              <a:rPr lang="zh-CN" altLang="en-US"/>
              <a:t>请设计程序完成采购审批项目</a:t>
            </a:r>
            <a:r>
              <a:rPr lang="en-US" altLang="zh-CN"/>
              <a:t> </a:t>
            </a:r>
            <a:endParaRPr lang="zh-CN" altLang="en-US"/>
          </a:p>
          <a:p>
            <a:endParaRPr lang="en-US" altLang="zh-CN" sz="2000" b="1">
              <a:solidFill>
                <a:srgbClr val="0070C0"/>
              </a:solidFill>
              <a:latin typeface="+mn-ea"/>
            </a:endParaRPr>
          </a:p>
        </p:txBody>
      </p:sp>
    </p:spTree>
    <p:extLst>
      <p:ext uri="{BB962C8B-B14F-4D97-AF65-F5344CB8AC3E}">
        <p14:creationId xmlns:p14="http://schemas.microsoft.com/office/powerpoint/2010/main" val="239953996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传统方案解决</a:t>
            </a:r>
            <a:r>
              <a:rPr lang="en-US" altLang="zh-CN" sz="2400" b="1"/>
              <a:t>OA</a:t>
            </a:r>
            <a:r>
              <a:rPr lang="zh-CN" altLang="en-US" sz="2400" b="1"/>
              <a:t>系统审批</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1569660"/>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r>
              <a:rPr lang="zh-CN" altLang="en-US" sz="2000" b="1"/>
              <a:t>传统方案解决</a:t>
            </a:r>
            <a:r>
              <a:rPr lang="en-US" altLang="zh-CN" sz="2000" b="1"/>
              <a:t>OA</a:t>
            </a:r>
            <a:r>
              <a:rPr lang="zh-CN" altLang="en-US" sz="2000" b="1"/>
              <a:t>系统审批</a:t>
            </a:r>
            <a:r>
              <a:rPr lang="zh-CN" altLang="en-US" sz="2000" b="1">
                <a:latin typeface="+mn-ea"/>
              </a:rPr>
              <a:t>，</a:t>
            </a:r>
            <a:r>
              <a:rPr lang="zh-CN" altLang="en-US" sz="2000">
                <a:latin typeface="Arial" pitchFamily="34" charset="0"/>
                <a:cs typeface="Arial" pitchFamily="34" charset="0"/>
              </a:rPr>
              <a:t>传统的设计方案</a:t>
            </a:r>
            <a:r>
              <a:rPr lang="en-US" altLang="zh-CN" sz="2000">
                <a:latin typeface="Arial" pitchFamily="34" charset="0"/>
                <a:cs typeface="Arial" pitchFamily="34" charset="0"/>
              </a:rPr>
              <a:t>(</a:t>
            </a:r>
            <a:r>
              <a:rPr lang="zh-CN" altLang="en-US" sz="2000">
                <a:latin typeface="Arial" pitchFamily="34" charset="0"/>
                <a:cs typeface="Arial" pitchFamily="34" charset="0"/>
              </a:rPr>
              <a:t>类图</a:t>
            </a:r>
            <a:r>
              <a:rPr lang="en-US" altLang="zh-CN" sz="2000">
                <a:latin typeface="Arial" pitchFamily="34" charset="0"/>
                <a:cs typeface="Arial" pitchFamily="34" charset="0"/>
              </a:rPr>
              <a:t>) </a:t>
            </a:r>
            <a:endParaRPr lang="en-US" altLang="zh-CN" sz="2000" b="1">
              <a:latin typeface="Arial" pitchFamily="34" charset="0"/>
              <a:cs typeface="Arial" pitchFamily="34" charset="0"/>
            </a:endParaRPr>
          </a:p>
          <a:p>
            <a:endParaRPr lang="en-US" altLang="zh-CN" sz="2000" b="1">
              <a:solidFill>
                <a:srgbClr val="0070C0"/>
              </a:solidFill>
              <a:latin typeface="Arial" pitchFamily="34" charset="0"/>
              <a:cs typeface="Arial" pitchFamily="34" charset="0"/>
            </a:endParaRPr>
          </a:p>
          <a:p>
            <a:endParaRPr lang="en-US" altLang="zh-CN" sz="2000" b="1">
              <a:solidFill>
                <a:srgbClr val="0070C0"/>
              </a:solidFill>
              <a:latin typeface="Arial" pitchFamily="34" charset="0"/>
              <a:cs typeface="Arial" pitchFamily="34" charset="0"/>
            </a:endParaRPr>
          </a:p>
          <a:p>
            <a:endParaRPr lang="en-US" altLang="zh-CN" sz="2000" b="1">
              <a:solidFill>
                <a:srgbClr val="0070C0"/>
              </a:solidFill>
              <a:latin typeface="+mn-ea"/>
            </a:endParaRPr>
          </a:p>
        </p:txBody>
      </p:sp>
      <p:pic>
        <p:nvPicPr>
          <p:cNvPr id="14"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981" y="2232223"/>
            <a:ext cx="3019425" cy="322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对象 1"/>
          <p:cNvGraphicFramePr>
            <a:graphicFrameLocks noChangeAspect="1"/>
          </p:cNvGraphicFramePr>
          <p:nvPr>
            <p:extLst>
              <p:ext uri="{D42A27DB-BD31-4B8C-83A1-F6EECF244321}">
                <p14:modId xmlns:p14="http://schemas.microsoft.com/office/powerpoint/2010/main" val="2059556436"/>
              </p:ext>
            </p:extLst>
          </p:nvPr>
        </p:nvGraphicFramePr>
        <p:xfrm>
          <a:off x="3834333" y="4896519"/>
          <a:ext cx="655431" cy="564679"/>
        </p:xfrm>
        <a:graphic>
          <a:graphicData uri="http://schemas.openxmlformats.org/presentationml/2006/ole">
            <mc:AlternateContent xmlns:mc="http://schemas.openxmlformats.org/markup-compatibility/2006">
              <mc:Choice xmlns:v="urn:schemas-microsoft-com:vml" Requires="v">
                <p:oleObj spid="_x0000_s283794"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3834333" y="4896519"/>
                        <a:ext cx="655431" cy="564679"/>
                      </a:xfrm>
                      <a:prstGeom prst="rect">
                        <a:avLst/>
                      </a:prstGeom>
                    </p:spPr>
                  </p:pic>
                </p:oleObj>
              </mc:Fallback>
            </mc:AlternateContent>
          </a:graphicData>
        </a:graphic>
      </p:graphicFrame>
    </p:spTree>
    <p:extLst>
      <p:ext uri="{BB962C8B-B14F-4D97-AF65-F5344CB8AC3E}">
        <p14:creationId xmlns:p14="http://schemas.microsoft.com/office/powerpoint/2010/main" val="382888553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传统方案解决</a:t>
            </a:r>
            <a:r>
              <a:rPr lang="en-US" altLang="zh-CN" sz="2400" b="1"/>
              <a:t>OA</a:t>
            </a:r>
            <a:r>
              <a:rPr lang="zh-CN" altLang="en-US" sz="2400" b="1"/>
              <a:t>系统审批问题分析</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2923877"/>
          </a:xfrm>
          <a:prstGeom prst="rect">
            <a:avLst/>
          </a:prstGeom>
        </p:spPr>
        <p:txBody>
          <a:bodyPr wrap="square">
            <a:spAutoFit/>
          </a:bodyPr>
          <a:lstStyle/>
          <a:p>
            <a:r>
              <a:rPr lang="zh-CN" altLang="en-US" sz="2000" b="1"/>
              <a:t>传统方案解决</a:t>
            </a:r>
            <a:r>
              <a:rPr lang="en-US" altLang="zh-CN" sz="2000" b="1"/>
              <a:t>OA</a:t>
            </a:r>
            <a:r>
              <a:rPr lang="zh-CN" altLang="en-US" sz="2000" b="1"/>
              <a:t>系统审批问题分析</a:t>
            </a:r>
            <a:endParaRPr lang="en-US" altLang="zh-CN" sz="2000" b="1">
              <a:solidFill>
                <a:srgbClr val="0070C0"/>
              </a:solidFill>
              <a:latin typeface="+mn-ea"/>
            </a:endParaRPr>
          </a:p>
          <a:p>
            <a:endParaRPr lang="en-US" altLang="zh-CN" sz="2000" b="1">
              <a:solidFill>
                <a:srgbClr val="0070C0"/>
              </a:solidFill>
              <a:latin typeface="+mn-ea"/>
            </a:endParaRPr>
          </a:p>
          <a:p>
            <a:pPr marL="342900" indent="-342900">
              <a:buAutoNum type="arabicParenR"/>
            </a:pPr>
            <a:r>
              <a:rPr lang="zh-CN" altLang="en-US">
                <a:latin typeface="Arial" pitchFamily="34" charset="0"/>
                <a:cs typeface="Arial" pitchFamily="34" charset="0"/>
              </a:rPr>
              <a:t>传统方式是：接收到一个采购请求后，根据采购金额来调用对应的</a:t>
            </a:r>
            <a:r>
              <a:rPr lang="en-US" altLang="zh-CN">
                <a:latin typeface="Arial" pitchFamily="34" charset="0"/>
                <a:cs typeface="Arial" pitchFamily="34" charset="0"/>
              </a:rPr>
              <a:t>Approver (</a:t>
            </a:r>
            <a:r>
              <a:rPr lang="zh-CN" altLang="en-US">
                <a:latin typeface="Arial" pitchFamily="34" charset="0"/>
                <a:cs typeface="Arial" pitchFamily="34" charset="0"/>
              </a:rPr>
              <a:t>审批人</a:t>
            </a:r>
            <a:r>
              <a:rPr lang="en-US" altLang="zh-CN">
                <a:latin typeface="Arial" pitchFamily="34" charset="0"/>
                <a:cs typeface="Arial" pitchFamily="34" charset="0"/>
              </a:rPr>
              <a:t>)</a:t>
            </a:r>
            <a:r>
              <a:rPr lang="zh-CN" altLang="en-US">
                <a:latin typeface="Arial" pitchFamily="34" charset="0"/>
                <a:cs typeface="Arial" pitchFamily="34" charset="0"/>
              </a:rPr>
              <a:t>完成审批。</a:t>
            </a:r>
            <a:endParaRPr lang="en-US" altLang="zh-CN">
              <a:latin typeface="Arial" pitchFamily="34" charset="0"/>
              <a:cs typeface="Arial" pitchFamily="34" charset="0"/>
            </a:endParaRPr>
          </a:p>
          <a:p>
            <a:pPr marL="342900" indent="-342900">
              <a:buAutoNum type="arabicParenR"/>
            </a:pPr>
            <a:r>
              <a:rPr lang="zh-CN" altLang="en-US" b="1">
                <a:latin typeface="Arial" pitchFamily="34" charset="0"/>
                <a:cs typeface="Arial" pitchFamily="34" charset="0"/>
              </a:rPr>
              <a:t>传统方式的问题分析 </a:t>
            </a:r>
            <a:r>
              <a:rPr lang="en-US" altLang="zh-CN">
                <a:latin typeface="Arial" pitchFamily="34" charset="0"/>
                <a:cs typeface="Arial" pitchFamily="34" charset="0"/>
              </a:rPr>
              <a:t>: </a:t>
            </a:r>
            <a:r>
              <a:rPr lang="zh-CN" altLang="en-US">
                <a:latin typeface="Arial" pitchFamily="34" charset="0"/>
                <a:cs typeface="Arial" pitchFamily="34" charset="0"/>
              </a:rPr>
              <a:t> 客户端这里会使用到 分支判断</a:t>
            </a:r>
            <a:r>
              <a:rPr lang="en-US" altLang="zh-CN">
                <a:latin typeface="Arial" pitchFamily="34" charset="0"/>
                <a:cs typeface="Arial" pitchFamily="34" charset="0"/>
              </a:rPr>
              <a:t>(</a:t>
            </a:r>
            <a:r>
              <a:rPr lang="zh-CN" altLang="en-US">
                <a:latin typeface="Arial" pitchFamily="34" charset="0"/>
                <a:cs typeface="Arial" pitchFamily="34" charset="0"/>
              </a:rPr>
              <a:t>比如 </a:t>
            </a:r>
            <a:r>
              <a:rPr lang="en-US" altLang="zh-CN">
                <a:latin typeface="Arial" pitchFamily="34" charset="0"/>
                <a:cs typeface="Arial" pitchFamily="34" charset="0"/>
              </a:rPr>
              <a:t>switch) </a:t>
            </a:r>
            <a:r>
              <a:rPr lang="zh-CN" altLang="en-US">
                <a:latin typeface="Arial" pitchFamily="34" charset="0"/>
                <a:cs typeface="Arial" pitchFamily="34" charset="0"/>
              </a:rPr>
              <a:t>来对不同的采购请求处理， 这样就存在如下问题 </a:t>
            </a:r>
            <a:r>
              <a:rPr lang="en-US" altLang="zh-CN">
                <a:latin typeface="Arial" pitchFamily="34" charset="0"/>
                <a:cs typeface="Arial" pitchFamily="34" charset="0"/>
              </a:rPr>
              <a:t>(1) </a:t>
            </a:r>
            <a:r>
              <a:rPr lang="zh-CN" altLang="en-US">
                <a:latin typeface="Arial" pitchFamily="34" charset="0"/>
                <a:cs typeface="Arial" pitchFamily="34" charset="0"/>
              </a:rPr>
              <a:t>如果各个级别的人员审批金额发生变化，在客户端的也需要变化 </a:t>
            </a:r>
            <a:r>
              <a:rPr lang="en-US" altLang="zh-CN">
                <a:latin typeface="Arial" pitchFamily="34" charset="0"/>
                <a:cs typeface="Arial" pitchFamily="34" charset="0"/>
              </a:rPr>
              <a:t>(2) </a:t>
            </a:r>
            <a:r>
              <a:rPr lang="zh-CN" altLang="en-US">
                <a:latin typeface="Arial" pitchFamily="34" charset="0"/>
                <a:cs typeface="Arial" pitchFamily="34" charset="0"/>
              </a:rPr>
              <a:t>客户端必须明确的知道 有多少个审批级别和访问 </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这样 对一个采购请求进行处理 和 </a:t>
            </a:r>
            <a:r>
              <a:rPr lang="en-US" altLang="zh-CN">
                <a:latin typeface="Arial" pitchFamily="34" charset="0"/>
                <a:cs typeface="Arial" pitchFamily="34" charset="0"/>
              </a:rPr>
              <a:t>Approver (</a:t>
            </a:r>
            <a:r>
              <a:rPr lang="zh-CN" altLang="en-US">
                <a:latin typeface="Arial" pitchFamily="34" charset="0"/>
                <a:cs typeface="Arial" pitchFamily="34" charset="0"/>
              </a:rPr>
              <a:t>审批人</a:t>
            </a:r>
            <a:r>
              <a:rPr lang="en-US" altLang="zh-CN">
                <a:latin typeface="Arial" pitchFamily="34" charset="0"/>
                <a:cs typeface="Arial" pitchFamily="34" charset="0"/>
              </a:rPr>
              <a:t>) </a:t>
            </a:r>
            <a:r>
              <a:rPr lang="zh-CN" altLang="en-US">
                <a:latin typeface="Arial" pitchFamily="34" charset="0"/>
                <a:cs typeface="Arial" pitchFamily="34" charset="0"/>
              </a:rPr>
              <a:t>就存在强耦合关系，不利于代码的扩展和维护</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解决方案 </a:t>
            </a:r>
            <a:r>
              <a:rPr lang="en-US" altLang="zh-CN">
                <a:latin typeface="Arial" pitchFamily="34" charset="0"/>
                <a:cs typeface="Arial" pitchFamily="34" charset="0"/>
              </a:rPr>
              <a:t>=》 </a:t>
            </a:r>
            <a:r>
              <a:rPr lang="zh-CN" altLang="en-US">
                <a:latin typeface="Arial" pitchFamily="34" charset="0"/>
                <a:cs typeface="Arial" pitchFamily="34" charset="0"/>
              </a:rPr>
              <a:t>职责链模式</a:t>
            </a:r>
            <a:endParaRPr lang="en-US" altLang="zh-CN">
              <a:latin typeface="Arial" pitchFamily="34" charset="0"/>
              <a:cs typeface="Arial" pitchFamily="34" charset="0"/>
            </a:endParaRPr>
          </a:p>
        </p:txBody>
      </p:sp>
    </p:spTree>
    <p:extLst>
      <p:ext uri="{BB962C8B-B14F-4D97-AF65-F5344CB8AC3E}">
        <p14:creationId xmlns:p14="http://schemas.microsoft.com/office/powerpoint/2010/main" val="3984932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开闭原则</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3016210"/>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r>
              <a:rPr lang="zh-CN" altLang="en-US" sz="2000" b="1">
                <a:solidFill>
                  <a:srgbClr val="0070C0"/>
                </a:solidFill>
                <a:latin typeface="+mn-ea"/>
              </a:rPr>
              <a:t>看下面一段代码</a:t>
            </a:r>
            <a:endParaRPr lang="en-US" altLang="zh-CN" sz="2000" b="1">
              <a:solidFill>
                <a:srgbClr val="0070C0"/>
              </a:solidFill>
              <a:latin typeface="+mn-ea"/>
            </a:endParaRPr>
          </a:p>
          <a:p>
            <a:endParaRPr lang="en-US" altLang="zh-CN" sz="2000" b="1">
              <a:solidFill>
                <a:srgbClr val="0070C0"/>
              </a:solidFill>
              <a:latin typeface="+mn-ea"/>
            </a:endParaRPr>
          </a:p>
          <a:p>
            <a:r>
              <a:rPr lang="zh-CN" altLang="en-US">
                <a:latin typeface="Arial" pitchFamily="34" charset="0"/>
                <a:cs typeface="Arial" pitchFamily="34" charset="0"/>
              </a:rPr>
              <a:t>看一个画图形的功能。</a:t>
            </a:r>
            <a:endParaRPr lang="en-US" altLang="zh-CN">
              <a:latin typeface="Arial" pitchFamily="34" charset="0"/>
              <a:cs typeface="Arial" pitchFamily="34" charset="0"/>
            </a:endParaRPr>
          </a:p>
          <a:p>
            <a:endParaRPr lang="en-US" altLang="zh-CN">
              <a:latin typeface="Arial" pitchFamily="34" charset="0"/>
              <a:cs typeface="Arial" pitchFamily="34" charset="0"/>
            </a:endParaRPr>
          </a:p>
          <a:p>
            <a:r>
              <a:rPr lang="zh-CN" altLang="en-US">
                <a:latin typeface="Arial" pitchFamily="34" charset="0"/>
                <a:cs typeface="Arial" pitchFamily="34" charset="0"/>
              </a:rPr>
              <a:t>类图设计，如下</a:t>
            </a:r>
            <a:r>
              <a:rPr lang="en-US" altLang="zh-CN">
                <a:latin typeface="Arial" pitchFamily="34" charset="0"/>
                <a:cs typeface="Arial" pitchFamily="34" charset="0"/>
              </a:rPr>
              <a:t>:</a:t>
            </a:r>
          </a:p>
          <a:p>
            <a:endParaRPr lang="en-US" altLang="zh-CN" sz="2000" b="1">
              <a:solidFill>
                <a:srgbClr val="0070C0"/>
              </a:solidFill>
              <a:latin typeface="Arial" pitchFamily="34" charset="0"/>
              <a:cs typeface="Arial" pitchFamily="34" charset="0"/>
            </a:endParaRPr>
          </a:p>
          <a:p>
            <a:endParaRPr lang="en-US" altLang="zh-CN" sz="2000" b="1">
              <a:solidFill>
                <a:srgbClr val="0070C0"/>
              </a:solidFill>
              <a:latin typeface="Arial" pitchFamily="34" charset="0"/>
              <a:cs typeface="Arial" pitchFamily="34" charset="0"/>
            </a:endParaRPr>
          </a:p>
          <a:p>
            <a:endParaRPr lang="en-US" altLang="zh-CN" sz="2000" b="1">
              <a:solidFill>
                <a:srgbClr val="0070C0"/>
              </a:solidFill>
              <a:latin typeface="Arial" pitchFamily="34" charset="0"/>
              <a:cs typeface="Arial" pitchFamily="34" charset="0"/>
            </a:endParaRPr>
          </a:p>
          <a:p>
            <a:endParaRPr lang="en-US" altLang="zh-CN" sz="2000" b="1">
              <a:solidFill>
                <a:srgbClr val="0070C0"/>
              </a:solidFill>
              <a:latin typeface="+mn-ea"/>
            </a:endParaRPr>
          </a:p>
        </p:txBody>
      </p:sp>
      <p:pic>
        <p:nvPicPr>
          <p:cNvPr id="323633" name="Picture 4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971" y="3343895"/>
            <a:ext cx="3672408" cy="1833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842445" y="-144041"/>
            <a:ext cx="4248472" cy="5909310"/>
          </a:xfrm>
          <a:prstGeom prst="rect">
            <a:avLst/>
          </a:prstGeom>
          <a:solidFill>
            <a:schemeClr val="bg1">
              <a:lumMod val="95000"/>
            </a:schemeClr>
          </a:solidFill>
        </p:spPr>
        <p:txBody>
          <a:bodyPr wrap="square" rtlCol="0">
            <a:spAutoFit/>
          </a:bodyPr>
          <a:lstStyle/>
          <a:p>
            <a:r>
              <a:rPr lang="en-US" altLang="zh-CN" sz="1400" b="1"/>
              <a:t>public class Test {</a:t>
            </a:r>
            <a:endParaRPr lang="zh-CN" altLang="en-US" sz="1400"/>
          </a:p>
          <a:p>
            <a:r>
              <a:rPr lang="en-US" altLang="zh-CN" sz="1400" b="1"/>
              <a:t>public static void main(String[] args) {</a:t>
            </a:r>
          </a:p>
          <a:p>
            <a:r>
              <a:rPr lang="en-US" altLang="zh-CN" sz="1400"/>
              <a:t>}}</a:t>
            </a:r>
          </a:p>
          <a:p>
            <a:endParaRPr lang="zh-CN" altLang="en-US" sz="1400"/>
          </a:p>
          <a:p>
            <a:r>
              <a:rPr lang="en-US" altLang="zh-CN" sz="1400" b="1"/>
              <a:t>class GraphicEditor {</a:t>
            </a:r>
          </a:p>
          <a:p>
            <a:r>
              <a:rPr lang="en-US" altLang="zh-CN" sz="1400" b="1"/>
              <a:t>public void drawShape(Shape s) {</a:t>
            </a:r>
          </a:p>
          <a:p>
            <a:r>
              <a:rPr lang="en-US" altLang="zh-CN" sz="1400" b="1"/>
              <a:t>if (s.m_type == 1)</a:t>
            </a:r>
          </a:p>
          <a:p>
            <a:r>
              <a:rPr lang="en-US" altLang="zh-CN" sz="1400"/>
              <a:t>drawRectangle(s);</a:t>
            </a:r>
          </a:p>
          <a:p>
            <a:r>
              <a:rPr lang="en-US" altLang="zh-CN" sz="1400" b="1"/>
              <a:t>else if (s.m_type == 2)</a:t>
            </a:r>
          </a:p>
          <a:p>
            <a:r>
              <a:rPr lang="en-US" altLang="zh-CN" sz="1400"/>
              <a:t>drawCircle(s);</a:t>
            </a:r>
          </a:p>
          <a:p>
            <a:r>
              <a:rPr lang="en-US" altLang="zh-CN" sz="1400"/>
              <a:t>}</a:t>
            </a:r>
            <a:endParaRPr lang="zh-CN" altLang="en-US" sz="1400"/>
          </a:p>
          <a:p>
            <a:r>
              <a:rPr lang="en-US" altLang="zh-CN" sz="1400" b="1"/>
              <a:t>public void drawRectangle(Shape r) {</a:t>
            </a:r>
          </a:p>
          <a:p>
            <a:r>
              <a:rPr lang="en-US" altLang="zh-CN" sz="1400"/>
              <a:t>System.</a:t>
            </a:r>
            <a:r>
              <a:rPr lang="en-US" altLang="zh-CN" sz="1400" b="1" i="1"/>
              <a:t>out.println("</a:t>
            </a:r>
            <a:r>
              <a:rPr lang="zh-CN" altLang="en-US" sz="1400" b="1" i="1"/>
              <a:t>矩形</a:t>
            </a:r>
            <a:r>
              <a:rPr lang="en-US" altLang="zh-CN" sz="1400" b="1" i="1"/>
              <a:t>");</a:t>
            </a:r>
            <a:r>
              <a:rPr lang="en-US" altLang="zh-CN" sz="1400"/>
              <a:t>}</a:t>
            </a:r>
            <a:endParaRPr lang="zh-CN" altLang="en-US" sz="1400"/>
          </a:p>
          <a:p>
            <a:r>
              <a:rPr lang="en-US" altLang="zh-CN" sz="1400" b="1"/>
              <a:t>public void drawCircle(Shape r) {</a:t>
            </a:r>
          </a:p>
          <a:p>
            <a:r>
              <a:rPr lang="en-US" altLang="zh-CN" sz="1400"/>
              <a:t>System.</a:t>
            </a:r>
            <a:r>
              <a:rPr lang="en-US" altLang="zh-CN" sz="1400" b="1" i="1"/>
              <a:t>out.println("</a:t>
            </a:r>
            <a:r>
              <a:rPr lang="zh-CN" altLang="en-US" sz="1400" b="1" i="1"/>
              <a:t>圆形</a:t>
            </a:r>
            <a:r>
              <a:rPr lang="en-US" altLang="zh-CN" sz="1400" b="1" i="1"/>
              <a:t>");</a:t>
            </a:r>
          </a:p>
          <a:p>
            <a:r>
              <a:rPr lang="en-US" altLang="zh-CN" sz="1400"/>
              <a:t>}}</a:t>
            </a:r>
            <a:endParaRPr lang="zh-CN" altLang="en-US" sz="1400"/>
          </a:p>
          <a:p>
            <a:r>
              <a:rPr lang="en-US" altLang="zh-CN" sz="1400" b="1"/>
              <a:t>class Shape {</a:t>
            </a:r>
          </a:p>
          <a:p>
            <a:r>
              <a:rPr lang="en-US" altLang="zh-CN" sz="1400" b="1"/>
              <a:t>int m_type;</a:t>
            </a:r>
          </a:p>
          <a:p>
            <a:r>
              <a:rPr lang="en-US" altLang="zh-CN" sz="1400"/>
              <a:t>}</a:t>
            </a:r>
            <a:endParaRPr lang="zh-CN" altLang="en-US" sz="1400"/>
          </a:p>
          <a:p>
            <a:r>
              <a:rPr lang="en-US" altLang="zh-CN" sz="1400" b="1"/>
              <a:t>class Rectangle extends Shape {</a:t>
            </a:r>
          </a:p>
          <a:p>
            <a:r>
              <a:rPr lang="en-US" altLang="zh-CN" sz="1400"/>
              <a:t>Rectangle() {</a:t>
            </a:r>
          </a:p>
          <a:p>
            <a:r>
              <a:rPr lang="en-US" altLang="zh-CN" sz="1400" b="1"/>
              <a:t>super.m_type = 1;</a:t>
            </a:r>
          </a:p>
          <a:p>
            <a:r>
              <a:rPr lang="en-US" altLang="zh-CN" sz="1400"/>
              <a:t>}}</a:t>
            </a:r>
            <a:endParaRPr lang="zh-CN" altLang="en-US" sz="1400"/>
          </a:p>
          <a:p>
            <a:r>
              <a:rPr lang="en-US" altLang="zh-CN" sz="1400" b="1"/>
              <a:t>class Circle extends Shape {</a:t>
            </a:r>
          </a:p>
          <a:p>
            <a:r>
              <a:rPr lang="en-US" altLang="zh-CN" sz="1400"/>
              <a:t>Circle() {</a:t>
            </a:r>
          </a:p>
          <a:p>
            <a:r>
              <a:rPr lang="en-US" altLang="zh-CN" sz="1400" b="1"/>
              <a:t>super.m_type = 2;</a:t>
            </a:r>
          </a:p>
          <a:p>
            <a:r>
              <a:rPr lang="en-US" altLang="zh-CN" sz="1400"/>
              <a:t>}}</a:t>
            </a:r>
            <a:endParaRPr lang="zh-CN" altLang="en-US" sz="1400"/>
          </a:p>
        </p:txBody>
      </p:sp>
    </p:spTree>
    <p:extLst>
      <p:ext uri="{BB962C8B-B14F-4D97-AF65-F5344CB8AC3E}">
        <p14:creationId xmlns:p14="http://schemas.microsoft.com/office/powerpoint/2010/main" val="134591672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职责链模式基本介绍</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2" y="1244431"/>
            <a:ext cx="5215578" cy="3539430"/>
          </a:xfrm>
          <a:prstGeom prst="rect">
            <a:avLst/>
          </a:prstGeom>
        </p:spPr>
        <p:txBody>
          <a:bodyPr wrap="square">
            <a:spAutoFit/>
          </a:bodyPr>
          <a:lstStyle/>
          <a:p>
            <a:r>
              <a:rPr lang="zh-CN" altLang="en-US" sz="2000" b="1">
                <a:latin typeface="+mn-ea"/>
              </a:rPr>
              <a:t>基本介绍</a:t>
            </a:r>
            <a:endParaRPr lang="en-US" altLang="zh-CN" sz="2000" b="1">
              <a:latin typeface="+mn-ea"/>
            </a:endParaRPr>
          </a:p>
          <a:p>
            <a:endParaRPr lang="en-US" altLang="zh-CN" sz="2000" b="1">
              <a:solidFill>
                <a:srgbClr val="0070C0"/>
              </a:solidFill>
              <a:latin typeface="+mn-ea"/>
            </a:endParaRPr>
          </a:p>
          <a:p>
            <a:pPr marL="342900" indent="-342900">
              <a:buAutoNum type="arabicParenR"/>
            </a:pPr>
            <a:r>
              <a:rPr lang="zh-CN" altLang="en-US"/>
              <a:t>职责链模式（</a:t>
            </a:r>
            <a:r>
              <a:rPr lang="en-US" altLang="zh-CN"/>
              <a:t>Chain of Responsibility Pattern</a:t>
            </a:r>
            <a:r>
              <a:rPr lang="zh-CN" altLang="en-US"/>
              <a:t>）</a:t>
            </a:r>
            <a:r>
              <a:rPr lang="en-US" altLang="zh-CN"/>
              <a:t>, </a:t>
            </a:r>
            <a:r>
              <a:rPr lang="zh-CN" altLang="en-US"/>
              <a:t>又叫 责任链模式，为请求创建了一个</a:t>
            </a:r>
            <a:r>
              <a:rPr lang="zh-CN" altLang="en-US" sz="2000" b="1">
                <a:solidFill>
                  <a:srgbClr val="DA0000"/>
                </a:solidFill>
              </a:rPr>
              <a:t>接收者对象的链</a:t>
            </a:r>
            <a:r>
              <a:rPr lang="en-US" altLang="zh-CN" sz="2000" b="1">
                <a:solidFill>
                  <a:srgbClr val="DA0000"/>
                </a:solidFill>
              </a:rPr>
              <a:t>(</a:t>
            </a:r>
            <a:r>
              <a:rPr lang="zh-CN" altLang="en-US" sz="2000" b="1">
                <a:solidFill>
                  <a:srgbClr val="DA0000"/>
                </a:solidFill>
              </a:rPr>
              <a:t>简单示意图</a:t>
            </a:r>
            <a:r>
              <a:rPr lang="en-US" altLang="zh-CN" sz="2000" b="1">
                <a:solidFill>
                  <a:srgbClr val="DA0000"/>
                </a:solidFill>
              </a:rPr>
              <a:t>)</a:t>
            </a:r>
            <a:r>
              <a:rPr lang="zh-CN" altLang="en-US"/>
              <a:t>。这种模式对请求的发送者和接收者进行解耦。</a:t>
            </a:r>
            <a:endParaRPr lang="en-US" altLang="zh-CN"/>
          </a:p>
          <a:p>
            <a:pPr marL="342900" indent="-342900">
              <a:buAutoNum type="arabicParenR"/>
            </a:pPr>
            <a:r>
              <a:rPr lang="zh-CN" altLang="en-US"/>
              <a:t>职责链模式通常每个接收者都包含对另一个接收者的引用。如果一个对象不能处理该请求，那么它会把相同的请求传给下一个接收者，依此类推。</a:t>
            </a:r>
            <a:endParaRPr lang="en-US" altLang="zh-CN"/>
          </a:p>
          <a:p>
            <a:pPr marL="342900" indent="-342900">
              <a:buAutoNum type="arabicParenR"/>
            </a:pPr>
            <a:endParaRPr lang="en-US" altLang="zh-CN"/>
          </a:p>
          <a:p>
            <a:pPr marL="342900" indent="-342900">
              <a:buAutoNum type="arabicParenR"/>
            </a:pPr>
            <a:r>
              <a:rPr lang="zh-CN" altLang="en-US"/>
              <a:t>这种类型的设计模式属于行为型模式 </a:t>
            </a:r>
            <a:endParaRPr lang="en-US" altLang="zh-CN">
              <a:latin typeface="Arial" pitchFamily="34" charset="0"/>
              <a:cs typeface="Arial" pitchFamily="34" charset="0"/>
            </a:endParaRPr>
          </a:p>
        </p:txBody>
      </p:sp>
      <p:pic>
        <p:nvPicPr>
          <p:cNvPr id="28160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6581" y="1934509"/>
            <a:ext cx="2792027" cy="2159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对象 1"/>
          <p:cNvGraphicFramePr>
            <a:graphicFrameLocks noChangeAspect="1"/>
          </p:cNvGraphicFramePr>
          <p:nvPr>
            <p:extLst>
              <p:ext uri="{D42A27DB-BD31-4B8C-83A1-F6EECF244321}">
                <p14:modId xmlns:p14="http://schemas.microsoft.com/office/powerpoint/2010/main" val="2541748178"/>
              </p:ext>
            </p:extLst>
          </p:nvPr>
        </p:nvGraphicFramePr>
        <p:xfrm>
          <a:off x="8301619" y="4554378"/>
          <a:ext cx="532728" cy="458966"/>
        </p:xfrm>
        <a:graphic>
          <a:graphicData uri="http://schemas.openxmlformats.org/presentationml/2006/ole">
            <mc:AlternateContent xmlns:mc="http://schemas.openxmlformats.org/markup-compatibility/2006">
              <mc:Choice xmlns:v="urn:schemas-microsoft-com:vml" Requires="v">
                <p:oleObj spid="_x0000_s281749"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8301619" y="4554378"/>
                        <a:ext cx="532728" cy="458966"/>
                      </a:xfrm>
                      <a:prstGeom prst="rect">
                        <a:avLst/>
                      </a:prstGeom>
                    </p:spPr>
                  </p:pic>
                </p:oleObj>
              </mc:Fallback>
            </mc:AlternateContent>
          </a:graphicData>
        </a:graphic>
      </p:graphicFrame>
    </p:spTree>
    <p:extLst>
      <p:ext uri="{BB962C8B-B14F-4D97-AF65-F5344CB8AC3E}">
        <p14:creationId xmlns:p14="http://schemas.microsoft.com/office/powerpoint/2010/main" val="161784217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职责链模式的原理类图</a:t>
            </a:r>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455937" cy="4247317"/>
          </a:xfrm>
          <a:prstGeom prst="rect">
            <a:avLst/>
          </a:prstGeom>
        </p:spPr>
        <p:txBody>
          <a:bodyPr wrap="square">
            <a:spAutoFit/>
          </a:bodyPr>
          <a:lstStyle/>
          <a:p>
            <a:r>
              <a:rPr lang="zh-CN" altLang="en-US" sz="2000">
                <a:latin typeface="+mn-ea"/>
              </a:rPr>
              <a:t>职责链模式的原理类图</a:t>
            </a:r>
            <a:endParaRPr lang="en-US" altLang="zh-CN" sz="2000">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sz="2000" b="1">
              <a:solidFill>
                <a:srgbClr val="0070C0"/>
              </a:solidFill>
              <a:latin typeface="+mn-ea"/>
            </a:endParaRPr>
          </a:p>
          <a:p>
            <a:endParaRPr lang="en-US" altLang="zh-CN" b="1">
              <a:latin typeface="+mn-ea"/>
            </a:endParaRPr>
          </a:p>
          <a:p>
            <a:r>
              <a:rPr lang="zh-CN" altLang="en-US" b="1">
                <a:latin typeface="+mn-ea"/>
              </a:rPr>
              <a:t>对原理类图的说明</a:t>
            </a:r>
            <a:r>
              <a:rPr lang="en-US" altLang="zh-CN" b="1">
                <a:latin typeface="+mn-ea"/>
              </a:rPr>
              <a:t>-</a:t>
            </a:r>
            <a:r>
              <a:rPr lang="zh-CN" altLang="en-US" b="1">
                <a:latin typeface="+mn-ea"/>
              </a:rPr>
              <a:t>即</a:t>
            </a:r>
            <a:r>
              <a:rPr lang="en-US" altLang="zh-CN" b="1">
                <a:latin typeface="+mn-ea"/>
              </a:rPr>
              <a:t>(</a:t>
            </a:r>
            <a:r>
              <a:rPr lang="zh-CN" altLang="en-US" b="1"/>
              <a:t>职责链模式的角色及职责</a:t>
            </a:r>
            <a:r>
              <a:rPr lang="en-US" altLang="zh-CN" b="1"/>
              <a:t>)</a:t>
            </a:r>
            <a:endParaRPr lang="en-US" altLang="zh-CN" b="1">
              <a:latin typeface="+mn-ea"/>
            </a:endParaRPr>
          </a:p>
          <a:p>
            <a:pPr marL="342900" indent="-342900">
              <a:buAutoNum type="arabicParenR"/>
            </a:pPr>
            <a:r>
              <a:rPr lang="en-US" altLang="zh-CN" sz="1400">
                <a:latin typeface="+mn-ea"/>
              </a:rPr>
              <a:t>Handler : </a:t>
            </a:r>
            <a:r>
              <a:rPr lang="zh-CN" altLang="en-US" sz="1400">
                <a:latin typeface="+mn-ea"/>
              </a:rPr>
              <a:t>抽象的处理者</a:t>
            </a:r>
            <a:r>
              <a:rPr lang="en-US" altLang="zh-CN" sz="1400">
                <a:latin typeface="+mn-ea"/>
              </a:rPr>
              <a:t>, </a:t>
            </a:r>
            <a:r>
              <a:rPr lang="zh-CN" altLang="en-US" sz="1400">
                <a:latin typeface="+mn-ea"/>
              </a:rPr>
              <a:t>定义了一个处理请求的接口</a:t>
            </a:r>
            <a:r>
              <a:rPr lang="en-US" altLang="zh-CN" sz="1400">
                <a:latin typeface="+mn-ea"/>
              </a:rPr>
              <a:t>, </a:t>
            </a:r>
            <a:r>
              <a:rPr lang="zh-CN" altLang="en-US" sz="1400">
                <a:latin typeface="+mn-ea"/>
              </a:rPr>
              <a:t>同时含义另外</a:t>
            </a:r>
            <a:r>
              <a:rPr lang="en-US" altLang="zh-CN" sz="1400">
                <a:latin typeface="+mn-ea"/>
              </a:rPr>
              <a:t>Handler</a:t>
            </a:r>
          </a:p>
          <a:p>
            <a:pPr marL="342900" indent="-342900">
              <a:buAutoNum type="arabicParenR"/>
            </a:pPr>
            <a:r>
              <a:rPr lang="en-US" altLang="zh-CN" sz="1400">
                <a:latin typeface="+mn-ea"/>
              </a:rPr>
              <a:t>ConcreteHandlerA , B </a:t>
            </a:r>
            <a:r>
              <a:rPr lang="zh-CN" altLang="en-US" sz="1400">
                <a:latin typeface="+mn-ea"/>
              </a:rPr>
              <a:t>是具体的处理者</a:t>
            </a:r>
            <a:r>
              <a:rPr lang="en-US" altLang="zh-CN" sz="1400">
                <a:latin typeface="+mn-ea"/>
              </a:rPr>
              <a:t>, </a:t>
            </a:r>
            <a:r>
              <a:rPr lang="zh-CN" altLang="en-US" sz="1400">
                <a:latin typeface="+mn-ea"/>
              </a:rPr>
              <a:t>处理它自己负责的请求， 可以访问它的后继者</a:t>
            </a:r>
            <a:r>
              <a:rPr lang="en-US" altLang="zh-CN" sz="1400">
                <a:latin typeface="+mn-ea"/>
              </a:rPr>
              <a:t>(</a:t>
            </a:r>
            <a:r>
              <a:rPr lang="zh-CN" altLang="en-US" sz="1400">
                <a:latin typeface="+mn-ea"/>
              </a:rPr>
              <a:t>即下一个处理者</a:t>
            </a:r>
            <a:r>
              <a:rPr lang="en-US" altLang="zh-CN" sz="1400">
                <a:latin typeface="+mn-ea"/>
              </a:rPr>
              <a:t>), </a:t>
            </a:r>
            <a:r>
              <a:rPr lang="zh-CN" altLang="en-US" sz="1400">
                <a:latin typeface="+mn-ea"/>
              </a:rPr>
              <a:t>如果可以处理当前请求，则处理，否则就将该请求交个 后继者去处理，从而形成一个职责链</a:t>
            </a:r>
            <a:endParaRPr lang="en-US" altLang="zh-CN" sz="1400">
              <a:latin typeface="+mn-ea"/>
            </a:endParaRPr>
          </a:p>
          <a:p>
            <a:pPr marL="342900" indent="-342900">
              <a:buAutoNum type="arabicParenR"/>
            </a:pPr>
            <a:r>
              <a:rPr lang="en-US" altLang="zh-CN" sz="1400">
                <a:latin typeface="+mn-ea"/>
              </a:rPr>
              <a:t>Request </a:t>
            </a:r>
            <a:r>
              <a:rPr lang="zh-CN" altLang="en-US" sz="1400">
                <a:latin typeface="+mn-ea"/>
              </a:rPr>
              <a:t>， 含义很多属性，表示一个请求</a:t>
            </a:r>
            <a:endParaRPr lang="en-US" altLang="zh-CN" sz="1400">
              <a:latin typeface="+mn-ea"/>
            </a:endParaRPr>
          </a:p>
          <a:p>
            <a:endParaRPr lang="en-US" altLang="zh-CN">
              <a:latin typeface="Arial" pitchFamily="34" charset="0"/>
              <a:cs typeface="Arial" pitchFamily="34" charset="0"/>
            </a:endParaRPr>
          </a:p>
        </p:txBody>
      </p:sp>
      <p:sp>
        <p:nvSpPr>
          <p:cNvPr id="2" name="TextBox 1"/>
          <p:cNvSpPr txBox="1"/>
          <p:nvPr/>
        </p:nvSpPr>
        <p:spPr>
          <a:xfrm>
            <a:off x="4790939" y="1872183"/>
            <a:ext cx="4227968" cy="1754326"/>
          </a:xfrm>
          <a:prstGeom prst="rect">
            <a:avLst/>
          </a:prstGeom>
          <a:noFill/>
        </p:spPr>
        <p:txBody>
          <a:bodyPr wrap="square" rtlCol="0">
            <a:spAutoFit/>
          </a:bodyPr>
          <a:lstStyle/>
          <a:p>
            <a:r>
              <a:rPr lang="zh-CN" altLang="en-US" b="1"/>
              <a:t>职责链模式（</a:t>
            </a:r>
            <a:r>
              <a:rPr lang="en-US" altLang="zh-CN" b="1"/>
              <a:t>Chain Of Responsibility</a:t>
            </a:r>
            <a:r>
              <a:rPr lang="zh-CN" altLang="en-US" b="1"/>
              <a:t>）</a:t>
            </a:r>
            <a:r>
              <a:rPr lang="zh-CN" altLang="en-US"/>
              <a:t>，使多个对象都有机会处理请求，从而避免请求的发送者和接收者之间的耦合关系。将这个对象连成一条链，并沿着这条链传递该请求，直到有一个对象处理它为止</a:t>
            </a:r>
            <a:r>
              <a:rPr lang="en-US" altLang="zh-CN"/>
              <a:t>.</a:t>
            </a:r>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1043049327"/>
              </p:ext>
            </p:extLst>
          </p:nvPr>
        </p:nvGraphicFramePr>
        <p:xfrm>
          <a:off x="737989" y="3075701"/>
          <a:ext cx="461100" cy="397255"/>
        </p:xfrm>
        <a:graphic>
          <a:graphicData uri="http://schemas.openxmlformats.org/presentationml/2006/ole">
            <mc:AlternateContent xmlns:mc="http://schemas.openxmlformats.org/markup-compatibility/2006">
              <mc:Choice xmlns:v="urn:schemas-microsoft-com:vml" Requires="v">
                <p:oleObj spid="_x0000_s280727"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737989" y="3075701"/>
                        <a:ext cx="461100" cy="397255"/>
                      </a:xfrm>
                      <a:prstGeom prst="rect">
                        <a:avLst/>
                      </a:prstGeom>
                    </p:spPr>
                  </p:pic>
                </p:oleObj>
              </mc:Fallback>
            </mc:AlternateContent>
          </a:graphicData>
        </a:graphic>
      </p:graphicFrame>
      <p:pic>
        <p:nvPicPr>
          <p:cNvPr id="280722" name="Picture 1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181" y="1769685"/>
            <a:ext cx="3999717" cy="195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580243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职责链模式解决</a:t>
            </a:r>
            <a:r>
              <a:rPr lang="en-US" altLang="zh-CN" sz="2400" b="1"/>
              <a:t>OA</a:t>
            </a:r>
            <a:r>
              <a:rPr lang="zh-CN" altLang="en-US" sz="2400" b="1"/>
              <a:t>系统采购审批</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4001095"/>
          </a:xfrm>
          <a:prstGeom prst="rect">
            <a:avLst/>
          </a:prstGeom>
        </p:spPr>
        <p:txBody>
          <a:bodyPr wrap="square">
            <a:spAutoFit/>
          </a:bodyPr>
          <a:lstStyle/>
          <a:p>
            <a:r>
              <a:rPr lang="zh-CN" altLang="en-US" sz="2000" b="1">
                <a:latin typeface="+mn-ea"/>
              </a:rPr>
              <a:t>职责链模式解决</a:t>
            </a:r>
            <a:r>
              <a:rPr lang="en-US" altLang="zh-CN" sz="2000" b="1">
                <a:latin typeface="+mn-ea"/>
              </a:rPr>
              <a:t>OA</a:t>
            </a:r>
            <a:r>
              <a:rPr lang="zh-CN" altLang="en-US" sz="2000" b="1">
                <a:latin typeface="+mn-ea"/>
              </a:rPr>
              <a:t>系统采购审批</a:t>
            </a:r>
            <a:endParaRPr lang="en-US" altLang="zh-CN" sz="2000" b="1">
              <a:latin typeface="+mn-ea"/>
            </a:endParaRPr>
          </a:p>
          <a:p>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应用实例要求</a:t>
            </a:r>
            <a:endParaRPr lang="en-US" altLang="zh-CN">
              <a:latin typeface="Arial" pitchFamily="34" charset="0"/>
              <a:cs typeface="Arial" pitchFamily="34" charset="0"/>
            </a:endParaRPr>
          </a:p>
          <a:p>
            <a:r>
              <a:rPr lang="zh-CN" altLang="en-US">
                <a:latin typeface="Arial" pitchFamily="34" charset="0"/>
                <a:cs typeface="Arial" pitchFamily="34" charset="0"/>
              </a:rPr>
              <a:t>编写程序完成</a:t>
            </a:r>
            <a:r>
              <a:rPr lang="zh-CN" altLang="en-US"/>
              <a:t>学校</a:t>
            </a:r>
            <a:r>
              <a:rPr lang="en-US" altLang="zh-CN"/>
              <a:t>OA</a:t>
            </a:r>
            <a:r>
              <a:rPr lang="zh-CN" altLang="en-US"/>
              <a:t>系统的采购审批项目：需求</a:t>
            </a:r>
            <a:endParaRPr lang="en-US" altLang="zh-CN"/>
          </a:p>
          <a:p>
            <a:pPr marL="342900" indent="-342900">
              <a:buFont typeface="Arial" pitchFamily="34" charset="0"/>
              <a:buChar char="•"/>
            </a:pPr>
            <a:r>
              <a:rPr lang="zh-CN" altLang="en-US"/>
              <a:t>采购员采购教学器材</a:t>
            </a:r>
            <a:endParaRPr lang="en-US" altLang="zh-CN"/>
          </a:p>
          <a:p>
            <a:pPr marL="342900" indent="-342900">
              <a:buFont typeface="Arial" pitchFamily="34" charset="0"/>
              <a:buChar char="•"/>
            </a:pPr>
            <a:r>
              <a:rPr lang="zh-CN" altLang="en-US"/>
              <a:t>如果金额 小于等于</a:t>
            </a:r>
            <a:r>
              <a:rPr lang="en-US" altLang="zh-CN"/>
              <a:t>5000, </a:t>
            </a:r>
            <a:r>
              <a:rPr lang="zh-CN" altLang="en-US"/>
              <a:t>由教学主任审批</a:t>
            </a:r>
            <a:endParaRPr lang="en-US" altLang="zh-CN"/>
          </a:p>
          <a:p>
            <a:pPr marL="342900" indent="-342900">
              <a:buFont typeface="Arial" pitchFamily="34" charset="0"/>
              <a:buChar char="•"/>
            </a:pPr>
            <a:r>
              <a:rPr lang="zh-CN" altLang="en-US"/>
              <a:t>如果金额 小于等于</a:t>
            </a:r>
            <a:r>
              <a:rPr lang="en-US" altLang="zh-CN"/>
              <a:t>10000, </a:t>
            </a:r>
            <a:r>
              <a:rPr lang="zh-CN" altLang="en-US"/>
              <a:t>由院长审批</a:t>
            </a:r>
            <a:endParaRPr lang="en-US" altLang="zh-CN"/>
          </a:p>
          <a:p>
            <a:pPr marL="342900" indent="-342900">
              <a:buFont typeface="Arial" pitchFamily="34" charset="0"/>
              <a:buChar char="•"/>
            </a:pPr>
            <a:r>
              <a:rPr lang="zh-CN" altLang="en-US"/>
              <a:t>如果金额 小于等于</a:t>
            </a:r>
            <a:r>
              <a:rPr lang="en-US" altLang="zh-CN"/>
              <a:t>30000, </a:t>
            </a:r>
            <a:r>
              <a:rPr lang="zh-CN" altLang="en-US"/>
              <a:t>由副校长审批</a:t>
            </a:r>
            <a:endParaRPr lang="en-US" altLang="zh-CN"/>
          </a:p>
          <a:p>
            <a:pPr marL="342900" indent="-342900">
              <a:buFont typeface="Arial" pitchFamily="34" charset="0"/>
              <a:buChar char="•"/>
            </a:pPr>
            <a:r>
              <a:rPr lang="zh-CN" altLang="en-US"/>
              <a:t>如果金额 超过</a:t>
            </a:r>
            <a:r>
              <a:rPr lang="en-US" altLang="zh-CN"/>
              <a:t>30000</a:t>
            </a:r>
            <a:r>
              <a:rPr lang="zh-CN" altLang="en-US"/>
              <a:t>以上，有校长审批</a:t>
            </a:r>
            <a:endParaRPr lang="en-US" altLang="zh-CN">
              <a:latin typeface="Arial" pitchFamily="34" charset="0"/>
              <a:cs typeface="Arial" pitchFamily="34" charset="0"/>
            </a:endParaRPr>
          </a:p>
          <a:p>
            <a:endParaRPr lang="en-US" altLang="zh-CN">
              <a:latin typeface="Arial" pitchFamily="34" charset="0"/>
              <a:cs typeface="Arial" pitchFamily="34" charset="0"/>
            </a:endParaRPr>
          </a:p>
          <a:p>
            <a:pPr marL="342900" indent="-342900">
              <a:buAutoNum type="arabicParenR" startAt="2"/>
            </a:pPr>
            <a:r>
              <a:rPr lang="zh-CN" altLang="en-US">
                <a:latin typeface="Arial" pitchFamily="34" charset="0"/>
                <a:cs typeface="Arial" pitchFamily="34" charset="0"/>
              </a:rPr>
              <a:t>思路分析和图解</a:t>
            </a:r>
            <a:r>
              <a:rPr lang="en-US" altLang="zh-CN">
                <a:latin typeface="Arial" pitchFamily="34" charset="0"/>
                <a:cs typeface="Arial" pitchFamily="34" charset="0"/>
              </a:rPr>
              <a:t>(</a:t>
            </a:r>
            <a:r>
              <a:rPr lang="zh-CN" altLang="en-US">
                <a:latin typeface="Arial" pitchFamily="34" charset="0"/>
                <a:cs typeface="Arial" pitchFamily="34" charset="0"/>
              </a:rPr>
              <a:t>类图</a:t>
            </a:r>
            <a:r>
              <a:rPr lang="en-US" altLang="zh-CN">
                <a:latin typeface="Arial" pitchFamily="34" charset="0"/>
                <a:cs typeface="Arial" pitchFamily="34" charset="0"/>
              </a:rPr>
              <a:t>)</a:t>
            </a:r>
          </a:p>
          <a:p>
            <a:endParaRPr lang="en-US" altLang="zh-CN">
              <a:latin typeface="Arial" pitchFamily="34" charset="0"/>
              <a:cs typeface="Arial" pitchFamily="34" charset="0"/>
            </a:endParaRPr>
          </a:p>
          <a:p>
            <a:pPr marL="342900" indent="-342900">
              <a:buAutoNum type="arabicParenR" startAt="3"/>
            </a:pPr>
            <a:r>
              <a:rPr lang="zh-CN" altLang="en-US">
                <a:latin typeface="Arial" pitchFamily="34" charset="0"/>
                <a:cs typeface="Arial" pitchFamily="34" charset="0"/>
              </a:rPr>
              <a:t>代码实现</a:t>
            </a:r>
            <a:endParaRPr lang="en-US" altLang="zh-CN">
              <a:latin typeface="Arial" pitchFamily="34" charset="0"/>
              <a:cs typeface="Arial" pitchFamily="34" charset="0"/>
            </a:endParaRPr>
          </a:p>
          <a:p>
            <a:endParaRPr lang="en-US" altLang="zh-CN"/>
          </a:p>
        </p:txBody>
      </p:sp>
      <p:graphicFrame>
        <p:nvGraphicFramePr>
          <p:cNvPr id="3" name="对象 2"/>
          <p:cNvGraphicFramePr>
            <a:graphicFrameLocks noChangeAspect="1"/>
          </p:cNvGraphicFramePr>
          <p:nvPr>
            <p:extLst>
              <p:ext uri="{D42A27DB-BD31-4B8C-83A1-F6EECF244321}">
                <p14:modId xmlns:p14="http://schemas.microsoft.com/office/powerpoint/2010/main" val="3656470724"/>
              </p:ext>
            </p:extLst>
          </p:nvPr>
        </p:nvGraphicFramePr>
        <p:xfrm>
          <a:off x="2034133" y="4766245"/>
          <a:ext cx="455773" cy="567184"/>
        </p:xfrm>
        <a:graphic>
          <a:graphicData uri="http://schemas.openxmlformats.org/presentationml/2006/ole">
            <mc:AlternateContent xmlns:mc="http://schemas.openxmlformats.org/markup-compatibility/2006">
              <mc:Choice xmlns:v="urn:schemas-microsoft-com:vml" Requires="v">
                <p:oleObj spid="_x0000_s274731" name="包装程序外壳对象" showAsIcon="1" r:id="rId4" imgW="572040" imgH="711360" progId="Package">
                  <p:embed/>
                </p:oleObj>
              </mc:Choice>
              <mc:Fallback>
                <p:oleObj name="包装程序外壳对象" showAsIcon="1" r:id="rId4" imgW="572040" imgH="711360" progId="Package">
                  <p:embed/>
                  <p:pic>
                    <p:nvPicPr>
                      <p:cNvPr id="0" name=""/>
                      <p:cNvPicPr/>
                      <p:nvPr/>
                    </p:nvPicPr>
                    <p:blipFill>
                      <a:blip r:embed="rId5"/>
                      <a:stretch>
                        <a:fillRect/>
                      </a:stretch>
                    </p:blipFill>
                    <p:spPr>
                      <a:xfrm>
                        <a:off x="2034133" y="4766245"/>
                        <a:ext cx="455773" cy="567184"/>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354828564"/>
              </p:ext>
            </p:extLst>
          </p:nvPr>
        </p:nvGraphicFramePr>
        <p:xfrm>
          <a:off x="3546301" y="4104431"/>
          <a:ext cx="508000" cy="711200"/>
        </p:xfrm>
        <a:graphic>
          <a:graphicData uri="http://schemas.openxmlformats.org/presentationml/2006/ole">
            <mc:AlternateContent xmlns:mc="http://schemas.openxmlformats.org/markup-compatibility/2006">
              <mc:Choice xmlns:v="urn:schemas-microsoft-com:vml" Requires="v">
                <p:oleObj spid="_x0000_s274732" name="包装程序外壳对象" showAsIcon="1" r:id="rId6" imgW="508680" imgH="711360" progId="Package">
                  <p:embed/>
                </p:oleObj>
              </mc:Choice>
              <mc:Fallback>
                <p:oleObj name="包装程序外壳对象" showAsIcon="1" r:id="rId6" imgW="508680" imgH="711360" progId="Package">
                  <p:embed/>
                  <p:pic>
                    <p:nvPicPr>
                      <p:cNvPr id="0" name=""/>
                      <p:cNvPicPr/>
                      <p:nvPr/>
                    </p:nvPicPr>
                    <p:blipFill>
                      <a:blip r:embed="rId7"/>
                      <a:stretch>
                        <a:fillRect/>
                      </a:stretch>
                    </p:blipFill>
                    <p:spPr>
                      <a:xfrm>
                        <a:off x="3546301" y="4104431"/>
                        <a:ext cx="508000" cy="711200"/>
                      </a:xfrm>
                      <a:prstGeom prst="rect">
                        <a:avLst/>
                      </a:prstGeom>
                    </p:spPr>
                  </p:pic>
                </p:oleObj>
              </mc:Fallback>
            </mc:AlternateContent>
          </a:graphicData>
        </a:graphic>
      </p:graphicFrame>
    </p:spTree>
    <p:extLst>
      <p:ext uri="{BB962C8B-B14F-4D97-AF65-F5344CB8AC3E}">
        <p14:creationId xmlns:p14="http://schemas.microsoft.com/office/powerpoint/2010/main" val="67845030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职责链模式在</a:t>
            </a:r>
            <a:r>
              <a:rPr lang="en-US" altLang="zh-CN" sz="2400" b="1"/>
              <a:t>SpringMVC</a:t>
            </a:r>
            <a:r>
              <a:rPr lang="zh-CN" altLang="en-US" sz="2400" b="1"/>
              <a:t>框架应用的源</a:t>
            </a:r>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1815882"/>
          </a:xfrm>
          <a:prstGeom prst="rect">
            <a:avLst/>
          </a:prstGeom>
        </p:spPr>
        <p:txBody>
          <a:bodyPr wrap="square">
            <a:spAutoFit/>
          </a:bodyPr>
          <a:lstStyle/>
          <a:p>
            <a:r>
              <a:rPr lang="zh-CN" altLang="en-US" sz="2000">
                <a:latin typeface="+mn-ea"/>
              </a:rPr>
              <a:t>职责链模式在</a:t>
            </a:r>
            <a:r>
              <a:rPr lang="en-US" altLang="zh-CN" sz="2000">
                <a:latin typeface="+mn-ea"/>
              </a:rPr>
              <a:t>SpringMVC</a:t>
            </a:r>
            <a:r>
              <a:rPr lang="zh-CN" altLang="en-US" sz="2000">
                <a:latin typeface="+mn-ea"/>
              </a:rPr>
              <a:t>框架应用的源码分析</a:t>
            </a:r>
            <a:endParaRPr lang="en-US" altLang="zh-CN" sz="2000">
              <a:latin typeface="+mn-ea"/>
            </a:endParaRPr>
          </a:p>
          <a:p>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SpringMVC-HandlerExecutionChain </a:t>
            </a:r>
            <a:r>
              <a:rPr lang="zh-CN" altLang="en-US">
                <a:latin typeface="Arial" pitchFamily="34" charset="0"/>
                <a:cs typeface="Arial" pitchFamily="34" charset="0"/>
              </a:rPr>
              <a:t>类就使用到职责链模式</a:t>
            </a:r>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SpringMVC</a:t>
            </a:r>
            <a:r>
              <a:rPr lang="zh-CN" altLang="en-US">
                <a:latin typeface="Arial" pitchFamily="34" charset="0"/>
                <a:cs typeface="Arial" pitchFamily="34" charset="0"/>
              </a:rPr>
              <a:t>请求流程简图</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代码分析</a:t>
            </a:r>
            <a:r>
              <a:rPr lang="en-US" altLang="zh-CN">
                <a:latin typeface="Arial" pitchFamily="34" charset="0"/>
                <a:cs typeface="Arial" pitchFamily="34" charset="0"/>
              </a:rPr>
              <a:t>+Debug</a:t>
            </a:r>
            <a:r>
              <a:rPr lang="zh-CN" altLang="en-US">
                <a:latin typeface="Arial" pitchFamily="34" charset="0"/>
                <a:cs typeface="Arial" pitchFamily="34" charset="0"/>
              </a:rPr>
              <a:t>源码</a:t>
            </a:r>
            <a:r>
              <a:rPr lang="en-US" altLang="zh-CN">
                <a:latin typeface="Arial" pitchFamily="34" charset="0"/>
                <a:cs typeface="Arial" pitchFamily="34" charset="0"/>
              </a:rPr>
              <a:t>+</a:t>
            </a:r>
            <a:r>
              <a:rPr lang="zh-CN" altLang="en-US">
                <a:latin typeface="Arial" pitchFamily="34" charset="0"/>
                <a:cs typeface="Arial" pitchFamily="34" charset="0"/>
              </a:rPr>
              <a:t>说明</a:t>
            </a:r>
            <a:endParaRPr lang="en-US" altLang="zh-CN" sz="2000" b="1">
              <a:solidFill>
                <a:srgbClr val="0070C0"/>
              </a:solidFill>
              <a:latin typeface="+mn-ea"/>
            </a:endParaRPr>
          </a:p>
          <a:p>
            <a:endParaRPr lang="en-US" altLang="zh-CN" sz="2000" b="1">
              <a:solidFill>
                <a:srgbClr val="0070C0"/>
              </a:solidFill>
              <a:latin typeface="+mn-ea"/>
            </a:endParaRPr>
          </a:p>
        </p:txBody>
      </p:sp>
      <p:sp>
        <p:nvSpPr>
          <p:cNvPr id="2" name="TextBox 1"/>
          <p:cNvSpPr txBox="1"/>
          <p:nvPr/>
        </p:nvSpPr>
        <p:spPr>
          <a:xfrm>
            <a:off x="89917" y="2888421"/>
            <a:ext cx="5112568" cy="3016210"/>
          </a:xfrm>
          <a:prstGeom prst="rect">
            <a:avLst/>
          </a:prstGeom>
          <a:solidFill>
            <a:schemeClr val="bg1">
              <a:lumMod val="95000"/>
            </a:schemeClr>
          </a:solidFill>
        </p:spPr>
        <p:txBody>
          <a:bodyPr wrap="square" rtlCol="0">
            <a:spAutoFit/>
          </a:bodyPr>
          <a:lstStyle/>
          <a:p>
            <a:r>
              <a:rPr lang="en-US" altLang="zh-CN" sz="1000" b="1">
                <a:latin typeface="Arial" pitchFamily="34" charset="0"/>
                <a:cs typeface="Arial" pitchFamily="34" charset="0"/>
              </a:rPr>
              <a:t>public class DispatcherServlet extends FrameworkServlet {</a:t>
            </a:r>
          </a:p>
          <a:p>
            <a:r>
              <a:rPr lang="en-US" altLang="zh-CN" sz="1000" b="1">
                <a:latin typeface="Arial" pitchFamily="34" charset="0"/>
                <a:cs typeface="Arial" pitchFamily="34" charset="0"/>
              </a:rPr>
              <a:t>protected void doDispatch(HttpServletRequest request, HttpServletResponse response) </a:t>
            </a:r>
          </a:p>
          <a:p>
            <a:r>
              <a:rPr lang="en-US" altLang="zh-CN" sz="1000" b="1">
                <a:latin typeface="Arial" pitchFamily="34" charset="0"/>
                <a:cs typeface="Arial" pitchFamily="34" charset="0"/>
              </a:rPr>
              <a:t>throws Exception {</a:t>
            </a:r>
          </a:p>
          <a:p>
            <a:r>
              <a:rPr lang="en-US" altLang="zh-CN" sz="1000">
                <a:latin typeface="Arial" pitchFamily="34" charset="0"/>
                <a:cs typeface="Arial" pitchFamily="34" charset="0"/>
              </a:rPr>
              <a:t>HttpServletRequest processedRequest = request;</a:t>
            </a:r>
          </a:p>
          <a:p>
            <a:r>
              <a:rPr lang="en-US" altLang="zh-CN" sz="1000" b="1">
                <a:solidFill>
                  <a:srgbClr val="DA0000"/>
                </a:solidFill>
                <a:latin typeface="Arial" pitchFamily="34" charset="0"/>
                <a:cs typeface="Arial" pitchFamily="34" charset="0"/>
              </a:rPr>
              <a:t>HandlerExecutionChain mappedHandler = null;</a:t>
            </a:r>
          </a:p>
          <a:p>
            <a:r>
              <a:rPr lang="en-US" altLang="zh-CN" sz="1000" b="1">
                <a:latin typeface="Arial" pitchFamily="34" charset="0"/>
                <a:cs typeface="Arial" pitchFamily="34" charset="0"/>
              </a:rPr>
              <a:t>boolean multipartRequestParsed = false;</a:t>
            </a:r>
          </a:p>
          <a:p>
            <a:r>
              <a:rPr lang="en-US" altLang="zh-CN" sz="1000" b="1">
                <a:solidFill>
                  <a:srgbClr val="DA0000"/>
                </a:solidFill>
                <a:latin typeface="Arial" pitchFamily="34" charset="0"/>
                <a:cs typeface="Arial" pitchFamily="34" charset="0"/>
              </a:rPr>
              <a:t>mappedHandler = getHandler(processedRequest);//</a:t>
            </a:r>
            <a:r>
              <a:rPr lang="en-US" altLang="zh-CN" sz="1000" i="1"/>
              <a:t>handler</a:t>
            </a:r>
            <a:r>
              <a:rPr lang="zh-CN" altLang="en-US" sz="1000" i="1"/>
              <a:t>实为</a:t>
            </a:r>
            <a:r>
              <a:rPr lang="en-US" altLang="zh-CN" sz="1000" i="1"/>
              <a:t>HandlerExecutionChain</a:t>
            </a:r>
          </a:p>
          <a:p>
            <a:r>
              <a:rPr lang="en-US" altLang="zh-CN" sz="1000" b="1" i="1">
                <a:solidFill>
                  <a:srgbClr val="DA0000"/>
                </a:solidFill>
                <a:latin typeface="Arial" pitchFamily="34" charset="0"/>
                <a:cs typeface="Arial" pitchFamily="34" charset="0"/>
              </a:rPr>
              <a:t>//</a:t>
            </a:r>
            <a:r>
              <a:rPr lang="zh-CN" altLang="en-US" sz="1000" b="1" i="1">
                <a:solidFill>
                  <a:srgbClr val="0070C0"/>
                </a:solidFill>
              </a:rPr>
              <a:t>责任链执行预处理方法，实则是将请求交给注册的请求拦截器执行</a:t>
            </a:r>
            <a:endParaRPr lang="en-US" altLang="zh-CN" sz="1000" b="1">
              <a:solidFill>
                <a:srgbClr val="0070C0"/>
              </a:solidFill>
              <a:latin typeface="Arial" pitchFamily="34" charset="0"/>
              <a:cs typeface="Arial" pitchFamily="34" charset="0"/>
            </a:endParaRPr>
          </a:p>
          <a:p>
            <a:r>
              <a:rPr lang="en-US" altLang="zh-CN" sz="1000" b="1">
                <a:latin typeface="Arial" pitchFamily="34" charset="0"/>
                <a:cs typeface="Arial" pitchFamily="34" charset="0"/>
              </a:rPr>
              <a:t>if (!mappedHandler.applyPreHandle(processedRequest, response)) {                    </a:t>
            </a:r>
          </a:p>
          <a:p>
            <a:r>
              <a:rPr lang="en-US" altLang="zh-CN" sz="1000" b="1">
                <a:latin typeface="Arial" pitchFamily="34" charset="0"/>
                <a:cs typeface="Arial" pitchFamily="34" charset="0"/>
              </a:rPr>
              <a:t>return;           }                </a:t>
            </a:r>
          </a:p>
          <a:p>
            <a:r>
              <a:rPr lang="en-US" altLang="zh-CN" sz="1000" b="1">
                <a:latin typeface="Arial" pitchFamily="34" charset="0"/>
                <a:cs typeface="Arial" pitchFamily="34" charset="0"/>
              </a:rPr>
              <a:t>mv = ha.handle(processedRequest, response, mappedHandler.getHandler());</a:t>
            </a:r>
          </a:p>
          <a:p>
            <a:r>
              <a:rPr lang="en-US" altLang="zh-CN" sz="1000" b="1">
                <a:solidFill>
                  <a:srgbClr val="0070C0"/>
                </a:solidFill>
                <a:latin typeface="Arial" pitchFamily="34" charset="0"/>
                <a:cs typeface="Arial" pitchFamily="34" charset="0"/>
              </a:rPr>
              <a:t>//</a:t>
            </a:r>
            <a:r>
              <a:rPr lang="zh-CN" altLang="en-US" sz="1000" b="1" i="1">
                <a:solidFill>
                  <a:srgbClr val="0070C0"/>
                </a:solidFill>
              </a:rPr>
              <a:t>责任链执行后处理方法，实则是将请求交给注册的请求拦截器执行</a:t>
            </a:r>
            <a:endParaRPr lang="en-US" altLang="zh-CN" sz="1000" b="1">
              <a:solidFill>
                <a:srgbClr val="0070C0"/>
              </a:solidFill>
              <a:latin typeface="Arial" pitchFamily="34" charset="0"/>
              <a:cs typeface="Arial" pitchFamily="34" charset="0"/>
            </a:endParaRPr>
          </a:p>
          <a:p>
            <a:r>
              <a:rPr lang="en-US" altLang="zh-CN" sz="1000">
                <a:latin typeface="Arial" pitchFamily="34" charset="0"/>
                <a:cs typeface="Arial" pitchFamily="34" charset="0"/>
              </a:rPr>
              <a:t>mappedHandler.applyPostHandle(processedRequest, response, mv);</a:t>
            </a:r>
          </a:p>
          <a:p>
            <a:r>
              <a:rPr lang="en-US" altLang="zh-CN" sz="1000" b="1">
                <a:latin typeface="Arial" pitchFamily="34" charset="0"/>
                <a:cs typeface="Arial" pitchFamily="34" charset="0"/>
              </a:rPr>
              <a:t>processDispatchResult(processedRequest, response, mappedHandler, mv, </a:t>
            </a:r>
          </a:p>
          <a:p>
            <a:r>
              <a:rPr lang="en-US" altLang="zh-CN" sz="1000" b="1">
                <a:latin typeface="Arial" pitchFamily="34" charset="0"/>
                <a:cs typeface="Arial" pitchFamily="34" charset="0"/>
              </a:rPr>
              <a:t>dispatchException);</a:t>
            </a:r>
          </a:p>
          <a:p>
            <a:r>
              <a:rPr lang="en-US" altLang="zh-CN" sz="1000">
                <a:latin typeface="Arial" pitchFamily="34" charset="0"/>
                <a:cs typeface="Arial" pitchFamily="34" charset="0"/>
              </a:rPr>
              <a:t>triggerAfterCompletion(processedRequest, response, mappedHandler, ex);</a:t>
            </a:r>
            <a:endParaRPr lang="en-US" altLang="zh-CN" sz="1000" b="1">
              <a:latin typeface="Arial" pitchFamily="34" charset="0"/>
              <a:cs typeface="Arial" pitchFamily="34" charset="0"/>
            </a:endParaRPr>
          </a:p>
          <a:p>
            <a:r>
              <a:rPr lang="en-US" altLang="zh-CN" sz="1000" b="1">
                <a:latin typeface="Arial" pitchFamily="34" charset="0"/>
                <a:cs typeface="Arial" pitchFamily="34" charset="0"/>
              </a:rPr>
              <a:t>}</a:t>
            </a:r>
            <a:endParaRPr lang="zh-CN" altLang="en-US" sz="1000">
              <a:latin typeface="Arial" pitchFamily="34" charset="0"/>
              <a:cs typeface="Arial" pitchFamily="34" charset="0"/>
            </a:endParaRPr>
          </a:p>
        </p:txBody>
      </p:sp>
      <p:sp>
        <p:nvSpPr>
          <p:cNvPr id="3" name="TextBox 2"/>
          <p:cNvSpPr txBox="1"/>
          <p:nvPr/>
        </p:nvSpPr>
        <p:spPr>
          <a:xfrm>
            <a:off x="5562525" y="2744405"/>
            <a:ext cx="5184576" cy="2769989"/>
          </a:xfrm>
          <a:prstGeom prst="rect">
            <a:avLst/>
          </a:prstGeom>
          <a:solidFill>
            <a:schemeClr val="accent4">
              <a:lumMod val="20000"/>
              <a:lumOff val="80000"/>
            </a:schemeClr>
          </a:solidFill>
        </p:spPr>
        <p:txBody>
          <a:bodyPr wrap="square" rtlCol="0">
            <a:spAutoFit/>
          </a:bodyPr>
          <a:lstStyle/>
          <a:p>
            <a:r>
              <a:rPr lang="en-US" altLang="zh-CN" sz="1200" b="1"/>
              <a:t>public class HandlerExecutionChain {</a:t>
            </a:r>
          </a:p>
          <a:p>
            <a:r>
              <a:rPr lang="en-US" altLang="zh-CN" sz="1200" b="1"/>
              <a:t>boolean </a:t>
            </a:r>
            <a:r>
              <a:rPr lang="en-US" altLang="zh-CN" sz="1200" b="1">
                <a:solidFill>
                  <a:srgbClr val="FF0000"/>
                </a:solidFill>
              </a:rPr>
              <a:t>applyPreHandle</a:t>
            </a:r>
            <a:r>
              <a:rPr lang="en-US" altLang="zh-CN" sz="1200" b="1"/>
              <a:t>(HttpServletRequest request, HttpServletResponse response) throws Exception {</a:t>
            </a:r>
          </a:p>
          <a:p>
            <a:r>
              <a:rPr lang="en-US" altLang="zh-CN" sz="1200" b="1"/>
              <a:t>//</a:t>
            </a:r>
            <a:r>
              <a:rPr lang="en-US" altLang="zh-CN" sz="1200"/>
              <a:t>HandlerInterceptor(</a:t>
            </a:r>
            <a:r>
              <a:rPr lang="zh-CN" altLang="en-US" sz="1200"/>
              <a:t>拦截器</a:t>
            </a:r>
            <a:r>
              <a:rPr lang="en-US" altLang="zh-CN" sz="1200"/>
              <a:t>)</a:t>
            </a:r>
            <a:r>
              <a:rPr lang="zh-CN" altLang="en-US" sz="1200"/>
              <a:t>的集合</a:t>
            </a:r>
            <a:r>
              <a:rPr lang="en-US" altLang="zh-CN" sz="1200"/>
              <a:t>(</a:t>
            </a:r>
            <a:r>
              <a:rPr lang="zh-CN" altLang="en-US" sz="1200"/>
              <a:t>链</a:t>
            </a:r>
            <a:r>
              <a:rPr lang="en-US" altLang="zh-CN" sz="1200"/>
              <a:t>)  </a:t>
            </a:r>
            <a:r>
              <a:rPr lang="en-US" altLang="zh-CN" sz="1200">
                <a:solidFill>
                  <a:srgbClr val="0070C0"/>
                </a:solidFill>
              </a:rPr>
              <a:t>interceptor.preHandle</a:t>
            </a:r>
            <a:endParaRPr lang="en-US" altLang="zh-CN" sz="1200" b="1">
              <a:solidFill>
                <a:srgbClr val="0070C0"/>
              </a:solidFill>
            </a:endParaRPr>
          </a:p>
          <a:p>
            <a:r>
              <a:rPr lang="en-US" altLang="zh-CN" sz="1200" b="1"/>
              <a:t>//..}</a:t>
            </a:r>
          </a:p>
          <a:p>
            <a:r>
              <a:rPr lang="en-US" altLang="zh-CN" sz="1200" b="1"/>
              <a:t>void </a:t>
            </a:r>
            <a:r>
              <a:rPr lang="en-US" altLang="zh-CN" sz="1200" b="1">
                <a:solidFill>
                  <a:srgbClr val="FF0000"/>
                </a:solidFill>
              </a:rPr>
              <a:t>applyPostHandle</a:t>
            </a:r>
            <a:r>
              <a:rPr lang="en-US" altLang="zh-CN" sz="1200" b="1"/>
              <a:t>(HttpServletRequest request, HttpServletResponse response, ModelAndView mv) throws Exception {</a:t>
            </a:r>
          </a:p>
          <a:p>
            <a:r>
              <a:rPr lang="en-US" altLang="zh-CN" sz="1200" b="1"/>
              <a:t>//</a:t>
            </a:r>
            <a:r>
              <a:rPr lang="en-US" altLang="zh-CN" sz="1200"/>
              <a:t>HandlerInterceptor(</a:t>
            </a:r>
            <a:r>
              <a:rPr lang="zh-CN" altLang="en-US" sz="1200"/>
              <a:t>拦截器</a:t>
            </a:r>
            <a:r>
              <a:rPr lang="en-US" altLang="zh-CN" sz="1200"/>
              <a:t>)</a:t>
            </a:r>
            <a:r>
              <a:rPr lang="zh-CN" altLang="en-US" sz="1200"/>
              <a:t>的集合</a:t>
            </a:r>
            <a:r>
              <a:rPr lang="en-US" altLang="zh-CN" sz="1200"/>
              <a:t>(</a:t>
            </a:r>
            <a:r>
              <a:rPr lang="zh-CN" altLang="en-US" sz="1200"/>
              <a:t>链</a:t>
            </a:r>
            <a:r>
              <a:rPr lang="en-US" altLang="zh-CN" sz="1200"/>
              <a:t>) </a:t>
            </a:r>
            <a:r>
              <a:rPr lang="en-US" altLang="zh-CN" sz="1200">
                <a:solidFill>
                  <a:srgbClr val="0070C0"/>
                </a:solidFill>
              </a:rPr>
              <a:t>interceptor.postHandle</a:t>
            </a:r>
            <a:endParaRPr lang="en-US" altLang="zh-CN" sz="1200" b="1">
              <a:solidFill>
                <a:srgbClr val="0070C0"/>
              </a:solidFill>
            </a:endParaRPr>
          </a:p>
          <a:p>
            <a:r>
              <a:rPr lang="en-US" altLang="zh-CN" sz="1200" b="1"/>
              <a:t>}</a:t>
            </a:r>
          </a:p>
          <a:p>
            <a:r>
              <a:rPr lang="en-US" altLang="zh-CN" sz="1200" b="1"/>
              <a:t>void </a:t>
            </a:r>
            <a:r>
              <a:rPr lang="en-US" altLang="zh-CN" sz="1200" b="1">
                <a:solidFill>
                  <a:srgbClr val="FF0000"/>
                </a:solidFill>
              </a:rPr>
              <a:t>triggerAfterCompletion</a:t>
            </a:r>
            <a:r>
              <a:rPr lang="en-US" altLang="zh-CN" sz="1200" b="1"/>
              <a:t>(HttpServletRequest request, HttpServletResponse response, Exception ex){//</a:t>
            </a:r>
            <a:r>
              <a:rPr lang="en-US" altLang="zh-CN" sz="1200"/>
              <a:t>HandlerInterceptor(</a:t>
            </a:r>
            <a:r>
              <a:rPr lang="zh-CN" altLang="en-US" sz="1200"/>
              <a:t>拦截器</a:t>
            </a:r>
            <a:r>
              <a:rPr lang="en-US" altLang="zh-CN" sz="1200"/>
              <a:t>)</a:t>
            </a:r>
            <a:r>
              <a:rPr lang="zh-CN" altLang="en-US" sz="1200"/>
              <a:t>的集合</a:t>
            </a:r>
            <a:r>
              <a:rPr lang="en-US" altLang="zh-CN" sz="1200"/>
              <a:t>(</a:t>
            </a:r>
            <a:r>
              <a:rPr lang="zh-CN" altLang="en-US" sz="1200"/>
              <a:t>链</a:t>
            </a:r>
            <a:r>
              <a:rPr lang="en-US" altLang="zh-CN" sz="1200"/>
              <a:t>)</a:t>
            </a:r>
          </a:p>
          <a:p>
            <a:r>
              <a:rPr lang="en-US" altLang="zh-CN" sz="1200" b="1"/>
              <a:t>//</a:t>
            </a:r>
            <a:r>
              <a:rPr lang="en-US" altLang="zh-CN" sz="1200"/>
              <a:t> </a:t>
            </a:r>
            <a:r>
              <a:rPr lang="en-US" altLang="zh-CN" sz="1200">
                <a:solidFill>
                  <a:srgbClr val="0070C0"/>
                </a:solidFill>
              </a:rPr>
              <a:t>interceptor.afterCompletion</a:t>
            </a:r>
            <a:endParaRPr lang="en-US" altLang="zh-CN" sz="1200" b="1">
              <a:solidFill>
                <a:srgbClr val="0070C0"/>
              </a:solidFill>
            </a:endParaRPr>
          </a:p>
          <a:p>
            <a:r>
              <a:rPr lang="en-US" altLang="zh-CN" sz="1200" b="1"/>
              <a:t>}</a:t>
            </a:r>
          </a:p>
          <a:p>
            <a:r>
              <a:rPr lang="en-US" altLang="zh-CN" sz="1200" b="1"/>
              <a:t>}</a:t>
            </a:r>
            <a:endParaRPr lang="zh-CN" altLang="en-US" sz="1200"/>
          </a:p>
        </p:txBody>
      </p:sp>
      <p:graphicFrame>
        <p:nvGraphicFramePr>
          <p:cNvPr id="5" name="对象 4"/>
          <p:cNvGraphicFramePr>
            <a:graphicFrameLocks noChangeAspect="1"/>
          </p:cNvGraphicFramePr>
          <p:nvPr>
            <p:extLst>
              <p:ext uri="{D42A27DB-BD31-4B8C-83A1-F6EECF244321}">
                <p14:modId xmlns:p14="http://schemas.microsoft.com/office/powerpoint/2010/main" val="3611523130"/>
              </p:ext>
            </p:extLst>
          </p:nvPr>
        </p:nvGraphicFramePr>
        <p:xfrm>
          <a:off x="3762325" y="2245667"/>
          <a:ext cx="1440160" cy="526687"/>
        </p:xfrm>
        <a:graphic>
          <a:graphicData uri="http://schemas.openxmlformats.org/presentationml/2006/ole">
            <mc:AlternateContent xmlns:mc="http://schemas.openxmlformats.org/markup-compatibility/2006">
              <mc:Choice xmlns:v="urn:schemas-microsoft-com:vml" Requires="v">
                <p:oleObj spid="_x0000_s311408" name="包装程序外壳对象" showAsIcon="1" r:id="rId4" imgW="1945080" imgH="711360" progId="Package">
                  <p:embed/>
                </p:oleObj>
              </mc:Choice>
              <mc:Fallback>
                <p:oleObj name="包装程序外壳对象" showAsIcon="1" r:id="rId4" imgW="1945080" imgH="711360" progId="Package">
                  <p:embed/>
                  <p:pic>
                    <p:nvPicPr>
                      <p:cNvPr id="0" name=""/>
                      <p:cNvPicPr/>
                      <p:nvPr/>
                    </p:nvPicPr>
                    <p:blipFill>
                      <a:blip r:embed="rId5"/>
                      <a:stretch>
                        <a:fillRect/>
                      </a:stretch>
                    </p:blipFill>
                    <p:spPr>
                      <a:xfrm>
                        <a:off x="3762325" y="2245667"/>
                        <a:ext cx="1440160" cy="526687"/>
                      </a:xfrm>
                      <a:prstGeom prst="rect">
                        <a:avLst/>
                      </a:prstGeom>
                    </p:spPr>
                  </p:pic>
                </p:oleObj>
              </mc:Fallback>
            </mc:AlternateContent>
          </a:graphicData>
        </a:graphic>
      </p:graphicFrame>
      <p:cxnSp>
        <p:nvCxnSpPr>
          <p:cNvPr id="9" name="直接箭头连接符 8"/>
          <p:cNvCxnSpPr/>
          <p:nvPr/>
        </p:nvCxnSpPr>
        <p:spPr>
          <a:xfrm flipV="1">
            <a:off x="1170037" y="2888421"/>
            <a:ext cx="5184576" cy="8559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4523158" y="3391849"/>
            <a:ext cx="378605" cy="35254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1200">
                <a:latin typeface="Arial" pitchFamily="34" charset="0"/>
                <a:cs typeface="Arial" pitchFamily="34" charset="0"/>
              </a:rPr>
              <a:t>1</a:t>
            </a:r>
            <a:endParaRPr lang="zh-CN" altLang="en-US" sz="1200">
              <a:latin typeface="Arial" pitchFamily="34" charset="0"/>
              <a:cs typeface="Arial" pitchFamily="34" charset="0"/>
            </a:endParaRPr>
          </a:p>
        </p:txBody>
      </p:sp>
      <p:sp>
        <p:nvSpPr>
          <p:cNvPr id="11" name="椭圆 10"/>
          <p:cNvSpPr/>
          <p:nvPr/>
        </p:nvSpPr>
        <p:spPr>
          <a:xfrm>
            <a:off x="8514853" y="2501458"/>
            <a:ext cx="378605" cy="35254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1200">
                <a:latin typeface="Arial" pitchFamily="34" charset="0"/>
                <a:cs typeface="Arial" pitchFamily="34" charset="0"/>
              </a:rPr>
              <a:t>2</a:t>
            </a:r>
            <a:endParaRPr lang="zh-CN" altLang="en-US" sz="1200">
              <a:latin typeface="Arial" pitchFamily="34" charset="0"/>
              <a:cs typeface="Arial" pitchFamily="34" charset="0"/>
            </a:endParaRPr>
          </a:p>
        </p:txBody>
      </p:sp>
    </p:spTree>
    <p:extLst>
      <p:ext uri="{BB962C8B-B14F-4D97-AF65-F5344CB8AC3E}">
        <p14:creationId xmlns:p14="http://schemas.microsoft.com/office/powerpoint/2010/main" val="211790346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职责链模式在</a:t>
            </a:r>
            <a:r>
              <a:rPr lang="en-US" altLang="zh-CN" sz="2400" b="1"/>
              <a:t>SpringMVC</a:t>
            </a:r>
            <a:r>
              <a:rPr lang="zh-CN" altLang="en-US" sz="2400" b="1"/>
              <a:t>框架应用的源</a:t>
            </a:r>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3170099"/>
          </a:xfrm>
          <a:prstGeom prst="rect">
            <a:avLst/>
          </a:prstGeom>
        </p:spPr>
        <p:txBody>
          <a:bodyPr wrap="square">
            <a:spAutoFit/>
          </a:bodyPr>
          <a:lstStyle/>
          <a:p>
            <a:r>
              <a:rPr lang="zh-CN" altLang="en-US" sz="2000">
                <a:latin typeface="+mn-ea"/>
              </a:rPr>
              <a:t>职责链模式在</a:t>
            </a:r>
            <a:r>
              <a:rPr lang="en-US" altLang="zh-CN" sz="2000">
                <a:latin typeface="+mn-ea"/>
              </a:rPr>
              <a:t>SpringMVC</a:t>
            </a:r>
            <a:r>
              <a:rPr lang="zh-CN" altLang="en-US" sz="2000">
                <a:latin typeface="+mn-ea"/>
              </a:rPr>
              <a:t>框架应用的源码分析</a:t>
            </a:r>
            <a:endParaRPr lang="en-US" altLang="zh-CN" sz="2000">
              <a:latin typeface="+mn-ea"/>
            </a:endParaRPr>
          </a:p>
          <a:p>
            <a:endParaRPr lang="en-US" altLang="zh-CN">
              <a:latin typeface="Arial" pitchFamily="34" charset="0"/>
              <a:cs typeface="Arial" pitchFamily="34" charset="0"/>
            </a:endParaRPr>
          </a:p>
          <a:p>
            <a:endParaRPr lang="en-US" altLang="zh-CN">
              <a:latin typeface="Arial" pitchFamily="34" charset="0"/>
              <a:cs typeface="Arial" pitchFamily="34" charset="0"/>
            </a:endParaRPr>
          </a:p>
          <a:p>
            <a:r>
              <a:rPr lang="en-US" altLang="zh-CN">
                <a:latin typeface="Arial" pitchFamily="34" charset="0"/>
                <a:cs typeface="Arial" pitchFamily="34" charset="0"/>
              </a:rPr>
              <a:t>3) </a:t>
            </a:r>
            <a:r>
              <a:rPr lang="zh-CN" altLang="en-US">
                <a:latin typeface="Arial" pitchFamily="34" charset="0"/>
                <a:cs typeface="Arial" pitchFamily="34" charset="0"/>
              </a:rPr>
              <a:t>说明</a:t>
            </a:r>
            <a:endParaRPr lang="en-US" altLang="zh-CN">
              <a:latin typeface="Arial" pitchFamily="34" charset="0"/>
              <a:cs typeface="Arial" pitchFamily="34" charset="0"/>
            </a:endParaRPr>
          </a:p>
          <a:p>
            <a:pPr marL="285750" indent="-285750">
              <a:buFontTx/>
              <a:buChar char="-"/>
            </a:pPr>
            <a:r>
              <a:rPr lang="en-US" altLang="zh-CN">
                <a:latin typeface="Arial" pitchFamily="34" charset="0"/>
                <a:cs typeface="Arial" pitchFamily="34" charset="0"/>
              </a:rPr>
              <a:t>springmvc </a:t>
            </a:r>
            <a:r>
              <a:rPr lang="zh-CN" altLang="en-US">
                <a:latin typeface="Arial" pitchFamily="34" charset="0"/>
                <a:cs typeface="Arial" pitchFamily="34" charset="0"/>
              </a:rPr>
              <a:t>请求的流程图中，执行了 拦截器相关方法 </a:t>
            </a:r>
            <a:r>
              <a:rPr lang="en-US" altLang="zh-CN">
                <a:latin typeface="Arial" pitchFamily="34" charset="0"/>
                <a:cs typeface="Arial" pitchFamily="34" charset="0"/>
              </a:rPr>
              <a:t>interceptor.preHandler </a:t>
            </a:r>
            <a:r>
              <a:rPr lang="zh-CN" altLang="en-US">
                <a:latin typeface="Arial" pitchFamily="34" charset="0"/>
                <a:cs typeface="Arial" pitchFamily="34" charset="0"/>
              </a:rPr>
              <a:t>等等</a:t>
            </a:r>
            <a:endParaRPr lang="en-US" altLang="zh-CN">
              <a:latin typeface="Arial" pitchFamily="34" charset="0"/>
              <a:cs typeface="Arial" pitchFamily="34" charset="0"/>
            </a:endParaRPr>
          </a:p>
          <a:p>
            <a:pPr marL="285750" indent="-285750">
              <a:buFontTx/>
              <a:buChar char="-"/>
            </a:pPr>
            <a:r>
              <a:rPr lang="zh-CN" altLang="en-US">
                <a:latin typeface="Arial" pitchFamily="34" charset="0"/>
                <a:cs typeface="Arial" pitchFamily="34" charset="0"/>
              </a:rPr>
              <a:t>在处理</a:t>
            </a:r>
            <a:r>
              <a:rPr lang="en-US" altLang="zh-CN">
                <a:latin typeface="Arial" pitchFamily="34" charset="0"/>
                <a:cs typeface="Arial" pitchFamily="34" charset="0"/>
              </a:rPr>
              <a:t>SpringMvc</a:t>
            </a:r>
            <a:r>
              <a:rPr lang="zh-CN" altLang="en-US">
                <a:latin typeface="Arial" pitchFamily="34" charset="0"/>
                <a:cs typeface="Arial" pitchFamily="34" charset="0"/>
              </a:rPr>
              <a:t>请求时，使用到职责链模式还使用到适配器模式</a:t>
            </a:r>
            <a:endParaRPr lang="en-US" altLang="zh-CN">
              <a:latin typeface="Arial" pitchFamily="34" charset="0"/>
              <a:cs typeface="Arial" pitchFamily="34" charset="0"/>
            </a:endParaRPr>
          </a:p>
          <a:p>
            <a:pPr marL="285750" indent="-285750">
              <a:buFontTx/>
              <a:buChar char="-"/>
            </a:pPr>
            <a:r>
              <a:rPr lang="en-US" altLang="zh-CN">
                <a:latin typeface="Arial" pitchFamily="34" charset="0"/>
                <a:cs typeface="Arial" pitchFamily="34" charset="0"/>
              </a:rPr>
              <a:t>HandlerExecutionChain </a:t>
            </a:r>
            <a:r>
              <a:rPr lang="zh-CN" altLang="en-US">
                <a:latin typeface="Arial" pitchFamily="34" charset="0"/>
                <a:cs typeface="Arial" pitchFamily="34" charset="0"/>
              </a:rPr>
              <a:t>主要负责的是请求拦截器的执行和请求处理</a:t>
            </a:r>
            <a:r>
              <a:rPr lang="en-US" altLang="zh-CN">
                <a:latin typeface="Arial" pitchFamily="34" charset="0"/>
                <a:cs typeface="Arial" pitchFamily="34" charset="0"/>
              </a:rPr>
              <a:t>,</a:t>
            </a:r>
            <a:r>
              <a:rPr lang="zh-CN" altLang="en-US">
                <a:latin typeface="Arial" pitchFamily="34" charset="0"/>
                <a:cs typeface="Arial" pitchFamily="34" charset="0"/>
              </a:rPr>
              <a:t>但是他本身不处理请求，只是将请求分配给链上注册处理器执行，这是职责链实现方式</a:t>
            </a:r>
            <a:r>
              <a:rPr lang="en-US" altLang="zh-CN">
                <a:latin typeface="Arial" pitchFamily="34" charset="0"/>
                <a:cs typeface="Arial" pitchFamily="34" charset="0"/>
              </a:rPr>
              <a:t>,</a:t>
            </a:r>
            <a:r>
              <a:rPr lang="zh-CN" altLang="en-US">
                <a:latin typeface="Arial" pitchFamily="34" charset="0"/>
                <a:cs typeface="Arial" pitchFamily="34" charset="0"/>
              </a:rPr>
              <a:t>减少职责链本身与处理逻辑之间的耦合</a:t>
            </a:r>
            <a:r>
              <a:rPr lang="en-US" altLang="zh-CN">
                <a:latin typeface="Arial" pitchFamily="34" charset="0"/>
                <a:cs typeface="Arial" pitchFamily="34" charset="0"/>
              </a:rPr>
              <a:t>,</a:t>
            </a:r>
            <a:r>
              <a:rPr lang="zh-CN" altLang="en-US">
                <a:latin typeface="Arial" pitchFamily="34" charset="0"/>
                <a:cs typeface="Arial" pitchFamily="34" charset="0"/>
              </a:rPr>
              <a:t>规范了处理流程</a:t>
            </a:r>
            <a:endParaRPr lang="en-US" altLang="zh-CN">
              <a:latin typeface="Arial" pitchFamily="34" charset="0"/>
              <a:cs typeface="Arial" pitchFamily="34" charset="0"/>
            </a:endParaRPr>
          </a:p>
          <a:p>
            <a:pPr marL="285750" indent="-285750">
              <a:buFontTx/>
              <a:buChar char="-"/>
            </a:pPr>
            <a:r>
              <a:rPr lang="en-US" altLang="zh-CN">
                <a:latin typeface="Arial" pitchFamily="34" charset="0"/>
                <a:cs typeface="Arial" pitchFamily="34" charset="0"/>
              </a:rPr>
              <a:t>HandlerExecutionChain </a:t>
            </a:r>
            <a:r>
              <a:rPr lang="zh-CN" altLang="en-US">
                <a:latin typeface="Arial" pitchFamily="34" charset="0"/>
                <a:cs typeface="Arial" pitchFamily="34" charset="0"/>
              </a:rPr>
              <a:t>维护了 </a:t>
            </a:r>
            <a:r>
              <a:rPr lang="en-US" altLang="zh-CN">
                <a:latin typeface="Arial" pitchFamily="34" charset="0"/>
                <a:cs typeface="Arial" pitchFamily="34" charset="0"/>
              </a:rPr>
              <a:t>HandlerInterceptor </a:t>
            </a:r>
            <a:r>
              <a:rPr lang="zh-CN" altLang="en-US">
                <a:latin typeface="Arial" pitchFamily="34" charset="0"/>
                <a:cs typeface="Arial" pitchFamily="34" charset="0"/>
              </a:rPr>
              <a:t>的集合， 可以向其中注册相应的拦截器</a:t>
            </a:r>
            <a:r>
              <a:rPr lang="en-US" altLang="zh-CN">
                <a:latin typeface="Arial" pitchFamily="34" charset="0"/>
                <a:cs typeface="Arial" pitchFamily="34" charset="0"/>
              </a:rPr>
              <a:t>.</a:t>
            </a:r>
          </a:p>
        </p:txBody>
      </p:sp>
    </p:spTree>
    <p:extLst>
      <p:ext uri="{BB962C8B-B14F-4D97-AF65-F5344CB8AC3E}">
        <p14:creationId xmlns:p14="http://schemas.microsoft.com/office/powerpoint/2010/main" val="200231157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职责链模式的注意事项和细节</a:t>
            </a:r>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3724096"/>
          </a:xfrm>
          <a:prstGeom prst="rect">
            <a:avLst/>
          </a:prstGeom>
        </p:spPr>
        <p:txBody>
          <a:bodyPr wrap="square">
            <a:spAutoFit/>
          </a:bodyPr>
          <a:lstStyle/>
          <a:p>
            <a:endParaRPr lang="en-US" altLang="zh-CN">
              <a:latin typeface="Arial" pitchFamily="34" charset="0"/>
              <a:cs typeface="Arial" pitchFamily="34" charset="0"/>
            </a:endParaRPr>
          </a:p>
          <a:p>
            <a:pPr marL="342900" indent="-342900">
              <a:buFontTx/>
              <a:buAutoNum type="arabicParenR"/>
            </a:pPr>
            <a:r>
              <a:rPr lang="zh-CN" altLang="en-US"/>
              <a:t>将请求和处理分开，实现解耦，提高系统的灵活性</a:t>
            </a:r>
            <a:endParaRPr lang="en-US" altLang="zh-CN"/>
          </a:p>
          <a:p>
            <a:pPr marL="342900" indent="-342900">
              <a:buFontTx/>
              <a:buAutoNum type="arabicParenR"/>
            </a:pPr>
            <a:r>
              <a:rPr lang="zh-CN" altLang="en-US"/>
              <a:t>简化了对象，使对象不需要知道链的结构</a:t>
            </a:r>
            <a:endParaRPr lang="en-US" altLang="zh-CN"/>
          </a:p>
          <a:p>
            <a:pPr marL="342900" indent="-342900">
              <a:buFontTx/>
              <a:buAutoNum type="arabicParenR"/>
            </a:pPr>
            <a:r>
              <a:rPr lang="zh-CN" altLang="en-US"/>
              <a:t>性能会受到影响，特别是在链比较长的时候，因此需控制链中最大节点数量，一般通过在</a:t>
            </a:r>
            <a:r>
              <a:rPr lang="en-US" altLang="zh-CN"/>
              <a:t>Handler</a:t>
            </a:r>
            <a:r>
              <a:rPr lang="zh-CN" altLang="en-US"/>
              <a:t>中设置一个最大节点数量，在</a:t>
            </a:r>
            <a:r>
              <a:rPr lang="en-US" altLang="zh-CN"/>
              <a:t>setNext()</a:t>
            </a:r>
            <a:r>
              <a:rPr lang="zh-CN" altLang="en-US"/>
              <a:t>方法中判断是否已经超过阀值，超过则不允许该链建立，避免出现超长链无意识地破坏系统性能</a:t>
            </a:r>
          </a:p>
          <a:p>
            <a:pPr marL="342900" indent="-342900">
              <a:buFontTx/>
              <a:buAutoNum type="arabicParenR"/>
            </a:pPr>
            <a:endParaRPr lang="zh-CN" altLang="en-US"/>
          </a:p>
          <a:p>
            <a:pPr marL="342900" indent="-342900">
              <a:buFontTx/>
              <a:buAutoNum type="arabicParenR"/>
            </a:pPr>
            <a:r>
              <a:rPr lang="zh-CN" altLang="en-US"/>
              <a:t>调试不方便。采用了类似递归的方式，调试时逻辑可能比较复杂</a:t>
            </a:r>
          </a:p>
          <a:p>
            <a:pPr marL="342900" indent="-342900">
              <a:buFontTx/>
              <a:buAutoNum type="arabicParenR"/>
            </a:pPr>
            <a:r>
              <a:rPr lang="zh-CN" altLang="en-US"/>
              <a:t>最佳应用场景：有多个对象可以处理同一个请求时，比如：多级请求、请假</a:t>
            </a:r>
            <a:r>
              <a:rPr lang="en-US" altLang="zh-CN"/>
              <a:t>/</a:t>
            </a:r>
            <a:r>
              <a:rPr lang="zh-CN" altLang="en-US"/>
              <a:t>加薪等审批流程、</a:t>
            </a:r>
            <a:r>
              <a:rPr lang="en-US" altLang="zh-CN"/>
              <a:t>Java Web</a:t>
            </a:r>
            <a:r>
              <a:rPr lang="zh-CN" altLang="en-US"/>
              <a:t>中</a:t>
            </a:r>
            <a:r>
              <a:rPr lang="en-US" altLang="zh-CN"/>
              <a:t>Tomcat</a:t>
            </a:r>
            <a:r>
              <a:rPr lang="zh-CN" altLang="en-US"/>
              <a:t>对</a:t>
            </a:r>
            <a:r>
              <a:rPr lang="en-US" altLang="zh-CN"/>
              <a:t>Encoding</a:t>
            </a:r>
            <a:r>
              <a:rPr lang="zh-CN" altLang="en-US"/>
              <a:t>的处理、拦截器</a:t>
            </a:r>
          </a:p>
          <a:p>
            <a:pPr marL="342900" indent="-342900">
              <a:buFontTx/>
              <a:buAutoNum type="arabicParenR"/>
            </a:pPr>
            <a:endParaRPr lang="zh-CN" altLang="en-US"/>
          </a:p>
          <a:p>
            <a:pPr marL="342900" indent="-342900">
              <a:buAutoNum type="arabicParenR"/>
            </a:pPr>
            <a:endParaRPr lang="en-US" altLang="zh-CN">
              <a:latin typeface="+mn-ea"/>
            </a:endParaRPr>
          </a:p>
          <a:p>
            <a:endParaRPr lang="en-US" altLang="zh-CN" sz="2000" b="1">
              <a:solidFill>
                <a:srgbClr val="0070C0"/>
              </a:solidFill>
              <a:latin typeface="+mn-ea"/>
            </a:endParaRPr>
          </a:p>
        </p:txBody>
      </p:sp>
    </p:spTree>
    <p:extLst>
      <p:ext uri="{BB962C8B-B14F-4D97-AF65-F5344CB8AC3E}">
        <p14:creationId xmlns:p14="http://schemas.microsoft.com/office/powerpoint/2010/main" val="371388667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设计模式在框架或项目中源码分析的说明</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4585871"/>
          </a:xfrm>
          <a:prstGeom prst="rect">
            <a:avLst/>
          </a:prstGeom>
        </p:spPr>
        <p:txBody>
          <a:bodyPr wrap="square">
            <a:spAutoFit/>
          </a:bodyPr>
          <a:lstStyle/>
          <a:p>
            <a:endParaRPr lang="en-US" altLang="zh-CN">
              <a:latin typeface="Arial" pitchFamily="34" charset="0"/>
              <a:cs typeface="Arial" pitchFamily="34" charset="0"/>
            </a:endParaRPr>
          </a:p>
          <a:p>
            <a:r>
              <a:rPr lang="zh-CN" altLang="en-US">
                <a:latin typeface="Arial" pitchFamily="34" charset="0"/>
                <a:cs typeface="Arial" pitchFamily="34" charset="0"/>
              </a:rPr>
              <a:t>对某个设计模式源码分析的说明</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为了让同学们可以更加深入的理解某个设计模式，我们会找该模式在</a:t>
            </a:r>
            <a:r>
              <a:rPr lang="en-US" altLang="zh-CN">
                <a:latin typeface="Arial" pitchFamily="34" charset="0"/>
                <a:cs typeface="Arial" pitchFamily="34" charset="0"/>
              </a:rPr>
              <a:t>spring, springMVC, MyBatis </a:t>
            </a:r>
            <a:r>
              <a:rPr lang="zh-CN" altLang="en-US">
                <a:latin typeface="Arial" pitchFamily="34" charset="0"/>
                <a:cs typeface="Arial" pitchFamily="34" charset="0"/>
              </a:rPr>
              <a:t>或者 </a:t>
            </a:r>
            <a:r>
              <a:rPr lang="en-US" altLang="zh-CN">
                <a:latin typeface="Arial" pitchFamily="34" charset="0"/>
                <a:cs typeface="Arial" pitchFamily="34" charset="0"/>
              </a:rPr>
              <a:t>JDK </a:t>
            </a:r>
            <a:r>
              <a:rPr lang="zh-CN" altLang="en-US">
                <a:latin typeface="Arial" pitchFamily="34" charset="0"/>
                <a:cs typeface="Arial" pitchFamily="34" charset="0"/>
              </a:rPr>
              <a:t>源码 中的应用</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有一点需要说明：设计模式是程序员在编程中，</a:t>
            </a:r>
            <a:r>
              <a:rPr lang="zh-CN" altLang="en-US">
                <a:solidFill>
                  <a:srgbClr val="DA0000"/>
                </a:solidFill>
                <a:latin typeface="Arial" pitchFamily="34" charset="0"/>
                <a:cs typeface="Arial" pitchFamily="34" charset="0"/>
              </a:rPr>
              <a:t>有意或者是无意</a:t>
            </a:r>
            <a:r>
              <a:rPr lang="zh-CN" altLang="en-US">
                <a:latin typeface="Arial" pitchFamily="34" charset="0"/>
                <a:cs typeface="Arial" pitchFamily="34" charset="0"/>
              </a:rPr>
              <a:t>使用到的</a:t>
            </a:r>
            <a:r>
              <a:rPr lang="en-US" altLang="zh-CN">
                <a:latin typeface="Arial" pitchFamily="34" charset="0"/>
                <a:cs typeface="Arial" pitchFamily="34" charset="0"/>
              </a:rPr>
              <a:t>(</a:t>
            </a:r>
            <a:r>
              <a:rPr lang="zh-CN" altLang="en-US">
                <a:latin typeface="Arial" pitchFamily="34" charset="0"/>
                <a:cs typeface="Arial" pitchFamily="34" charset="0"/>
              </a:rPr>
              <a:t>也不是所有的程序员都学习过设计模式</a:t>
            </a:r>
            <a:r>
              <a:rPr lang="en-US" altLang="zh-CN">
                <a:latin typeface="Arial" pitchFamily="34" charset="0"/>
                <a:cs typeface="Arial" pitchFamily="34" charset="0"/>
              </a:rPr>
              <a:t>)</a:t>
            </a:r>
            <a:r>
              <a:rPr lang="zh-CN" altLang="en-US">
                <a:latin typeface="Arial" pitchFamily="34" charset="0"/>
                <a:cs typeface="Arial" pitchFamily="34" charset="0"/>
              </a:rPr>
              <a:t>，并且同一种设计模式实现方式也不是</a:t>
            </a:r>
            <a:r>
              <a:rPr lang="en-US" altLang="zh-CN">
                <a:latin typeface="Arial" pitchFamily="34" charset="0"/>
                <a:cs typeface="Arial" pitchFamily="34" charset="0"/>
              </a:rPr>
              <a:t>100%</a:t>
            </a:r>
            <a:r>
              <a:rPr lang="zh-CN" altLang="en-US">
                <a:latin typeface="Arial" pitchFamily="34" charset="0"/>
                <a:cs typeface="Arial" pitchFamily="34" charset="0"/>
              </a:rPr>
              <a:t>的一样，设计模式主要是提高程序的扩展性，可读性，可维护性、规范性。</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所以在我们讲某个设计模式在源码框架中使用时，和我们的标准的设计模式写法可能会有些出入，比如组合模式 </a:t>
            </a:r>
            <a:r>
              <a:rPr lang="en-US" altLang="zh-CN">
                <a:latin typeface="Arial" pitchFamily="34" charset="0"/>
                <a:cs typeface="Arial" pitchFamily="34" charset="0"/>
              </a:rPr>
              <a:t>Component </a:t>
            </a:r>
            <a:r>
              <a:rPr lang="zh-CN" altLang="en-US">
                <a:latin typeface="Arial" pitchFamily="34" charset="0"/>
                <a:cs typeface="Arial" pitchFamily="34" charset="0"/>
              </a:rPr>
              <a:t>可以是抽象类，接口，也可以是一个实现类， 我们讲源码时</a:t>
            </a:r>
            <a:r>
              <a:rPr lang="en-US" altLang="zh-CN">
                <a:latin typeface="Arial" pitchFamily="34" charset="0"/>
                <a:cs typeface="Arial" pitchFamily="34" charset="0"/>
              </a:rPr>
              <a:t>(JDK HashMap</a:t>
            </a:r>
            <a:r>
              <a:rPr lang="zh-CN" altLang="en-US">
                <a:latin typeface="Arial" pitchFamily="34" charset="0"/>
                <a:cs typeface="Arial" pitchFamily="34" charset="0"/>
              </a:rPr>
              <a:t>源码</a:t>
            </a:r>
            <a:r>
              <a:rPr lang="en-US" altLang="zh-CN">
                <a:latin typeface="Arial" pitchFamily="34" charset="0"/>
                <a:cs typeface="Arial" pitchFamily="34" charset="0"/>
              </a:rPr>
              <a:t>)</a:t>
            </a:r>
            <a:r>
              <a:rPr lang="zh-CN" altLang="en-US">
                <a:latin typeface="Arial" pitchFamily="34" charset="0"/>
                <a:cs typeface="Arial" pitchFamily="34" charset="0"/>
              </a:rPr>
              <a:t>，</a:t>
            </a:r>
            <a:r>
              <a:rPr lang="en-US" altLang="zh-CN">
                <a:latin typeface="Arial" pitchFamily="34" charset="0"/>
                <a:cs typeface="Arial" pitchFamily="34" charset="0"/>
              </a:rPr>
              <a:t>Component </a:t>
            </a:r>
            <a:r>
              <a:rPr lang="zh-CN" altLang="en-US">
                <a:latin typeface="Arial" pitchFamily="34" charset="0"/>
                <a:cs typeface="Arial" pitchFamily="34" charset="0"/>
              </a:rPr>
              <a:t>就可能不一样</a:t>
            </a:r>
            <a:endParaRPr lang="en-US" altLang="zh-CN">
              <a:latin typeface="Arial" pitchFamily="34" charset="0"/>
              <a:cs typeface="Arial" pitchFamily="34" charset="0"/>
            </a:endParaRPr>
          </a:p>
          <a:p>
            <a:r>
              <a:rPr lang="en-US" altLang="zh-CN" i="1"/>
              <a:t> </a:t>
            </a:r>
          </a:p>
          <a:p>
            <a:pPr marL="342900" indent="-342900">
              <a:buAutoNum type="arabicParenR"/>
            </a:pPr>
            <a:endParaRPr lang="en-US" altLang="zh-CN">
              <a:latin typeface="Arial" pitchFamily="34" charset="0"/>
              <a:cs typeface="Arial" pitchFamily="34" charset="0"/>
            </a:endParaRPr>
          </a:p>
          <a:p>
            <a:pPr marL="457200" indent="-457200">
              <a:buAutoNum type="arabicParenR"/>
            </a:pPr>
            <a:endParaRPr lang="en-US" altLang="zh-CN" sz="2000" b="1">
              <a:solidFill>
                <a:srgbClr val="0070C0"/>
              </a:solidFill>
              <a:latin typeface="+mn-ea"/>
            </a:endParaRPr>
          </a:p>
          <a:p>
            <a:endParaRPr lang="en-US" altLang="zh-CN" sz="2000" b="1">
              <a:solidFill>
                <a:srgbClr val="0070C0"/>
              </a:solidFill>
              <a:latin typeface="+mn-ea"/>
            </a:endParaRPr>
          </a:p>
        </p:txBody>
      </p:sp>
    </p:spTree>
    <p:extLst>
      <p:ext uri="{BB962C8B-B14F-4D97-AF65-F5344CB8AC3E}">
        <p14:creationId xmlns:p14="http://schemas.microsoft.com/office/powerpoint/2010/main" val="130082831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设计模式在框架或项目中源码分析的说明</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4031873"/>
          </a:xfrm>
          <a:prstGeom prst="rect">
            <a:avLst/>
          </a:prstGeom>
        </p:spPr>
        <p:txBody>
          <a:bodyPr wrap="square">
            <a:spAutoFit/>
          </a:bodyPr>
          <a:lstStyle/>
          <a:p>
            <a:endParaRPr lang="en-US" altLang="zh-CN">
              <a:latin typeface="Arial" pitchFamily="34" charset="0"/>
              <a:cs typeface="Arial" pitchFamily="34" charset="0"/>
            </a:endParaRPr>
          </a:p>
          <a:p>
            <a:pPr marL="342900" indent="-342900">
              <a:buAutoNum type="arabicParenR" startAt="4"/>
            </a:pPr>
            <a:r>
              <a:rPr lang="zh-CN" altLang="en-US">
                <a:latin typeface="Arial" pitchFamily="34" charset="0"/>
                <a:cs typeface="Arial" pitchFamily="34" charset="0"/>
              </a:rPr>
              <a:t>对于框架源码，源码中部分使用了</a:t>
            </a:r>
            <a:r>
              <a:rPr lang="en-US" altLang="zh-CN">
                <a:latin typeface="Arial" pitchFamily="34" charset="0"/>
                <a:cs typeface="Arial" pitchFamily="34" charset="0"/>
              </a:rPr>
              <a:t>A</a:t>
            </a:r>
            <a:r>
              <a:rPr lang="zh-CN" altLang="en-US">
                <a:latin typeface="Arial" pitchFamily="34" charset="0"/>
                <a:cs typeface="Arial" pitchFamily="34" charset="0"/>
              </a:rPr>
              <a:t>设计模式，还部分使用了</a:t>
            </a:r>
            <a:r>
              <a:rPr lang="en-US" altLang="zh-CN">
                <a:latin typeface="Arial" pitchFamily="34" charset="0"/>
                <a:cs typeface="Arial" pitchFamily="34" charset="0"/>
              </a:rPr>
              <a:t>B</a:t>
            </a:r>
            <a:r>
              <a:rPr lang="zh-CN" altLang="en-US">
                <a:latin typeface="Arial" pitchFamily="34" charset="0"/>
                <a:cs typeface="Arial" pitchFamily="34" charset="0"/>
              </a:rPr>
              <a:t>设计模式，也是有可能的，也就是说设计模式是可以结合使用的</a:t>
            </a:r>
            <a:endParaRPr lang="en-US" altLang="zh-CN">
              <a:latin typeface="Arial" pitchFamily="34" charset="0"/>
              <a:cs typeface="Arial" pitchFamily="34" charset="0"/>
            </a:endParaRPr>
          </a:p>
          <a:p>
            <a:pPr marL="342900" indent="-342900">
              <a:buAutoNum type="arabicParenR" startAt="4"/>
            </a:pPr>
            <a:endParaRPr lang="en-US" altLang="zh-CN">
              <a:latin typeface="Arial" pitchFamily="34" charset="0"/>
              <a:cs typeface="Arial" pitchFamily="34" charset="0"/>
            </a:endParaRPr>
          </a:p>
          <a:p>
            <a:pPr marL="342900" indent="-342900">
              <a:buAutoNum type="arabicParenR" startAt="4"/>
            </a:pPr>
            <a:r>
              <a:rPr lang="en-US" altLang="zh-CN">
                <a:latin typeface="Arial" pitchFamily="34" charset="0"/>
                <a:cs typeface="Arial" pitchFamily="34" charset="0"/>
              </a:rPr>
              <a:t>.</a:t>
            </a:r>
            <a:r>
              <a:rPr lang="zh-CN" altLang="en-US">
                <a:latin typeface="Arial" pitchFamily="34" charset="0"/>
                <a:cs typeface="Arial" pitchFamily="34" charset="0"/>
              </a:rPr>
              <a:t>因为设计模式主要是一种编程思想，既然是思想，具体实现方式，就不可能</a:t>
            </a:r>
            <a:r>
              <a:rPr lang="en-US" altLang="zh-CN">
                <a:latin typeface="Arial" pitchFamily="34" charset="0"/>
                <a:cs typeface="Arial" pitchFamily="34" charset="0"/>
              </a:rPr>
              <a:t>100%</a:t>
            </a:r>
            <a:r>
              <a:rPr lang="zh-CN" altLang="en-US">
                <a:latin typeface="Arial" pitchFamily="34" charset="0"/>
                <a:cs typeface="Arial" pitchFamily="34" charset="0"/>
              </a:rPr>
              <a:t>的一样</a:t>
            </a:r>
            <a:r>
              <a:rPr lang="en-US" altLang="zh-CN">
                <a:latin typeface="Arial" pitchFamily="34" charset="0"/>
                <a:cs typeface="Arial" pitchFamily="34" charset="0"/>
              </a:rPr>
              <a:t>(</a:t>
            </a:r>
            <a:r>
              <a:rPr lang="zh-CN" altLang="en-US">
                <a:latin typeface="Arial" pitchFamily="34" charset="0"/>
                <a:cs typeface="Arial" pitchFamily="34" charset="0"/>
              </a:rPr>
              <a:t>当然，程序的设计结构基本是一样的</a:t>
            </a:r>
            <a:r>
              <a:rPr lang="en-US" altLang="zh-CN">
                <a:latin typeface="Arial" pitchFamily="34" charset="0"/>
                <a:cs typeface="Arial" pitchFamily="34" charset="0"/>
              </a:rPr>
              <a:t>)</a:t>
            </a:r>
          </a:p>
          <a:p>
            <a:pPr marL="342900" indent="-342900">
              <a:buAutoNum type="arabicParenR" startAt="4"/>
            </a:pPr>
            <a:endParaRPr lang="en-US" altLang="zh-CN">
              <a:latin typeface="Arial" pitchFamily="34" charset="0"/>
              <a:cs typeface="Arial" pitchFamily="34" charset="0"/>
            </a:endParaRPr>
          </a:p>
          <a:p>
            <a:pPr marL="342900" indent="-342900">
              <a:buAutoNum type="arabicParenR" startAt="4"/>
            </a:pPr>
            <a:r>
              <a:rPr lang="zh-CN" altLang="en-US">
                <a:latin typeface="Arial" pitchFamily="34" charset="0"/>
                <a:cs typeface="Arial" pitchFamily="34" charset="0"/>
              </a:rPr>
              <a:t>所以，提醒大家我们学习设计模式时，（包括看源码分析），要抓住本质，就是使用这个设计模式到底带了了什么好处？ 是 扩展性提高了，还是更加规范了，这样我们才能领会设计模式的精妙之处。</a:t>
            </a:r>
            <a:endParaRPr lang="en-US" altLang="zh-CN">
              <a:latin typeface="Arial" pitchFamily="34" charset="0"/>
              <a:cs typeface="Arial" pitchFamily="34" charset="0"/>
            </a:endParaRPr>
          </a:p>
          <a:p>
            <a:r>
              <a:rPr lang="en-US" altLang="zh-CN" i="1"/>
              <a:t> </a:t>
            </a:r>
          </a:p>
          <a:p>
            <a:pPr marL="342900" indent="-342900">
              <a:buAutoNum type="arabicParenR"/>
            </a:pPr>
            <a:endParaRPr lang="en-US" altLang="zh-CN">
              <a:latin typeface="Arial" pitchFamily="34" charset="0"/>
              <a:cs typeface="Arial" pitchFamily="34" charset="0"/>
            </a:endParaRPr>
          </a:p>
          <a:p>
            <a:pPr marL="457200" indent="-457200">
              <a:buAutoNum type="arabicParenR"/>
            </a:pPr>
            <a:endParaRPr lang="en-US" altLang="zh-CN" sz="2000" b="1">
              <a:solidFill>
                <a:srgbClr val="0070C0"/>
              </a:solidFill>
              <a:latin typeface="+mn-ea"/>
            </a:endParaRPr>
          </a:p>
          <a:p>
            <a:endParaRPr lang="en-US" altLang="zh-CN" sz="2000" b="1">
              <a:solidFill>
                <a:srgbClr val="0070C0"/>
              </a:solidFill>
              <a:latin typeface="+mn-ea"/>
            </a:endParaRPr>
          </a:p>
        </p:txBody>
      </p:sp>
    </p:spTree>
    <p:extLst>
      <p:ext uri="{BB962C8B-B14F-4D97-AF65-F5344CB8AC3E}">
        <p14:creationId xmlns:p14="http://schemas.microsoft.com/office/powerpoint/2010/main" val="321969551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25933" y="1418545"/>
            <a:ext cx="8076305" cy="1200329"/>
          </a:xfrm>
          <a:prstGeom prst="rect">
            <a:avLst/>
          </a:prstGeom>
        </p:spPr>
        <p:txBody>
          <a:bodyPr wrap="square">
            <a:spAutoFit/>
          </a:bodyPr>
          <a:lstStyle/>
          <a:p>
            <a:endParaRPr lang="en-US" altLang="zh-CN" b="1">
              <a:solidFill>
                <a:srgbClr val="0070C0"/>
              </a:solidFill>
            </a:endParaRPr>
          </a:p>
          <a:p>
            <a:endParaRPr lang="en-US" altLang="zh-CN" b="1">
              <a:solidFill>
                <a:srgbClr val="0070C0"/>
              </a:solidFill>
            </a:endParaRPr>
          </a:p>
          <a:p>
            <a:endParaRPr lang="en-US" altLang="zh-CN" b="1">
              <a:solidFill>
                <a:srgbClr val="0070C0"/>
              </a:solidFill>
            </a:endParaRPr>
          </a:p>
          <a:p>
            <a:endParaRPr lang="en-US" altLang="zh-CN" b="1">
              <a:solidFill>
                <a:srgbClr val="0070C0"/>
              </a:solidFill>
            </a:endParaRPr>
          </a:p>
        </p:txBody>
      </p:sp>
      <p:sp>
        <p:nvSpPr>
          <p:cNvPr id="6" name="矩形 5"/>
          <p:cNvSpPr/>
          <p:nvPr/>
        </p:nvSpPr>
        <p:spPr>
          <a:xfrm>
            <a:off x="525934" y="1418544"/>
            <a:ext cx="8602238" cy="646331"/>
          </a:xfrm>
          <a:prstGeom prst="rect">
            <a:avLst/>
          </a:prstGeom>
        </p:spPr>
        <p:txBody>
          <a:bodyPr wrap="square">
            <a:spAutoFit/>
          </a:bodyPr>
          <a:lstStyle/>
          <a:p>
            <a:pPr>
              <a:lnSpc>
                <a:spcPct val="90000"/>
              </a:lnSpc>
              <a:spcBef>
                <a:spcPct val="20000"/>
              </a:spcBef>
              <a:buClr>
                <a:schemeClr val="tx1"/>
              </a:buClr>
              <a:buSzPct val="70000"/>
              <a:defRPr/>
            </a:pPr>
            <a:endParaRPr lang="en-US" altLang="zh-CN" b="1">
              <a:solidFill>
                <a:srgbClr val="0070C0"/>
              </a:solidFill>
            </a:endParaRPr>
          </a:p>
          <a:p>
            <a:pPr>
              <a:lnSpc>
                <a:spcPct val="90000"/>
              </a:lnSpc>
              <a:spcBef>
                <a:spcPct val="20000"/>
              </a:spcBef>
              <a:buClr>
                <a:schemeClr val="tx1"/>
              </a:buClr>
              <a:buSzPct val="70000"/>
              <a:defRPr/>
            </a:pPr>
            <a:endParaRPr lang="en-US" altLang="zh-CN"/>
          </a:p>
        </p:txBody>
      </p:sp>
      <p:sp>
        <p:nvSpPr>
          <p:cNvPr id="7" name="Text Box 9"/>
          <p:cNvSpPr txBox="1">
            <a:spLocks noChangeArrowheads="1"/>
          </p:cNvSpPr>
          <p:nvPr/>
        </p:nvSpPr>
        <p:spPr bwMode="auto">
          <a:xfrm>
            <a:off x="487837" y="874348"/>
            <a:ext cx="8640335" cy="3139321"/>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陆游和卖油翁</a:t>
            </a:r>
            <a:endParaRPr lang="en-US" altLang="zh-CN" sz="2200" b="1" dirty="0"/>
          </a:p>
          <a:p>
            <a:pPr marL="0" indent="0" eaLnBrk="1" hangingPunct="1">
              <a:lnSpc>
                <a:spcPct val="90000"/>
              </a:lnSpc>
              <a:spcBef>
                <a:spcPct val="20000"/>
              </a:spcBef>
              <a:buClr>
                <a:schemeClr val="tx1"/>
              </a:buClr>
              <a:buSzPct val="70000"/>
            </a:pPr>
            <a:r>
              <a:rPr lang="zh-CN" altLang="en-US" sz="1800" b="1">
                <a:solidFill>
                  <a:srgbClr val="0070C0"/>
                </a:solidFill>
              </a:rPr>
              <a:t>陆游的忠告                                                  卖油翁</a:t>
            </a:r>
            <a:endParaRPr lang="en-US" altLang="zh-CN" sz="1600" dirty="0"/>
          </a:p>
          <a:p>
            <a:pPr marL="0" indent="0" eaLnBrk="1" hangingPunct="1">
              <a:lnSpc>
                <a:spcPct val="90000"/>
              </a:lnSpc>
              <a:spcBef>
                <a:spcPct val="20000"/>
              </a:spcBef>
              <a:buClr>
                <a:schemeClr val="tx1"/>
              </a:buClr>
              <a:buSzPct val="70000"/>
            </a:pPr>
            <a:endParaRPr lang="en-US" altLang="zh-CN" sz="1600" dirty="0"/>
          </a:p>
          <a:p>
            <a:pPr marL="0" indent="0" eaLnBrk="1" hangingPunct="1">
              <a:lnSpc>
                <a:spcPct val="90000"/>
              </a:lnSpc>
              <a:spcBef>
                <a:spcPct val="20000"/>
              </a:spcBef>
              <a:buClr>
                <a:schemeClr val="tx1"/>
              </a:buClr>
              <a:buSzPct val="70000"/>
            </a:pPr>
            <a:endParaRPr lang="en-US" altLang="zh-CN" sz="1600" dirty="0"/>
          </a:p>
          <a:p>
            <a:pPr marL="0" indent="0" eaLnBrk="1" hangingPunct="1">
              <a:lnSpc>
                <a:spcPct val="90000"/>
              </a:lnSpc>
              <a:spcBef>
                <a:spcPct val="20000"/>
              </a:spcBef>
              <a:buClr>
                <a:schemeClr val="tx1"/>
              </a:buClr>
              <a:buSzPct val="70000"/>
            </a:pPr>
            <a:endParaRPr lang="en-US" altLang="zh-CN" sz="1600" dirty="0"/>
          </a:p>
          <a:p>
            <a:pPr marL="0" indent="0" eaLnBrk="1" hangingPunct="1">
              <a:lnSpc>
                <a:spcPct val="90000"/>
              </a:lnSpc>
              <a:spcBef>
                <a:spcPct val="20000"/>
              </a:spcBef>
              <a:buClr>
                <a:schemeClr val="tx1"/>
              </a:buClr>
              <a:buSzPct val="70000"/>
            </a:pPr>
            <a:endParaRPr lang="en-US" altLang="zh-CN" sz="1600" dirty="0"/>
          </a:p>
          <a:p>
            <a:pPr marL="0" indent="0" eaLnBrk="1" hangingPunct="1">
              <a:lnSpc>
                <a:spcPct val="90000"/>
              </a:lnSpc>
              <a:spcBef>
                <a:spcPct val="20000"/>
              </a:spcBef>
              <a:buClr>
                <a:schemeClr val="tx1"/>
              </a:buClr>
              <a:buSzPct val="70000"/>
            </a:pPr>
            <a:endParaRPr lang="en-US" altLang="zh-CN" sz="1600" dirty="0"/>
          </a:p>
          <a:p>
            <a:pPr marL="0" indent="0" eaLnBrk="1" hangingPunct="1">
              <a:lnSpc>
                <a:spcPct val="90000"/>
              </a:lnSpc>
              <a:spcBef>
                <a:spcPct val="20000"/>
              </a:spcBef>
              <a:buClr>
                <a:schemeClr val="tx1"/>
              </a:buClr>
              <a:buSzPct val="70000"/>
            </a:pPr>
            <a:endParaRPr lang="en-US" altLang="zh-CN" sz="1600" dirty="0"/>
          </a:p>
          <a:p>
            <a:pPr marL="0" indent="0" eaLnBrk="1" hangingPunct="1">
              <a:lnSpc>
                <a:spcPct val="90000"/>
              </a:lnSpc>
              <a:spcBef>
                <a:spcPct val="20000"/>
              </a:spcBef>
              <a:buClr>
                <a:schemeClr val="tx1"/>
              </a:buClr>
              <a:buSzPct val="70000"/>
            </a:pPr>
            <a:endParaRPr lang="en-US" altLang="zh-CN" sz="1600" dirty="0"/>
          </a:p>
          <a:p>
            <a:pPr marL="0" indent="0" eaLnBrk="1" hangingPunct="1">
              <a:lnSpc>
                <a:spcPct val="90000"/>
              </a:lnSpc>
              <a:spcBef>
                <a:spcPct val="20000"/>
              </a:spcBef>
              <a:buClr>
                <a:schemeClr val="tx1"/>
              </a:buClr>
              <a:buSzPct val="70000"/>
            </a:pPr>
            <a:endParaRPr lang="en-US" altLang="zh-CN" sz="1600" dirty="0"/>
          </a:p>
          <a:p>
            <a:pPr marL="0" indent="0" eaLnBrk="1" hangingPunct="1">
              <a:lnSpc>
                <a:spcPct val="90000"/>
              </a:lnSpc>
              <a:spcBef>
                <a:spcPct val="20000"/>
              </a:spcBef>
              <a:buClr>
                <a:schemeClr val="tx1"/>
              </a:buClr>
              <a:buSzPct val="70000"/>
            </a:pPr>
            <a:endParaRPr lang="en-US" altLang="zh-CN" sz="1600" dirty="0"/>
          </a:p>
        </p:txBody>
      </p:sp>
      <p:sp>
        <p:nvSpPr>
          <p:cNvPr id="2" name="TextBox 1"/>
          <p:cNvSpPr txBox="1"/>
          <p:nvPr/>
        </p:nvSpPr>
        <p:spPr>
          <a:xfrm>
            <a:off x="487837" y="4176439"/>
            <a:ext cx="3647152" cy="369332"/>
          </a:xfrm>
          <a:prstGeom prst="rect">
            <a:avLst/>
          </a:prstGeom>
          <a:noFill/>
        </p:spPr>
        <p:txBody>
          <a:bodyPr wrap="none" rtlCol="0">
            <a:spAutoFit/>
          </a:bodyPr>
          <a:lstStyle/>
          <a:p>
            <a:r>
              <a:rPr lang="zh-CN" altLang="en-US"/>
              <a:t>纸上得来终觉浅，绝知此事要躬行</a:t>
            </a:r>
          </a:p>
        </p:txBody>
      </p:sp>
      <p:pic>
        <p:nvPicPr>
          <p:cNvPr id="399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785" y="1851023"/>
            <a:ext cx="1352550" cy="191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93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629" y="792063"/>
            <a:ext cx="2486025" cy="283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986461" y="3744391"/>
            <a:ext cx="4248471" cy="1846659"/>
          </a:xfrm>
          <a:prstGeom prst="rect">
            <a:avLst/>
          </a:prstGeom>
          <a:noFill/>
        </p:spPr>
        <p:txBody>
          <a:bodyPr wrap="square" rtlCol="0">
            <a:spAutoFit/>
          </a:bodyPr>
          <a:lstStyle/>
          <a:p>
            <a:r>
              <a:rPr lang="zh-CN" altLang="en-US" sz="1200"/>
              <a:t>陈康肃公尧咨善射</a:t>
            </a:r>
            <a:r>
              <a:rPr lang="en-US" altLang="zh-CN" sz="1200" baseline="30000"/>
              <a:t>1</a:t>
            </a:r>
            <a:r>
              <a:rPr lang="zh-CN" altLang="en-US" sz="1200"/>
              <a:t>，当世无双，公亦以此自矜</a:t>
            </a:r>
            <a:r>
              <a:rPr lang="en-US" altLang="zh-CN" sz="1200" baseline="30000"/>
              <a:t>2</a:t>
            </a:r>
            <a:r>
              <a:rPr lang="zh-CN" altLang="en-US" sz="1200"/>
              <a:t>。尝射于家圃</a:t>
            </a:r>
            <a:r>
              <a:rPr lang="en-US" altLang="zh-CN" sz="1200" baseline="30000"/>
              <a:t>3</a:t>
            </a:r>
            <a:r>
              <a:rPr lang="zh-CN" altLang="en-US" sz="1200"/>
              <a:t>，有卖油翁释担而立</a:t>
            </a:r>
            <a:r>
              <a:rPr lang="en-US" altLang="zh-CN" sz="1200" baseline="30000"/>
              <a:t>4</a:t>
            </a:r>
            <a:r>
              <a:rPr lang="zh-CN" altLang="en-US" sz="1200"/>
              <a:t>，睨之</a:t>
            </a:r>
            <a:r>
              <a:rPr lang="en-US" altLang="zh-CN" sz="1200" baseline="30000"/>
              <a:t>5</a:t>
            </a:r>
            <a:r>
              <a:rPr lang="zh-CN" altLang="en-US" sz="1200"/>
              <a:t>，久而不去</a:t>
            </a:r>
            <a:r>
              <a:rPr lang="en-US" altLang="zh-CN" sz="1200" baseline="30000"/>
              <a:t>6</a:t>
            </a:r>
            <a:r>
              <a:rPr lang="zh-CN" altLang="en-US" sz="1200"/>
              <a:t>。见其发矢十中八九</a:t>
            </a:r>
            <a:r>
              <a:rPr lang="en-US" altLang="zh-CN" sz="1200" baseline="30000"/>
              <a:t>7</a:t>
            </a:r>
            <a:r>
              <a:rPr lang="zh-CN" altLang="en-US" sz="1200"/>
              <a:t>，但微颔之</a:t>
            </a:r>
            <a:r>
              <a:rPr lang="en-US" altLang="zh-CN" sz="1200" baseline="30000"/>
              <a:t>8</a:t>
            </a:r>
            <a:r>
              <a:rPr lang="zh-CN" altLang="en-US" sz="1200"/>
              <a:t>。</a:t>
            </a:r>
          </a:p>
          <a:p>
            <a:r>
              <a:rPr lang="zh-CN" altLang="en-US" sz="1200"/>
              <a:t>康肃问曰：”汝亦知射乎？吾射不亦精乎？”翁曰：”无他</a:t>
            </a:r>
            <a:r>
              <a:rPr lang="en-US" altLang="zh-CN" sz="1200" baseline="30000"/>
              <a:t>9</a:t>
            </a:r>
            <a:r>
              <a:rPr lang="zh-CN" altLang="en-US" sz="1200"/>
              <a:t>，但手熟尔</a:t>
            </a:r>
            <a:r>
              <a:rPr lang="en-US" altLang="zh-CN" sz="1200" baseline="30000"/>
              <a:t>10</a:t>
            </a:r>
            <a:r>
              <a:rPr lang="zh-CN" altLang="en-US" sz="1200"/>
              <a:t>。”康肃忿然曰</a:t>
            </a:r>
            <a:r>
              <a:rPr lang="en-US" altLang="zh-CN" sz="1200" baseline="30000"/>
              <a:t>11</a:t>
            </a:r>
            <a:r>
              <a:rPr lang="zh-CN" altLang="en-US" sz="1200"/>
              <a:t>：”尔安敢轻吾射</a:t>
            </a:r>
            <a:r>
              <a:rPr lang="en-US" altLang="zh-CN" sz="1200" baseline="30000"/>
              <a:t>12</a:t>
            </a:r>
            <a:r>
              <a:rPr lang="zh-CN" altLang="en-US" sz="1200"/>
              <a:t>！”翁曰：”以我酌油知之</a:t>
            </a:r>
            <a:r>
              <a:rPr lang="en-US" altLang="zh-CN" sz="1200" baseline="30000"/>
              <a:t>13</a:t>
            </a:r>
            <a:r>
              <a:rPr lang="zh-CN" altLang="en-US" sz="1200"/>
              <a:t>。”乃取一葫芦置于地，以钱覆其口</a:t>
            </a:r>
            <a:r>
              <a:rPr lang="en-US" altLang="zh-CN" sz="1200" baseline="30000"/>
              <a:t>14</a:t>
            </a:r>
            <a:r>
              <a:rPr lang="zh-CN" altLang="en-US" sz="1200"/>
              <a:t>，徐以杓酌油沥之</a:t>
            </a:r>
            <a:r>
              <a:rPr lang="en-US" altLang="zh-CN" sz="1200" baseline="30000"/>
              <a:t>15</a:t>
            </a:r>
            <a:r>
              <a:rPr lang="zh-CN" altLang="en-US" sz="1200"/>
              <a:t>，自钱孔入，而钱不湿。因曰：”我亦无他，唯手熟尔</a:t>
            </a:r>
            <a:r>
              <a:rPr lang="en-US" altLang="zh-CN" sz="1200" baseline="30000"/>
              <a:t>16</a:t>
            </a:r>
            <a:r>
              <a:rPr lang="zh-CN" altLang="en-US" sz="1200"/>
              <a:t>。”康肃笑而遣之</a:t>
            </a:r>
            <a:r>
              <a:rPr lang="en-US" altLang="zh-CN" sz="1200" baseline="30000"/>
              <a:t>17</a:t>
            </a:r>
            <a:endParaRPr lang="zh-CN" altLang="en-US" sz="1200"/>
          </a:p>
          <a:p>
            <a:endParaRPr lang="zh-CN" altLang="en-US"/>
          </a:p>
        </p:txBody>
      </p:sp>
    </p:spTree>
    <p:extLst>
      <p:ext uri="{BB962C8B-B14F-4D97-AF65-F5344CB8AC3E}">
        <p14:creationId xmlns:p14="http://schemas.microsoft.com/office/powerpoint/2010/main" val="2688106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400" b="1"/>
              <a:t>Java</a:t>
            </a:r>
            <a:r>
              <a:rPr lang="zh-CN" altLang="en-US" sz="2400" b="1"/>
              <a:t>设计模式内容介绍</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4585871"/>
          </a:xfrm>
          <a:prstGeom prst="rect">
            <a:avLst/>
          </a:prstGeom>
        </p:spPr>
        <p:txBody>
          <a:bodyPr wrap="square">
            <a:spAutoFit/>
          </a:bodyPr>
          <a:lstStyle/>
          <a:p>
            <a:pPr marL="342900" indent="-342900">
              <a:buAutoNum type="arabicParenR"/>
            </a:pPr>
            <a:endParaRPr lang="en-US" altLang="zh-CN">
              <a:latin typeface="Arial" pitchFamily="34" charset="0"/>
              <a:cs typeface="Arial" pitchFamily="34" charset="0"/>
            </a:endParaRPr>
          </a:p>
          <a:p>
            <a:pPr marL="342900" indent="-342900">
              <a:buAutoNum type="arabicParenR" startAt="4"/>
            </a:pPr>
            <a:r>
              <a:rPr lang="en-US" altLang="zh-CN">
                <a:latin typeface="Arial" pitchFamily="34" charset="0"/>
                <a:cs typeface="Arial" pitchFamily="34" charset="0"/>
              </a:rPr>
              <a:t>Spring</a:t>
            </a:r>
            <a:r>
              <a:rPr lang="zh-CN" altLang="en-US">
                <a:latin typeface="Arial" pitchFamily="34" charset="0"/>
                <a:cs typeface="Arial" pitchFamily="34" charset="0"/>
              </a:rPr>
              <a:t>中原型</a:t>
            </a:r>
            <a:r>
              <a:rPr lang="en-US" altLang="zh-CN">
                <a:latin typeface="Arial" pitchFamily="34" charset="0"/>
                <a:cs typeface="Arial" pitchFamily="34" charset="0"/>
              </a:rPr>
              <a:t>bean</a:t>
            </a:r>
            <a:r>
              <a:rPr lang="zh-CN" altLang="en-US">
                <a:latin typeface="Arial" pitchFamily="34" charset="0"/>
                <a:cs typeface="Arial" pitchFamily="34" charset="0"/>
              </a:rPr>
              <a:t>的创建，就是原型模式的应用</a:t>
            </a:r>
            <a:endParaRPr lang="en-US" altLang="zh-CN">
              <a:latin typeface="Arial" pitchFamily="34" charset="0"/>
              <a:cs typeface="Arial" pitchFamily="34" charset="0"/>
            </a:endParaRPr>
          </a:p>
          <a:p>
            <a:pPr marL="342900" indent="-342900">
              <a:buAutoNum type="arabicParenR" startAt="4"/>
            </a:pPr>
            <a:r>
              <a:rPr lang="zh-CN" altLang="en-US">
                <a:latin typeface="Arial" pitchFamily="34" charset="0"/>
                <a:cs typeface="Arial" pitchFamily="34" charset="0"/>
              </a:rPr>
              <a:t>代码分析</a:t>
            </a:r>
            <a:r>
              <a:rPr lang="en-US" altLang="zh-CN">
                <a:latin typeface="Arial" pitchFamily="34" charset="0"/>
                <a:cs typeface="Arial" pitchFamily="34" charset="0"/>
              </a:rPr>
              <a:t>+Debug</a:t>
            </a:r>
            <a:r>
              <a:rPr lang="zh-CN" altLang="en-US">
                <a:latin typeface="Arial" pitchFamily="34" charset="0"/>
                <a:cs typeface="Arial" pitchFamily="34" charset="0"/>
              </a:rPr>
              <a:t>源码</a:t>
            </a:r>
            <a:endParaRPr lang="en-US" altLang="zh-CN">
              <a:latin typeface="Arial" pitchFamily="34" charset="0"/>
              <a:cs typeface="Arial" pitchFamily="34" charset="0"/>
            </a:endParaRPr>
          </a:p>
          <a:p>
            <a:r>
              <a:rPr lang="en-US" altLang="zh-CN" b="1">
                <a:solidFill>
                  <a:srgbClr val="EA0000"/>
                </a:solidFill>
                <a:latin typeface="Arial" pitchFamily="34" charset="0"/>
                <a:cs typeface="Arial" pitchFamily="34" charset="0"/>
              </a:rPr>
              <a:t>beans.xml</a:t>
            </a:r>
          </a:p>
          <a:p>
            <a:r>
              <a:rPr lang="en-US" altLang="zh-CN"/>
              <a:t>&lt;bean id=</a:t>
            </a:r>
            <a:r>
              <a:rPr lang="en-US" altLang="zh-CN" i="1"/>
              <a:t>"id01" class="com.atguigu.spring.bean.Monster" scope="prototype"/&gt;</a:t>
            </a:r>
          </a:p>
          <a:p>
            <a:r>
              <a:rPr lang="en-US" altLang="zh-CN" b="1" i="1">
                <a:solidFill>
                  <a:srgbClr val="EA0000"/>
                </a:solidFill>
              </a:rPr>
              <a:t>Test.java</a:t>
            </a:r>
          </a:p>
          <a:p>
            <a:r>
              <a:rPr lang="en-US" altLang="zh-CN"/>
              <a:t>ApplicationContext applicationContext = </a:t>
            </a:r>
            <a:r>
              <a:rPr lang="en-US" altLang="zh-CN" b="1"/>
              <a:t>new ClassPathXmlApplicationContext("beans.xml");</a:t>
            </a:r>
          </a:p>
          <a:p>
            <a:r>
              <a:rPr lang="zh-CN" altLang="en-US"/>
              <a:t> </a:t>
            </a:r>
            <a:r>
              <a:rPr lang="en-US" altLang="zh-CN"/>
              <a:t>//</a:t>
            </a:r>
            <a:r>
              <a:rPr lang="zh-CN" altLang="en-US"/>
              <a:t>获取</a:t>
            </a:r>
            <a:r>
              <a:rPr lang="en-US" altLang="zh-CN"/>
              <a:t>monster[</a:t>
            </a:r>
            <a:r>
              <a:rPr lang="zh-CN" altLang="en-US"/>
              <a:t>通过</a:t>
            </a:r>
            <a:r>
              <a:rPr lang="en-US" altLang="zh-CN"/>
              <a:t>id</a:t>
            </a:r>
            <a:r>
              <a:rPr lang="zh-CN" altLang="en-US"/>
              <a:t>获取</a:t>
            </a:r>
            <a:r>
              <a:rPr lang="en-US" altLang="zh-CN"/>
              <a:t>monster]</a:t>
            </a:r>
          </a:p>
          <a:p>
            <a:r>
              <a:rPr lang="en-US" altLang="zh-CN"/>
              <a:t> Object bean = applicationContext.getBean("id01");</a:t>
            </a:r>
          </a:p>
          <a:p>
            <a:r>
              <a:rPr lang="en-US" altLang="zh-CN"/>
              <a:t> System.</a:t>
            </a:r>
            <a:r>
              <a:rPr lang="en-US" altLang="zh-CN" b="1" i="1"/>
              <a:t>out.println("bean" + bean);</a:t>
            </a:r>
          </a:p>
          <a:p>
            <a:endParaRPr lang="en-US" altLang="zh-CN" b="1" i="1"/>
          </a:p>
          <a:p>
            <a:r>
              <a:rPr lang="en-US" altLang="zh-CN" i="1"/>
              <a:t> </a:t>
            </a:r>
          </a:p>
          <a:p>
            <a:pPr marL="342900" indent="-342900">
              <a:buAutoNum type="arabicParenR"/>
            </a:pPr>
            <a:endParaRPr lang="en-US" altLang="zh-CN">
              <a:latin typeface="Arial" pitchFamily="34" charset="0"/>
              <a:cs typeface="Arial" pitchFamily="34" charset="0"/>
            </a:endParaRPr>
          </a:p>
          <a:p>
            <a:pPr marL="457200" indent="-457200">
              <a:buAutoNum type="arabicParenR"/>
            </a:pPr>
            <a:endParaRPr lang="en-US" altLang="zh-CN" sz="2000" b="1">
              <a:solidFill>
                <a:srgbClr val="0070C0"/>
              </a:solidFill>
              <a:latin typeface="+mn-ea"/>
            </a:endParaRPr>
          </a:p>
          <a:p>
            <a:endParaRPr lang="en-US" altLang="zh-CN" sz="2000" b="1">
              <a:solidFill>
                <a:srgbClr val="0070C0"/>
              </a:solidFill>
              <a:latin typeface="+mn-ea"/>
            </a:endParaRPr>
          </a:p>
        </p:txBody>
      </p:sp>
      <p:pic>
        <p:nvPicPr>
          <p:cNvPr id="2867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403" y="4464471"/>
            <a:ext cx="5838825"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3592" y="2503841"/>
            <a:ext cx="5554565" cy="2939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椭圆 11"/>
          <p:cNvSpPr/>
          <p:nvPr/>
        </p:nvSpPr>
        <p:spPr>
          <a:xfrm>
            <a:off x="44113" y="2036601"/>
            <a:ext cx="487837" cy="46724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a:t>1</a:t>
            </a:r>
            <a:endParaRPr lang="zh-CN" altLang="en-US"/>
          </a:p>
        </p:txBody>
      </p:sp>
      <p:sp>
        <p:nvSpPr>
          <p:cNvPr id="16" name="椭圆 15"/>
          <p:cNvSpPr/>
          <p:nvPr/>
        </p:nvSpPr>
        <p:spPr>
          <a:xfrm>
            <a:off x="34128" y="2989119"/>
            <a:ext cx="487837" cy="46724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a:t>2</a:t>
            </a:r>
            <a:endParaRPr lang="zh-CN" altLang="en-US"/>
          </a:p>
        </p:txBody>
      </p:sp>
      <p:sp>
        <p:nvSpPr>
          <p:cNvPr id="17" name="椭圆 16"/>
          <p:cNvSpPr/>
          <p:nvPr/>
        </p:nvSpPr>
        <p:spPr>
          <a:xfrm>
            <a:off x="34128" y="4357271"/>
            <a:ext cx="487837" cy="46724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a:t>3</a:t>
            </a:r>
            <a:endParaRPr lang="zh-CN" altLang="en-US"/>
          </a:p>
        </p:txBody>
      </p:sp>
      <p:sp>
        <p:nvSpPr>
          <p:cNvPr id="18" name="椭圆 17"/>
          <p:cNvSpPr/>
          <p:nvPr/>
        </p:nvSpPr>
        <p:spPr>
          <a:xfrm>
            <a:off x="7002685" y="3303746"/>
            <a:ext cx="487837" cy="46724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a:t>4</a:t>
            </a:r>
            <a:endParaRPr lang="zh-CN" altLang="en-US"/>
          </a:p>
        </p:txBody>
      </p:sp>
      <p:cxnSp>
        <p:nvCxnSpPr>
          <p:cNvPr id="14" name="曲线连接符 13"/>
          <p:cNvCxnSpPr>
            <a:stCxn id="12" idx="4"/>
            <a:endCxn id="16" idx="0"/>
          </p:cNvCxnSpPr>
          <p:nvPr/>
        </p:nvCxnSpPr>
        <p:spPr>
          <a:xfrm rot="5400000">
            <a:off x="40401" y="2741488"/>
            <a:ext cx="485278" cy="9985"/>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曲线连接符 19"/>
          <p:cNvCxnSpPr>
            <a:stCxn id="16" idx="4"/>
            <a:endCxn id="17" idx="7"/>
          </p:cNvCxnSpPr>
          <p:nvPr/>
        </p:nvCxnSpPr>
        <p:spPr>
          <a:xfrm rot="16200000" flipH="1">
            <a:off x="-120384" y="3854790"/>
            <a:ext cx="969338" cy="172476"/>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2" name="曲线连接符 21"/>
          <p:cNvCxnSpPr>
            <a:stCxn id="17" idx="6"/>
          </p:cNvCxnSpPr>
          <p:nvPr/>
        </p:nvCxnSpPr>
        <p:spPr>
          <a:xfrm flipV="1">
            <a:off x="521965" y="3537366"/>
            <a:ext cx="6408712" cy="1053525"/>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graphicFrame>
        <p:nvGraphicFramePr>
          <p:cNvPr id="23" name="对象 22"/>
          <p:cNvGraphicFramePr>
            <a:graphicFrameLocks noChangeAspect="1"/>
          </p:cNvGraphicFramePr>
          <p:nvPr>
            <p:extLst>
              <p:ext uri="{D42A27DB-BD31-4B8C-83A1-F6EECF244321}">
                <p14:modId xmlns:p14="http://schemas.microsoft.com/office/powerpoint/2010/main" val="2688858258"/>
              </p:ext>
            </p:extLst>
          </p:nvPr>
        </p:nvGraphicFramePr>
        <p:xfrm>
          <a:off x="5562525" y="5083289"/>
          <a:ext cx="482648" cy="415820"/>
        </p:xfrm>
        <a:graphic>
          <a:graphicData uri="http://schemas.openxmlformats.org/presentationml/2006/ole">
            <mc:AlternateContent xmlns:mc="http://schemas.openxmlformats.org/markup-compatibility/2006">
              <mc:Choice xmlns:v="urn:schemas-microsoft-com:vml" Requires="v">
                <p:oleObj spid="_x0000_s350370" name="包装程序外壳对象" showAsIcon="1" r:id="rId6" imgW="826200" imgH="711360" progId="Package">
                  <p:embed/>
                </p:oleObj>
              </mc:Choice>
              <mc:Fallback>
                <p:oleObj name="包装程序外壳对象" showAsIcon="1" r:id="rId6" imgW="826200" imgH="711360" progId="Package">
                  <p:embed/>
                  <p:pic>
                    <p:nvPicPr>
                      <p:cNvPr id="0" name=""/>
                      <p:cNvPicPr/>
                      <p:nvPr/>
                    </p:nvPicPr>
                    <p:blipFill>
                      <a:blip r:embed="rId7"/>
                      <a:stretch>
                        <a:fillRect/>
                      </a:stretch>
                    </p:blipFill>
                    <p:spPr>
                      <a:xfrm>
                        <a:off x="5562525" y="5083289"/>
                        <a:ext cx="482648" cy="415820"/>
                      </a:xfrm>
                      <a:prstGeom prst="rect">
                        <a:avLst/>
                      </a:prstGeom>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2171038528"/>
              </p:ext>
            </p:extLst>
          </p:nvPr>
        </p:nvGraphicFramePr>
        <p:xfrm>
          <a:off x="6979168" y="5027481"/>
          <a:ext cx="482648" cy="415820"/>
        </p:xfrm>
        <a:graphic>
          <a:graphicData uri="http://schemas.openxmlformats.org/presentationml/2006/ole">
            <mc:AlternateContent xmlns:mc="http://schemas.openxmlformats.org/markup-compatibility/2006">
              <mc:Choice xmlns:v="urn:schemas-microsoft-com:vml" Requires="v">
                <p:oleObj spid="_x0000_s350371" name="包装程序外壳对象" showAsIcon="1" r:id="rId8" imgW="826200" imgH="711360" progId="Package">
                  <p:embed/>
                </p:oleObj>
              </mc:Choice>
              <mc:Fallback>
                <p:oleObj name="包装程序外壳对象" showAsIcon="1" r:id="rId8" imgW="826200" imgH="711360" progId="Package">
                  <p:embed/>
                  <p:pic>
                    <p:nvPicPr>
                      <p:cNvPr id="0" name=""/>
                      <p:cNvPicPr/>
                      <p:nvPr/>
                    </p:nvPicPr>
                    <p:blipFill>
                      <a:blip r:embed="rId9"/>
                      <a:stretch>
                        <a:fillRect/>
                      </a:stretch>
                    </p:blipFill>
                    <p:spPr>
                      <a:xfrm>
                        <a:off x="6979168" y="5027481"/>
                        <a:ext cx="482648" cy="415820"/>
                      </a:xfrm>
                      <a:prstGeom prst="rect">
                        <a:avLst/>
                      </a:prstGeom>
                    </p:spPr>
                  </p:pic>
                </p:oleObj>
              </mc:Fallback>
            </mc:AlternateContent>
          </a:graphicData>
        </a:graphic>
      </p:graphicFrame>
    </p:spTree>
    <p:extLst>
      <p:ext uri="{BB962C8B-B14F-4D97-AF65-F5344CB8AC3E}">
        <p14:creationId xmlns:p14="http://schemas.microsoft.com/office/powerpoint/2010/main" val="4410714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开闭原则</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3600986"/>
          </a:xfrm>
          <a:prstGeom prst="rect">
            <a:avLst/>
          </a:prstGeom>
        </p:spPr>
        <p:txBody>
          <a:bodyPr wrap="square">
            <a:spAutoFit/>
          </a:bodyPr>
          <a:lstStyle/>
          <a:p>
            <a:r>
              <a:rPr lang="zh-CN" altLang="en-US" sz="2000" b="1">
                <a:solidFill>
                  <a:srgbClr val="0070C0"/>
                </a:solidFill>
                <a:latin typeface="+mn-ea"/>
              </a:rPr>
              <a:t>方式</a:t>
            </a:r>
            <a:r>
              <a:rPr lang="en-US" altLang="zh-CN" sz="2000" b="1">
                <a:solidFill>
                  <a:srgbClr val="0070C0"/>
                </a:solidFill>
                <a:latin typeface="+mn-ea"/>
              </a:rPr>
              <a:t>1</a:t>
            </a:r>
            <a:r>
              <a:rPr lang="zh-CN" altLang="en-US" sz="2000" b="1">
                <a:solidFill>
                  <a:srgbClr val="0070C0"/>
                </a:solidFill>
                <a:latin typeface="+mn-ea"/>
              </a:rPr>
              <a:t>的优缺点</a:t>
            </a:r>
            <a:endParaRPr lang="en-US" altLang="zh-CN" sz="2000" b="1">
              <a:solidFill>
                <a:srgbClr val="0070C0"/>
              </a:solidFill>
              <a:latin typeface="+mn-ea"/>
            </a:endParaRPr>
          </a:p>
          <a:p>
            <a:endParaRPr lang="en-US" altLang="zh-CN" sz="2000" b="1">
              <a:solidFill>
                <a:srgbClr val="0070C0"/>
              </a:solidFill>
              <a:latin typeface="+mn-ea"/>
            </a:endParaRPr>
          </a:p>
          <a:p>
            <a:pPr marL="342900" indent="-342900">
              <a:buAutoNum type="arabicParenR"/>
            </a:pPr>
            <a:r>
              <a:rPr lang="zh-CN" altLang="en-US">
                <a:latin typeface="Arial" pitchFamily="34" charset="0"/>
                <a:cs typeface="Arial" pitchFamily="34" charset="0"/>
              </a:rPr>
              <a:t>优点是比较好理解，简单易操作。</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缺点是违反了设计模式的</a:t>
            </a:r>
            <a:r>
              <a:rPr lang="en-US" altLang="zh-CN">
                <a:latin typeface="Arial" pitchFamily="34" charset="0"/>
                <a:cs typeface="Arial" pitchFamily="34" charset="0"/>
              </a:rPr>
              <a:t>ocp</a:t>
            </a:r>
            <a:r>
              <a:rPr lang="zh-CN" altLang="en-US">
                <a:latin typeface="Arial" pitchFamily="34" charset="0"/>
                <a:cs typeface="Arial" pitchFamily="34" charset="0"/>
              </a:rPr>
              <a:t>原则，即</a:t>
            </a:r>
            <a:r>
              <a:rPr lang="zh-CN" altLang="en-US" b="1">
                <a:solidFill>
                  <a:srgbClr val="CC0000"/>
                </a:solidFill>
                <a:latin typeface="Arial" pitchFamily="34" charset="0"/>
                <a:cs typeface="Arial" pitchFamily="34" charset="0"/>
              </a:rPr>
              <a:t>对扩展开放</a:t>
            </a:r>
            <a:r>
              <a:rPr lang="en-US" altLang="zh-CN" b="1">
                <a:solidFill>
                  <a:srgbClr val="CC0000"/>
                </a:solidFill>
                <a:latin typeface="Arial" pitchFamily="34" charset="0"/>
                <a:cs typeface="Arial" pitchFamily="34" charset="0"/>
              </a:rPr>
              <a:t>(</a:t>
            </a:r>
            <a:r>
              <a:rPr lang="zh-CN" altLang="en-US" b="1">
                <a:solidFill>
                  <a:srgbClr val="CC0000"/>
                </a:solidFill>
                <a:latin typeface="Arial" pitchFamily="34" charset="0"/>
                <a:cs typeface="Arial" pitchFamily="34" charset="0"/>
              </a:rPr>
              <a:t>提供方</a:t>
            </a:r>
            <a:r>
              <a:rPr lang="en-US" altLang="zh-CN" b="1">
                <a:solidFill>
                  <a:srgbClr val="CC0000"/>
                </a:solidFill>
                <a:latin typeface="Arial" pitchFamily="34" charset="0"/>
                <a:cs typeface="Arial" pitchFamily="34" charset="0"/>
              </a:rPr>
              <a:t>)</a:t>
            </a:r>
            <a:r>
              <a:rPr lang="zh-CN" altLang="en-US" b="1">
                <a:solidFill>
                  <a:srgbClr val="CC0000"/>
                </a:solidFill>
                <a:latin typeface="Arial" pitchFamily="34" charset="0"/>
                <a:cs typeface="Arial" pitchFamily="34" charset="0"/>
              </a:rPr>
              <a:t>，对修改关闭</a:t>
            </a:r>
            <a:r>
              <a:rPr lang="en-US" altLang="zh-CN" b="1">
                <a:solidFill>
                  <a:srgbClr val="CC0000"/>
                </a:solidFill>
                <a:latin typeface="Arial" pitchFamily="34" charset="0"/>
                <a:cs typeface="Arial" pitchFamily="34" charset="0"/>
              </a:rPr>
              <a:t>(</a:t>
            </a:r>
            <a:r>
              <a:rPr lang="zh-CN" altLang="en-US" b="1">
                <a:solidFill>
                  <a:srgbClr val="CC0000"/>
                </a:solidFill>
                <a:latin typeface="Arial" pitchFamily="34" charset="0"/>
                <a:cs typeface="Arial" pitchFamily="34" charset="0"/>
              </a:rPr>
              <a:t>使用方</a:t>
            </a:r>
            <a:r>
              <a:rPr lang="en-US" altLang="zh-CN" b="1">
                <a:solidFill>
                  <a:srgbClr val="CC0000"/>
                </a:solidFill>
                <a:latin typeface="Arial" pitchFamily="34" charset="0"/>
                <a:cs typeface="Arial" pitchFamily="34" charset="0"/>
              </a:rPr>
              <a:t>)</a:t>
            </a:r>
            <a:r>
              <a:rPr lang="zh-CN" altLang="en-US">
                <a:latin typeface="Arial" pitchFamily="34" charset="0"/>
                <a:cs typeface="Arial" pitchFamily="34" charset="0"/>
              </a:rPr>
              <a:t>。即当我们给类增加新功能的时候，尽量不修改代码，或者尽可能少修改代码</a:t>
            </a:r>
            <a:r>
              <a:rPr lang="en-US" altLang="zh-CN">
                <a:latin typeface="Arial" pitchFamily="34" charset="0"/>
                <a:cs typeface="Arial" pitchFamily="34" charset="0"/>
              </a:rPr>
              <a:t>.</a:t>
            </a:r>
          </a:p>
          <a:p>
            <a:pPr marL="342900" indent="-342900">
              <a:buAutoNum type="arabicParenR"/>
            </a:pPr>
            <a:r>
              <a:rPr lang="zh-CN" altLang="en-US">
                <a:latin typeface="Arial" pitchFamily="34" charset="0"/>
                <a:cs typeface="Arial" pitchFamily="34" charset="0"/>
              </a:rPr>
              <a:t>比如我们这时要新增加一个图形种类 三角形，我们需要做如下修改，修改的地方较多</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代码演示</a:t>
            </a:r>
            <a:endParaRPr lang="en-US" altLang="zh-CN">
              <a:latin typeface="Arial" pitchFamily="34" charset="0"/>
              <a:cs typeface="Arial" pitchFamily="34" charset="0"/>
            </a:endParaRPr>
          </a:p>
          <a:p>
            <a:endParaRPr lang="en-US" altLang="zh-CN" sz="2000" b="1">
              <a:solidFill>
                <a:srgbClr val="0070C0"/>
              </a:solidFill>
              <a:latin typeface="Arial" pitchFamily="34" charset="0"/>
              <a:cs typeface="Arial" pitchFamily="34" charset="0"/>
            </a:endParaRPr>
          </a:p>
          <a:p>
            <a:endParaRPr lang="en-US" altLang="zh-CN" sz="2000" b="1">
              <a:solidFill>
                <a:srgbClr val="0070C0"/>
              </a:solidFill>
              <a:latin typeface="Arial" pitchFamily="34" charset="0"/>
              <a:cs typeface="Arial" pitchFamily="34" charset="0"/>
            </a:endParaRPr>
          </a:p>
          <a:p>
            <a:endParaRPr lang="en-US" altLang="zh-CN" sz="2000" b="1">
              <a:solidFill>
                <a:srgbClr val="0070C0"/>
              </a:solidFill>
              <a:latin typeface="+mn-ea"/>
            </a:endParaRPr>
          </a:p>
          <a:p>
            <a:endParaRPr lang="en-US" altLang="zh-CN" sz="2000" b="1">
              <a:solidFill>
                <a:srgbClr val="0070C0"/>
              </a:solidFill>
              <a:latin typeface="+mn-ea"/>
            </a:endParaRPr>
          </a:p>
        </p:txBody>
      </p:sp>
    </p:spTree>
    <p:extLst>
      <p:ext uri="{BB962C8B-B14F-4D97-AF65-F5344CB8AC3E}">
        <p14:creationId xmlns:p14="http://schemas.microsoft.com/office/powerpoint/2010/main" val="19750218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开闭原则</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2"/>
            <a:ext cx="8790601" cy="2677656"/>
          </a:xfrm>
          <a:prstGeom prst="rect">
            <a:avLst/>
          </a:prstGeom>
        </p:spPr>
        <p:txBody>
          <a:bodyPr wrap="square">
            <a:spAutoFit/>
          </a:bodyPr>
          <a:lstStyle/>
          <a:p>
            <a:r>
              <a:rPr lang="zh-CN" altLang="en-US" sz="2000" b="1">
                <a:solidFill>
                  <a:srgbClr val="0070C0"/>
                </a:solidFill>
                <a:latin typeface="+mn-ea"/>
              </a:rPr>
              <a:t>方式</a:t>
            </a:r>
            <a:r>
              <a:rPr lang="en-US" altLang="zh-CN" sz="2000" b="1">
                <a:solidFill>
                  <a:srgbClr val="0070C0"/>
                </a:solidFill>
                <a:latin typeface="+mn-ea"/>
              </a:rPr>
              <a:t>1</a:t>
            </a:r>
            <a:r>
              <a:rPr lang="zh-CN" altLang="en-US" sz="2000" b="1">
                <a:solidFill>
                  <a:srgbClr val="0070C0"/>
                </a:solidFill>
                <a:latin typeface="+mn-ea"/>
              </a:rPr>
              <a:t>的改进的思路分析</a:t>
            </a:r>
            <a:endParaRPr lang="en-US" altLang="zh-CN" sz="2000" b="1">
              <a:solidFill>
                <a:srgbClr val="0070C0"/>
              </a:solidFill>
              <a:latin typeface="+mn-ea"/>
            </a:endParaRPr>
          </a:p>
          <a:p>
            <a:endParaRPr lang="en-US" altLang="zh-CN">
              <a:latin typeface="Arial" pitchFamily="34" charset="0"/>
              <a:cs typeface="Arial" pitchFamily="34" charset="0"/>
            </a:endParaRPr>
          </a:p>
          <a:p>
            <a:r>
              <a:rPr lang="zh-CN" altLang="en-US">
                <a:latin typeface="Arial" pitchFamily="34" charset="0"/>
                <a:cs typeface="Arial" pitchFamily="34" charset="0"/>
              </a:rPr>
              <a:t>改进的思路分析</a:t>
            </a:r>
            <a:br>
              <a:rPr lang="en-US" altLang="zh-CN">
                <a:latin typeface="Arial" pitchFamily="34" charset="0"/>
                <a:cs typeface="Arial" pitchFamily="34" charset="0"/>
              </a:rPr>
            </a:br>
            <a:endParaRPr lang="en-US" altLang="zh-CN">
              <a:latin typeface="Arial" pitchFamily="34" charset="0"/>
              <a:cs typeface="Arial" pitchFamily="34" charset="0"/>
            </a:endParaRPr>
          </a:p>
          <a:p>
            <a:r>
              <a:rPr lang="zh-CN" altLang="en-US" b="1">
                <a:solidFill>
                  <a:srgbClr val="CC0000"/>
                </a:solidFill>
              </a:rPr>
              <a:t>思路：</a:t>
            </a:r>
            <a:r>
              <a:rPr lang="zh-CN" altLang="en-US"/>
              <a:t>把创建</a:t>
            </a:r>
            <a:r>
              <a:rPr lang="en-US" altLang="zh-CN"/>
              <a:t>Shape</a:t>
            </a:r>
            <a:r>
              <a:rPr lang="zh-CN" altLang="en-US"/>
              <a:t>类做成抽象类，并提供一个抽象的</a:t>
            </a:r>
            <a:r>
              <a:rPr lang="en-US" altLang="zh-CN"/>
              <a:t>draw</a:t>
            </a:r>
            <a:r>
              <a:rPr lang="zh-CN" altLang="en-US"/>
              <a:t>方法，让子类去实现即可，这样我们有新的图形种类时，只需要让新的图形类继承</a:t>
            </a:r>
            <a:r>
              <a:rPr lang="en-US" altLang="zh-CN"/>
              <a:t>Shape</a:t>
            </a:r>
            <a:r>
              <a:rPr lang="zh-CN" altLang="en-US"/>
              <a:t>，并实现</a:t>
            </a:r>
            <a:r>
              <a:rPr lang="en-US" altLang="zh-CN"/>
              <a:t>draw</a:t>
            </a:r>
            <a:r>
              <a:rPr lang="zh-CN" altLang="en-US"/>
              <a:t>方法即可，</a:t>
            </a:r>
            <a:r>
              <a:rPr lang="zh-CN" altLang="en-US" b="1">
                <a:solidFill>
                  <a:srgbClr val="EE0000"/>
                </a:solidFill>
              </a:rPr>
              <a:t>使用方的代码就不需要修 </a:t>
            </a:r>
            <a:r>
              <a:rPr lang="en-US" altLang="zh-CN" b="1">
                <a:solidFill>
                  <a:srgbClr val="EE0000"/>
                </a:solidFill>
              </a:rPr>
              <a:t>-&gt;  </a:t>
            </a:r>
            <a:r>
              <a:rPr lang="zh-CN" altLang="en-US"/>
              <a:t>满足了开闭原则</a:t>
            </a:r>
          </a:p>
          <a:p>
            <a:endParaRPr lang="en-US" altLang="zh-CN" sz="2000" b="1">
              <a:solidFill>
                <a:srgbClr val="0070C0"/>
              </a:solidFill>
              <a:latin typeface="+mn-ea"/>
            </a:endParaRPr>
          </a:p>
          <a:p>
            <a:endParaRPr lang="en-US" altLang="zh-CN" sz="2000" b="1">
              <a:solidFill>
                <a:srgbClr val="0070C0"/>
              </a:solidFill>
              <a:latin typeface="+mn-ea"/>
            </a:endParaRPr>
          </a:p>
        </p:txBody>
      </p:sp>
    </p:spTree>
    <p:extLst>
      <p:ext uri="{BB962C8B-B14F-4D97-AF65-F5344CB8AC3E}">
        <p14:creationId xmlns:p14="http://schemas.microsoft.com/office/powerpoint/2010/main" val="13921158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开闭原则</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3785652"/>
          </a:xfrm>
          <a:prstGeom prst="rect">
            <a:avLst/>
          </a:prstGeom>
        </p:spPr>
        <p:txBody>
          <a:bodyPr wrap="square">
            <a:spAutoFit/>
          </a:bodyPr>
          <a:lstStyle/>
          <a:p>
            <a:r>
              <a:rPr lang="zh-CN" altLang="en-US" sz="2000" b="1">
                <a:solidFill>
                  <a:srgbClr val="0070C0"/>
                </a:solidFill>
                <a:latin typeface="+mn-ea"/>
              </a:rPr>
              <a:t>方式</a:t>
            </a:r>
            <a:r>
              <a:rPr lang="en-US" altLang="zh-CN" sz="2000" b="1">
                <a:solidFill>
                  <a:srgbClr val="0070C0"/>
                </a:solidFill>
                <a:latin typeface="+mn-ea"/>
              </a:rPr>
              <a:t>2</a:t>
            </a:r>
            <a:r>
              <a:rPr lang="zh-CN" altLang="en-US" sz="2000" b="1">
                <a:solidFill>
                  <a:srgbClr val="0070C0"/>
                </a:solidFill>
                <a:latin typeface="+mn-ea"/>
              </a:rPr>
              <a:t>来解决</a:t>
            </a:r>
            <a:endParaRPr lang="en-US" altLang="zh-CN" sz="2000" b="1">
              <a:solidFill>
                <a:srgbClr val="0070C0"/>
              </a:solidFill>
              <a:latin typeface="+mn-ea"/>
            </a:endParaRPr>
          </a:p>
          <a:p>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方式</a:t>
            </a:r>
            <a:r>
              <a:rPr lang="en-US" altLang="zh-CN">
                <a:latin typeface="Arial" pitchFamily="34" charset="0"/>
                <a:cs typeface="Arial" pitchFamily="34" charset="0"/>
              </a:rPr>
              <a:t>2</a:t>
            </a:r>
            <a:r>
              <a:rPr lang="zh-CN" altLang="en-US">
                <a:latin typeface="Arial" pitchFamily="34" charset="0"/>
                <a:cs typeface="Arial" pitchFamily="34" charset="0"/>
              </a:rPr>
              <a:t>的设计方案</a:t>
            </a:r>
            <a:r>
              <a:rPr lang="en-US" altLang="zh-CN">
                <a:latin typeface="Arial" pitchFamily="34" charset="0"/>
                <a:cs typeface="Arial" pitchFamily="34" charset="0"/>
              </a:rPr>
              <a:t>: </a:t>
            </a:r>
            <a:r>
              <a:rPr lang="zh-CN" altLang="en-US">
                <a:latin typeface="Arial" pitchFamily="34" charset="0"/>
                <a:cs typeface="Arial" pitchFamily="34" charset="0"/>
              </a:rPr>
              <a:t>定义一个</a:t>
            </a:r>
            <a:r>
              <a:rPr lang="en-US" altLang="zh-CN">
                <a:latin typeface="Arial" pitchFamily="34" charset="0"/>
                <a:cs typeface="Arial" pitchFamily="34" charset="0"/>
              </a:rPr>
              <a:t>Shape</a:t>
            </a:r>
            <a:r>
              <a:rPr lang="zh-CN" altLang="en-US">
                <a:latin typeface="Arial" pitchFamily="34" charset="0"/>
                <a:cs typeface="Arial" pitchFamily="34" charset="0"/>
              </a:rPr>
              <a:t>抽象类。</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看代码示例</a:t>
            </a: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从方式</a:t>
            </a:r>
            <a:r>
              <a:rPr lang="en-US" altLang="zh-CN">
                <a:latin typeface="Arial" pitchFamily="34" charset="0"/>
                <a:cs typeface="Arial" pitchFamily="34" charset="0"/>
              </a:rPr>
              <a:t>2</a:t>
            </a:r>
            <a:r>
              <a:rPr lang="zh-CN" altLang="en-US">
                <a:latin typeface="Arial" pitchFamily="34" charset="0"/>
                <a:cs typeface="Arial" pitchFamily="34" charset="0"/>
              </a:rPr>
              <a:t>看，</a:t>
            </a:r>
            <a:r>
              <a:rPr lang="zh-CN" altLang="en-US" b="1">
                <a:solidFill>
                  <a:srgbClr val="EA0000"/>
                </a:solidFill>
                <a:latin typeface="Arial" pitchFamily="34" charset="0"/>
                <a:cs typeface="Arial" pitchFamily="34" charset="0"/>
              </a:rPr>
              <a:t>代码满足了</a:t>
            </a:r>
            <a:r>
              <a:rPr lang="en-US" altLang="zh-CN" b="1">
                <a:solidFill>
                  <a:srgbClr val="EA0000"/>
                </a:solidFill>
                <a:latin typeface="Arial" pitchFamily="34" charset="0"/>
                <a:cs typeface="Arial" pitchFamily="34" charset="0"/>
              </a:rPr>
              <a:t>ocp</a:t>
            </a:r>
            <a:r>
              <a:rPr lang="zh-CN" altLang="en-US" b="1">
                <a:solidFill>
                  <a:srgbClr val="EA0000"/>
                </a:solidFill>
                <a:latin typeface="Arial" pitchFamily="34" charset="0"/>
                <a:cs typeface="Arial" pitchFamily="34" charset="0"/>
              </a:rPr>
              <a:t>原</a:t>
            </a:r>
            <a:r>
              <a:rPr lang="zh-CN" altLang="en-US">
                <a:latin typeface="Arial" pitchFamily="34" charset="0"/>
                <a:cs typeface="Arial" pitchFamily="34" charset="0"/>
              </a:rPr>
              <a:t>则</a:t>
            </a:r>
            <a:endParaRPr lang="en-US" altLang="zh-CN">
              <a:latin typeface="Arial" pitchFamily="34" charset="0"/>
              <a:cs typeface="Arial" pitchFamily="34" charset="0"/>
            </a:endParaRPr>
          </a:p>
          <a:p>
            <a:endParaRPr lang="en-US" altLang="zh-CN" sz="2000" b="1">
              <a:solidFill>
                <a:srgbClr val="0070C0"/>
              </a:solidFill>
              <a:latin typeface="+mn-ea"/>
            </a:endParaRPr>
          </a:p>
          <a:p>
            <a:endParaRPr lang="en-US" altLang="zh-CN" sz="2000" b="1">
              <a:solidFill>
                <a:srgbClr val="0070C0"/>
              </a:solidFill>
              <a:latin typeface="+mn-ea"/>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65144649"/>
              </p:ext>
            </p:extLst>
          </p:nvPr>
        </p:nvGraphicFramePr>
        <p:xfrm>
          <a:off x="1026021" y="2875647"/>
          <a:ext cx="1093788" cy="711200"/>
        </p:xfrm>
        <a:graphic>
          <a:graphicData uri="http://schemas.openxmlformats.org/presentationml/2006/ole">
            <mc:AlternateContent xmlns:mc="http://schemas.openxmlformats.org/markup-compatibility/2006">
              <mc:Choice xmlns:v="urn:schemas-microsoft-com:vml" Requires="v">
                <p:oleObj spid="_x0000_s325726" name="包装程序外壳对象" showAsIcon="1" r:id="rId4" imgW="1093320" imgH="711360" progId="Package">
                  <p:embed/>
                </p:oleObj>
              </mc:Choice>
              <mc:Fallback>
                <p:oleObj name="包装程序外壳对象" showAsIcon="1" r:id="rId4" imgW="1093320" imgH="711360" progId="Package">
                  <p:embed/>
                  <p:pic>
                    <p:nvPicPr>
                      <p:cNvPr id="0" name=""/>
                      <p:cNvPicPr/>
                      <p:nvPr/>
                    </p:nvPicPr>
                    <p:blipFill>
                      <a:blip r:embed="rId5"/>
                      <a:stretch>
                        <a:fillRect/>
                      </a:stretch>
                    </p:blipFill>
                    <p:spPr>
                      <a:xfrm>
                        <a:off x="1026021" y="2875647"/>
                        <a:ext cx="1093788" cy="711200"/>
                      </a:xfrm>
                      <a:prstGeom prst="rect">
                        <a:avLst/>
                      </a:prstGeom>
                    </p:spPr>
                  </p:pic>
                </p:oleObj>
              </mc:Fallback>
            </mc:AlternateContent>
          </a:graphicData>
        </a:graphic>
      </p:graphicFrame>
    </p:spTree>
    <p:extLst>
      <p:ext uri="{BB962C8B-B14F-4D97-AF65-F5344CB8AC3E}">
        <p14:creationId xmlns:p14="http://schemas.microsoft.com/office/powerpoint/2010/main" val="10359781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迪米特法则</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2" y="1244431"/>
            <a:ext cx="8790600" cy="4247317"/>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pPr>
              <a:defRPr/>
            </a:pPr>
            <a:r>
              <a:rPr lang="zh-CN" altLang="en-US" sz="2000" b="1">
                <a:solidFill>
                  <a:srgbClr val="0070C0"/>
                </a:solidFill>
                <a:ea typeface="宋体" panose="02010600030101010101" pitchFamily="2" charset="-122"/>
                <a:cs typeface="Times New Roman" panose="02020603050405020304" pitchFamily="18" charset="0"/>
              </a:rPr>
              <a:t>基本介绍</a:t>
            </a:r>
            <a:endParaRPr lang="en-US" altLang="zh-CN" sz="2000" b="1">
              <a:solidFill>
                <a:srgbClr val="0070C0"/>
              </a:solidFill>
              <a:latin typeface="Arial" pitchFamily="34" charset="0"/>
              <a:cs typeface="Arial" pitchFamily="34" charset="0"/>
            </a:endParaRPr>
          </a:p>
          <a:p>
            <a:pPr marL="342900" indent="-342900">
              <a:buAutoNum type="arabicParenR"/>
              <a:defRPr/>
            </a:pPr>
            <a:r>
              <a:rPr lang="zh-CN" altLang="en-US"/>
              <a:t>一个对象应该对其他对象保持最少的了解</a:t>
            </a:r>
            <a:endParaRPr lang="en-US" altLang="zh-CN"/>
          </a:p>
          <a:p>
            <a:pPr marL="342900" indent="-342900">
              <a:buAutoNum type="arabicParenR"/>
              <a:defRPr/>
            </a:pPr>
            <a:r>
              <a:rPr lang="zh-CN" altLang="en-US"/>
              <a:t>类与类关系越密切，耦合度越大</a:t>
            </a:r>
            <a:endParaRPr lang="en-US" altLang="zh-CN"/>
          </a:p>
          <a:p>
            <a:pPr marL="342900" indent="-342900">
              <a:buFontTx/>
              <a:buAutoNum type="arabicParenR"/>
              <a:defRPr/>
            </a:pPr>
            <a:r>
              <a:rPr lang="zh-CN" altLang="en-US"/>
              <a:t>迪米特法则</a:t>
            </a:r>
            <a:r>
              <a:rPr lang="en-US" altLang="zh-CN"/>
              <a:t>(</a:t>
            </a:r>
            <a:r>
              <a:rPr lang="en-US" altLang="zh-CN" b="1"/>
              <a:t>Demeter Principle</a:t>
            </a:r>
            <a:r>
              <a:rPr lang="en-US" altLang="zh-CN"/>
              <a:t>)</a:t>
            </a:r>
            <a:r>
              <a:rPr lang="zh-CN" altLang="en-US"/>
              <a:t>又叫</a:t>
            </a:r>
            <a:r>
              <a:rPr lang="zh-CN" altLang="en-US" b="1"/>
              <a:t>最少知道原则</a:t>
            </a:r>
            <a:r>
              <a:rPr lang="zh-CN" altLang="en-US"/>
              <a:t>，即一个类对自己依赖的类知道的越少越好。也就是说，对于被依赖的类不管多么复杂，都尽量将逻辑封装在类的内部。对外除了提供的</a:t>
            </a:r>
            <a:r>
              <a:rPr lang="en-US" altLang="zh-CN"/>
              <a:t>public </a:t>
            </a:r>
            <a:r>
              <a:rPr lang="zh-CN" altLang="en-US"/>
              <a:t>方法，不对外泄露任何信息</a:t>
            </a:r>
            <a:endParaRPr lang="en-US" altLang="zh-CN"/>
          </a:p>
          <a:p>
            <a:pPr marL="342900" indent="-342900">
              <a:buAutoNum type="arabicParenR"/>
              <a:defRPr/>
            </a:pPr>
            <a:r>
              <a:rPr lang="zh-CN" altLang="en-US"/>
              <a:t>迪米特法则还有个更简单的定义：只与直接的朋友通信</a:t>
            </a:r>
            <a:endParaRPr lang="en-US" altLang="zh-CN"/>
          </a:p>
          <a:p>
            <a:pPr marL="342900" indent="-342900">
              <a:buAutoNum type="arabicParenR"/>
              <a:defRPr/>
            </a:pPr>
            <a:endParaRPr lang="en-US" altLang="zh-CN" b="1">
              <a:solidFill>
                <a:srgbClr val="EA0000"/>
              </a:solidFill>
              <a:latin typeface="Arial" pitchFamily="34" charset="0"/>
              <a:cs typeface="Arial" pitchFamily="34" charset="0"/>
            </a:endParaRPr>
          </a:p>
          <a:p>
            <a:pPr marL="342900" indent="-342900">
              <a:buAutoNum type="arabicParenR"/>
              <a:defRPr/>
            </a:pPr>
            <a:r>
              <a:rPr lang="zh-CN" altLang="en-US" b="1">
                <a:solidFill>
                  <a:srgbClr val="EA0000"/>
                </a:solidFill>
              </a:rPr>
              <a:t>直接的朋友</a:t>
            </a:r>
            <a:r>
              <a:rPr lang="zh-CN" altLang="en-US"/>
              <a:t>：每个对象都会与其他对象有耦合关系，只要两个对象之间有耦合关系，我们就说这两个对象之间是朋友关系。耦合的方式很多，依赖，关联，组合，聚合等。其中，我们称出现成员变量，方法参数，方法返回值中的类为直接的朋友，而出现在局部变量中的类不是直接的朋友。也就是说，陌生的类最好不要以局部变量的形式出现在类的内部。</a:t>
            </a:r>
            <a:endParaRPr lang="en-US" altLang="zh-CN" b="1">
              <a:solidFill>
                <a:srgbClr val="EA0000"/>
              </a:solidFill>
              <a:latin typeface="Arial" pitchFamily="34" charset="0"/>
              <a:cs typeface="Arial" pitchFamily="34" charset="0"/>
            </a:endParaRPr>
          </a:p>
          <a:p>
            <a:pPr>
              <a:defRPr/>
            </a:pPr>
            <a:endParaRPr lang="en-US" altLang="zh-CN"/>
          </a:p>
        </p:txBody>
      </p:sp>
    </p:spTree>
    <p:extLst>
      <p:ext uri="{BB962C8B-B14F-4D97-AF65-F5344CB8AC3E}">
        <p14:creationId xmlns:p14="http://schemas.microsoft.com/office/powerpoint/2010/main" val="2184301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迪米特法则</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2" y="1244431"/>
            <a:ext cx="3847425" cy="2031325"/>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pPr>
              <a:defRPr/>
            </a:pPr>
            <a:r>
              <a:rPr lang="zh-CN" altLang="en-US" sz="2000" b="1">
                <a:solidFill>
                  <a:srgbClr val="0070C0"/>
                </a:solidFill>
                <a:ea typeface="宋体" panose="02010600030101010101" pitchFamily="2" charset="-122"/>
                <a:cs typeface="Times New Roman" panose="02020603050405020304" pitchFamily="18" charset="0"/>
              </a:rPr>
              <a:t>应用实例</a:t>
            </a:r>
            <a:endParaRPr lang="en-US" altLang="zh-CN" sz="2000" b="1">
              <a:solidFill>
                <a:srgbClr val="0070C0"/>
              </a:solidFill>
              <a:latin typeface="Arial" pitchFamily="34" charset="0"/>
              <a:cs typeface="Arial" pitchFamily="34" charset="0"/>
            </a:endParaRPr>
          </a:p>
          <a:p>
            <a:pPr>
              <a:defRPr/>
            </a:pPr>
            <a:endParaRPr lang="en-US" altLang="zh-CN"/>
          </a:p>
          <a:p>
            <a:pPr marL="342900" indent="-342900">
              <a:buAutoNum type="arabicParenR"/>
              <a:defRPr/>
            </a:pPr>
            <a:r>
              <a:rPr lang="zh-CN" altLang="en-US"/>
              <a:t>有一个学校，下属有各个学院和总部，现要求打印出学校总部员工</a:t>
            </a:r>
            <a:r>
              <a:rPr lang="en-US" altLang="zh-CN"/>
              <a:t>ID</a:t>
            </a:r>
            <a:r>
              <a:rPr lang="zh-CN" altLang="en-US"/>
              <a:t>和学院员工的</a:t>
            </a:r>
            <a:r>
              <a:rPr lang="en-US" altLang="zh-CN"/>
              <a:t>id</a:t>
            </a:r>
          </a:p>
          <a:p>
            <a:pPr marL="342900" indent="-342900">
              <a:buAutoNum type="arabicParenR"/>
              <a:defRPr/>
            </a:pPr>
            <a:r>
              <a:rPr lang="zh-CN" altLang="en-US"/>
              <a:t>编程实现上面的功能</a:t>
            </a:r>
            <a:r>
              <a:rPr lang="en-US" altLang="zh-CN"/>
              <a:t>, </a:t>
            </a:r>
            <a:r>
              <a:rPr lang="zh-CN" altLang="en-US"/>
              <a:t>看代码演示</a:t>
            </a:r>
            <a:endParaRPr lang="en-US" altLang="zh-CN"/>
          </a:p>
        </p:txBody>
      </p:sp>
      <p:graphicFrame>
        <p:nvGraphicFramePr>
          <p:cNvPr id="2" name="对象 1"/>
          <p:cNvGraphicFramePr>
            <a:graphicFrameLocks noChangeAspect="1"/>
          </p:cNvGraphicFramePr>
          <p:nvPr>
            <p:extLst>
              <p:ext uri="{D42A27DB-BD31-4B8C-83A1-F6EECF244321}">
                <p14:modId xmlns:p14="http://schemas.microsoft.com/office/powerpoint/2010/main" val="1684257670"/>
              </p:ext>
            </p:extLst>
          </p:nvPr>
        </p:nvGraphicFramePr>
        <p:xfrm>
          <a:off x="8176964" y="4680495"/>
          <a:ext cx="432048" cy="372226"/>
        </p:xfrm>
        <a:graphic>
          <a:graphicData uri="http://schemas.openxmlformats.org/presentationml/2006/ole">
            <mc:AlternateContent xmlns:mc="http://schemas.openxmlformats.org/markup-compatibility/2006">
              <mc:Choice xmlns:v="urn:schemas-microsoft-com:vml" Requires="v">
                <p:oleObj spid="_x0000_s326835"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8176964" y="4680495"/>
                        <a:ext cx="432048" cy="372226"/>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116408375"/>
              </p:ext>
            </p:extLst>
          </p:nvPr>
        </p:nvGraphicFramePr>
        <p:xfrm>
          <a:off x="1098029" y="3600375"/>
          <a:ext cx="936104" cy="539735"/>
        </p:xfrm>
        <a:graphic>
          <a:graphicData uri="http://schemas.openxmlformats.org/presentationml/2006/ole">
            <mc:AlternateContent xmlns:mc="http://schemas.openxmlformats.org/markup-compatibility/2006">
              <mc:Choice xmlns:v="urn:schemas-microsoft-com:vml" Requires="v">
                <p:oleObj spid="_x0000_s326836" name="包装程序外壳对象" showAsIcon="1" r:id="rId6" imgW="1233000" imgH="711360" progId="Package">
                  <p:embed/>
                </p:oleObj>
              </mc:Choice>
              <mc:Fallback>
                <p:oleObj name="包装程序外壳对象" showAsIcon="1" r:id="rId6" imgW="1233000" imgH="711360" progId="Package">
                  <p:embed/>
                  <p:pic>
                    <p:nvPicPr>
                      <p:cNvPr id="0" name=""/>
                      <p:cNvPicPr/>
                      <p:nvPr/>
                    </p:nvPicPr>
                    <p:blipFill>
                      <a:blip r:embed="rId7"/>
                      <a:stretch>
                        <a:fillRect/>
                      </a:stretch>
                    </p:blipFill>
                    <p:spPr>
                      <a:xfrm>
                        <a:off x="1098029" y="3600375"/>
                        <a:ext cx="936104" cy="539735"/>
                      </a:xfrm>
                      <a:prstGeom prst="rect">
                        <a:avLst/>
                      </a:prstGeom>
                    </p:spPr>
                  </p:pic>
                </p:oleObj>
              </mc:Fallback>
            </mc:AlternateContent>
          </a:graphicData>
        </a:graphic>
      </p:graphicFrame>
      <p:pic>
        <p:nvPicPr>
          <p:cNvPr id="326752" name="Picture 9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17971" y="1872183"/>
            <a:ext cx="3457844"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44516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迪米特法则</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2" y="1244431"/>
            <a:ext cx="8383929" cy="2308324"/>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pPr>
              <a:defRPr/>
            </a:pPr>
            <a:r>
              <a:rPr lang="zh-CN" altLang="en-US" sz="2000" b="1">
                <a:solidFill>
                  <a:srgbClr val="0070C0"/>
                </a:solidFill>
                <a:ea typeface="宋体" panose="02010600030101010101" pitchFamily="2" charset="-122"/>
                <a:cs typeface="Times New Roman" panose="02020603050405020304" pitchFamily="18" charset="0"/>
              </a:rPr>
              <a:t>应用实例改进</a:t>
            </a:r>
            <a:endParaRPr lang="en-US" altLang="zh-CN" sz="2000" b="1">
              <a:solidFill>
                <a:srgbClr val="0070C0"/>
              </a:solidFill>
              <a:latin typeface="Arial" pitchFamily="34" charset="0"/>
              <a:cs typeface="Arial" pitchFamily="34" charset="0"/>
            </a:endParaRPr>
          </a:p>
          <a:p>
            <a:pPr>
              <a:defRPr/>
            </a:pPr>
            <a:endParaRPr lang="en-US" altLang="zh-CN"/>
          </a:p>
          <a:p>
            <a:pPr marL="342900" indent="-342900">
              <a:buAutoNum type="arabicParenR"/>
              <a:defRPr/>
            </a:pPr>
            <a:r>
              <a:rPr lang="zh-CN" altLang="en-US"/>
              <a:t>前面设计的问题在于</a:t>
            </a:r>
            <a:r>
              <a:rPr lang="en-US" altLang="zh-CN"/>
              <a:t>SchoolManager</a:t>
            </a:r>
            <a:r>
              <a:rPr lang="zh-CN" altLang="en-US"/>
              <a:t>中，</a:t>
            </a:r>
            <a:r>
              <a:rPr lang="en-US" altLang="zh-CN"/>
              <a:t>CollegeEmployee</a:t>
            </a:r>
            <a:r>
              <a:rPr lang="zh-CN" altLang="en-US"/>
              <a:t>类并不是</a:t>
            </a:r>
            <a:r>
              <a:rPr lang="en-US" altLang="zh-CN"/>
              <a:t>SchoolManager</a:t>
            </a:r>
            <a:r>
              <a:rPr lang="zh-CN" altLang="en-US"/>
              <a:t>类的直接朋友 </a:t>
            </a:r>
            <a:r>
              <a:rPr lang="en-US" altLang="zh-CN"/>
              <a:t>(</a:t>
            </a:r>
            <a:r>
              <a:rPr lang="zh-CN" altLang="en-US"/>
              <a:t>分析</a:t>
            </a:r>
            <a:r>
              <a:rPr lang="en-US" altLang="zh-CN"/>
              <a:t>)</a:t>
            </a:r>
          </a:p>
          <a:p>
            <a:pPr marL="342900" indent="-342900">
              <a:buAutoNum type="arabicParenR"/>
              <a:defRPr/>
            </a:pPr>
            <a:r>
              <a:rPr lang="zh-CN" altLang="en-US"/>
              <a:t>按照迪米特法则，应该避免类中出现这样非直接朋友关系的耦合</a:t>
            </a:r>
            <a:endParaRPr lang="en-US" altLang="zh-CN"/>
          </a:p>
          <a:p>
            <a:pPr marL="342900" indent="-342900">
              <a:buAutoNum type="arabicParenR"/>
              <a:defRPr/>
            </a:pPr>
            <a:r>
              <a:rPr lang="zh-CN" altLang="en-US"/>
              <a:t>对代码按照迪米特法则 进行改进</a:t>
            </a:r>
            <a:r>
              <a:rPr lang="en-US" altLang="zh-CN"/>
              <a:t>. (</a:t>
            </a:r>
            <a:r>
              <a:rPr lang="zh-CN" altLang="en-US"/>
              <a:t>看老师演示</a:t>
            </a:r>
            <a:r>
              <a:rPr lang="en-US" altLang="zh-CN"/>
              <a:t>)</a:t>
            </a:r>
          </a:p>
          <a:p>
            <a:pPr>
              <a:defRPr/>
            </a:pPr>
            <a:endParaRPr lang="en-US" altLang="zh-CN"/>
          </a:p>
        </p:txBody>
      </p:sp>
      <p:graphicFrame>
        <p:nvGraphicFramePr>
          <p:cNvPr id="3" name="对象 2"/>
          <p:cNvGraphicFramePr>
            <a:graphicFrameLocks noChangeAspect="1"/>
          </p:cNvGraphicFramePr>
          <p:nvPr>
            <p:extLst>
              <p:ext uri="{D42A27DB-BD31-4B8C-83A1-F6EECF244321}">
                <p14:modId xmlns:p14="http://schemas.microsoft.com/office/powerpoint/2010/main" val="494169164"/>
              </p:ext>
            </p:extLst>
          </p:nvPr>
        </p:nvGraphicFramePr>
        <p:xfrm>
          <a:off x="1098029" y="3672383"/>
          <a:ext cx="650810" cy="423168"/>
        </p:xfrm>
        <a:graphic>
          <a:graphicData uri="http://schemas.openxmlformats.org/presentationml/2006/ole">
            <mc:AlternateContent xmlns:mc="http://schemas.openxmlformats.org/markup-compatibility/2006">
              <mc:Choice xmlns:v="urn:schemas-microsoft-com:vml" Requires="v">
                <p:oleObj spid="_x0000_s327769" name="包装程序外壳对象" showAsIcon="1" r:id="rId4" imgW="1093320" imgH="711360" progId="Package">
                  <p:embed/>
                </p:oleObj>
              </mc:Choice>
              <mc:Fallback>
                <p:oleObj name="包装程序外壳对象" showAsIcon="1" r:id="rId4" imgW="1093320" imgH="711360" progId="Package">
                  <p:embed/>
                  <p:pic>
                    <p:nvPicPr>
                      <p:cNvPr id="0" name=""/>
                      <p:cNvPicPr/>
                      <p:nvPr/>
                    </p:nvPicPr>
                    <p:blipFill>
                      <a:blip r:embed="rId5"/>
                      <a:stretch>
                        <a:fillRect/>
                      </a:stretch>
                    </p:blipFill>
                    <p:spPr>
                      <a:xfrm>
                        <a:off x="1098029" y="3672383"/>
                        <a:ext cx="650810" cy="423168"/>
                      </a:xfrm>
                      <a:prstGeom prst="rect">
                        <a:avLst/>
                      </a:prstGeom>
                    </p:spPr>
                  </p:pic>
                </p:oleObj>
              </mc:Fallback>
            </mc:AlternateContent>
          </a:graphicData>
        </a:graphic>
      </p:graphicFrame>
    </p:spTree>
    <p:extLst>
      <p:ext uri="{BB962C8B-B14F-4D97-AF65-F5344CB8AC3E}">
        <p14:creationId xmlns:p14="http://schemas.microsoft.com/office/powerpoint/2010/main" val="3510863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迪米特法则</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2" y="1244431"/>
            <a:ext cx="8383929" cy="1754326"/>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pPr>
              <a:defRPr/>
            </a:pPr>
            <a:r>
              <a:rPr lang="zh-CN" altLang="en-US" sz="2000" b="1">
                <a:solidFill>
                  <a:srgbClr val="0070C0"/>
                </a:solidFill>
                <a:ea typeface="宋体" panose="02010600030101010101" pitchFamily="2" charset="-122"/>
                <a:cs typeface="Times New Roman" panose="02020603050405020304" pitchFamily="18" charset="0"/>
              </a:rPr>
              <a:t>迪米特法则注意事项和细节</a:t>
            </a:r>
            <a:endParaRPr lang="en-US" altLang="zh-CN" sz="2000" b="1">
              <a:solidFill>
                <a:srgbClr val="0070C0"/>
              </a:solidFill>
              <a:latin typeface="Arial" pitchFamily="34" charset="0"/>
              <a:cs typeface="Arial" pitchFamily="34" charset="0"/>
            </a:endParaRPr>
          </a:p>
          <a:p>
            <a:pPr>
              <a:defRPr/>
            </a:pPr>
            <a:endParaRPr lang="en-US" altLang="zh-CN"/>
          </a:p>
          <a:p>
            <a:pPr marL="342900" indent="-342900">
              <a:buAutoNum type="arabicParenR"/>
              <a:defRPr/>
            </a:pPr>
            <a:r>
              <a:rPr lang="zh-CN" altLang="en-US"/>
              <a:t>迪米特法则的核心是</a:t>
            </a:r>
            <a:r>
              <a:rPr lang="zh-CN" altLang="en-US" b="1"/>
              <a:t>降低类之间的耦合</a:t>
            </a:r>
            <a:endParaRPr lang="en-US" altLang="zh-CN" b="1"/>
          </a:p>
          <a:p>
            <a:pPr marL="342900" indent="-342900">
              <a:buAutoNum type="arabicParenR"/>
              <a:defRPr/>
            </a:pPr>
            <a:r>
              <a:rPr lang="zh-CN" altLang="en-US"/>
              <a:t>但是注意：由于每个类都减少了不必要的依赖，因此迪米特法则只是要求降低类间</a:t>
            </a:r>
            <a:r>
              <a:rPr lang="en-US" altLang="zh-CN"/>
              <a:t>(</a:t>
            </a:r>
            <a:r>
              <a:rPr lang="zh-CN" altLang="en-US"/>
              <a:t>对象间</a:t>
            </a:r>
            <a:r>
              <a:rPr lang="en-US" altLang="zh-CN"/>
              <a:t>)</a:t>
            </a:r>
            <a:r>
              <a:rPr lang="zh-CN" altLang="en-US"/>
              <a:t>耦合关系， 并不是要求完全没有依赖关系</a:t>
            </a:r>
            <a:endParaRPr lang="en-US" altLang="zh-CN"/>
          </a:p>
        </p:txBody>
      </p:sp>
    </p:spTree>
    <p:extLst>
      <p:ext uri="{BB962C8B-B14F-4D97-AF65-F5344CB8AC3E}">
        <p14:creationId xmlns:p14="http://schemas.microsoft.com/office/powerpoint/2010/main" val="35178211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合成复用原则（</a:t>
            </a:r>
            <a:r>
              <a:rPr lang="en-US" altLang="zh-CN" sz="2400" b="1"/>
              <a:t>Composite Reuse Principle</a:t>
            </a:r>
            <a:r>
              <a:rPr lang="zh-CN" altLang="en-US" sz="2400" b="1"/>
              <a:t>）</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2" y="1244431"/>
            <a:ext cx="8383929" cy="1200329"/>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pPr>
              <a:defRPr/>
            </a:pPr>
            <a:r>
              <a:rPr lang="zh-CN" altLang="en-US" sz="2000" b="1">
                <a:solidFill>
                  <a:srgbClr val="0070C0"/>
                </a:solidFill>
                <a:ea typeface="宋体" panose="02010600030101010101" pitchFamily="2" charset="-122"/>
                <a:cs typeface="Times New Roman" panose="02020603050405020304" pitchFamily="18" charset="0"/>
              </a:rPr>
              <a:t>基本介绍</a:t>
            </a:r>
            <a:endParaRPr lang="en-US" altLang="zh-CN" sz="2000" b="1">
              <a:solidFill>
                <a:srgbClr val="0070C0"/>
              </a:solidFill>
              <a:latin typeface="Arial" pitchFamily="34" charset="0"/>
              <a:cs typeface="Arial" pitchFamily="34" charset="0"/>
            </a:endParaRPr>
          </a:p>
          <a:p>
            <a:pPr>
              <a:defRPr/>
            </a:pPr>
            <a:endParaRPr lang="en-US" altLang="zh-CN"/>
          </a:p>
          <a:p>
            <a:pPr>
              <a:defRPr/>
            </a:pPr>
            <a:r>
              <a:rPr lang="zh-CN" altLang="en-US"/>
              <a:t>原则是尽量使用合成</a:t>
            </a:r>
            <a:r>
              <a:rPr lang="en-US" altLang="zh-CN"/>
              <a:t>/</a:t>
            </a:r>
            <a:r>
              <a:rPr lang="zh-CN" altLang="en-US"/>
              <a:t>聚合的方式，而不是使用继承</a:t>
            </a:r>
            <a:endParaRPr lang="en-US" altLang="zh-CN"/>
          </a:p>
        </p:txBody>
      </p:sp>
      <p:pic>
        <p:nvPicPr>
          <p:cNvPr id="398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599" y="2664271"/>
            <a:ext cx="3958579" cy="2805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24136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设计原则核心思想</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2" y="1244431"/>
            <a:ext cx="8383929" cy="2000548"/>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pPr>
              <a:defRPr/>
            </a:pPr>
            <a:endParaRPr lang="en-US" altLang="zh-CN"/>
          </a:p>
          <a:p>
            <a:pPr marL="342900" indent="-342900" latinLnBrk="1">
              <a:buAutoNum type="arabicParenR"/>
            </a:pPr>
            <a:r>
              <a:rPr lang="zh-CN" altLang="en-US"/>
              <a:t>找出应用中可能需要变化之处，把它们独立出来，不要和那些不需要变化的代码混在一起。</a:t>
            </a:r>
            <a:endParaRPr lang="en-US" altLang="zh-CN"/>
          </a:p>
          <a:p>
            <a:pPr marL="342900" indent="-342900" latinLnBrk="1">
              <a:buAutoNum type="arabicParenR"/>
            </a:pPr>
            <a:r>
              <a:rPr lang="zh-CN" altLang="en-US"/>
              <a:t>针对接口编程，而不是针对实现编程。</a:t>
            </a:r>
            <a:endParaRPr lang="en-US" altLang="zh-CN"/>
          </a:p>
          <a:p>
            <a:pPr marL="342900" indent="-342900" latinLnBrk="1">
              <a:buAutoNum type="arabicParenR"/>
            </a:pPr>
            <a:r>
              <a:rPr lang="zh-CN" altLang="en-US"/>
              <a:t>为了交互对象之间的松耦合设计而努力</a:t>
            </a:r>
          </a:p>
          <a:p>
            <a:pPr>
              <a:defRPr/>
            </a:pPr>
            <a:endParaRPr lang="en-US" altLang="zh-CN"/>
          </a:p>
        </p:txBody>
      </p:sp>
    </p:spTree>
    <p:extLst>
      <p:ext uri="{BB962C8B-B14F-4D97-AF65-F5344CB8AC3E}">
        <p14:creationId xmlns:p14="http://schemas.microsoft.com/office/powerpoint/2010/main" val="36009779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sz="2800" b="1"/>
              <a:t>Java</a:t>
            </a:r>
            <a:r>
              <a:rPr lang="zh-CN" altLang="en-US" sz="2800" b="1"/>
              <a:t>设计模式</a:t>
            </a:r>
            <a:endParaRPr lang="en-US" altLang="zh-CN" sz="2800" b="1"/>
          </a:p>
          <a:p>
            <a:r>
              <a:rPr lang="en-US" altLang="zh-CN" sz="2400" b="1">
                <a:solidFill>
                  <a:schemeClr val="bg1">
                    <a:lumMod val="65000"/>
                  </a:schemeClr>
                </a:solidFill>
              </a:rPr>
              <a:t>--UML</a:t>
            </a:r>
            <a:r>
              <a:rPr lang="zh-CN" altLang="en-US" sz="2400" b="1">
                <a:solidFill>
                  <a:schemeClr val="bg1">
                    <a:lumMod val="65000"/>
                  </a:schemeClr>
                </a:solidFill>
              </a:rPr>
              <a:t>类图</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715136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Java</a:t>
            </a:r>
            <a:r>
              <a:rPr lang="zh-CN" altLang="en-US" sz="2200" b="1"/>
              <a:t>设计模式内容介绍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2" name="TextBox 1"/>
          <p:cNvSpPr txBox="1"/>
          <p:nvPr/>
        </p:nvSpPr>
        <p:spPr>
          <a:xfrm>
            <a:off x="487837" y="1368127"/>
            <a:ext cx="8747096" cy="5940088"/>
          </a:xfrm>
          <a:prstGeom prst="rect">
            <a:avLst/>
          </a:prstGeom>
          <a:noFill/>
        </p:spPr>
        <p:txBody>
          <a:bodyPr wrap="square" rtlCol="0">
            <a:spAutoFit/>
          </a:bodyPr>
          <a:lstStyle/>
          <a:p>
            <a:r>
              <a:rPr lang="zh-CN" altLang="en-US" sz="2000" b="1" dirty="0">
                <a:solidFill>
                  <a:srgbClr val="0070C0"/>
                </a:solidFill>
              </a:rPr>
              <a:t>先看几个经典的设计模式面试题</a:t>
            </a:r>
            <a:endParaRPr lang="en-US" altLang="zh-CN" dirty="0"/>
          </a:p>
          <a:p>
            <a:r>
              <a:rPr lang="zh-CN" altLang="en-US" dirty="0"/>
              <a:t>设计模式的七大原则</a:t>
            </a:r>
            <a:r>
              <a:rPr lang="en-US" altLang="zh-CN" dirty="0"/>
              <a:t>: </a:t>
            </a:r>
            <a:r>
              <a:rPr lang="zh-CN" altLang="en-US" dirty="0"/>
              <a:t>要求：</a:t>
            </a:r>
            <a:r>
              <a:rPr lang="en-US" altLang="zh-CN" dirty="0"/>
              <a:t>1) </a:t>
            </a:r>
            <a:r>
              <a:rPr lang="zh-CN" altLang="en-US" b="1" dirty="0"/>
              <a:t>七大设计原则核心思想 </a:t>
            </a:r>
            <a:r>
              <a:rPr lang="en-US" altLang="zh-CN" dirty="0">
                <a:solidFill>
                  <a:prstClr val="black"/>
                </a:solidFill>
              </a:rPr>
              <a:t>2) </a:t>
            </a:r>
            <a:r>
              <a:rPr lang="zh-CN" altLang="en-US" dirty="0">
                <a:solidFill>
                  <a:prstClr val="black"/>
                </a:solidFill>
              </a:rPr>
              <a:t>能够以类图的说明设计原则 </a:t>
            </a:r>
            <a:r>
              <a:rPr lang="en-US" altLang="zh-CN" dirty="0">
                <a:solidFill>
                  <a:prstClr val="black"/>
                </a:solidFill>
              </a:rPr>
              <a:t>3) </a:t>
            </a:r>
            <a:r>
              <a:rPr lang="zh-CN" altLang="en-US" dirty="0">
                <a:solidFill>
                  <a:prstClr val="black"/>
                </a:solidFill>
              </a:rPr>
              <a:t>在项目实际开发中，你在哪里使用到了</a:t>
            </a:r>
            <a:r>
              <a:rPr lang="en-US" altLang="zh-CN" dirty="0" err="1">
                <a:solidFill>
                  <a:prstClr val="black"/>
                </a:solidFill>
              </a:rPr>
              <a:t>ocp</a:t>
            </a:r>
            <a:r>
              <a:rPr lang="zh-CN" altLang="en-US" dirty="0">
                <a:solidFill>
                  <a:prstClr val="black"/>
                </a:solidFill>
              </a:rPr>
              <a:t>原则</a:t>
            </a:r>
            <a:endParaRPr lang="en-US" altLang="zh-CN" dirty="0">
              <a:solidFill>
                <a:prstClr val="black"/>
              </a:solidFill>
            </a:endParaRPr>
          </a:p>
          <a:p>
            <a:endParaRPr lang="en-US" altLang="zh-CN" dirty="0">
              <a:solidFill>
                <a:prstClr val="black"/>
              </a:solidFill>
            </a:endParaRPr>
          </a:p>
          <a:p>
            <a:pPr>
              <a:defRPr/>
            </a:pPr>
            <a:r>
              <a:rPr lang="zh-CN" altLang="en-US" b="1" dirty="0">
                <a:latin typeface="Arial" pitchFamily="34" charset="0"/>
                <a:ea typeface="宋体" panose="02010600030101010101" pitchFamily="2" charset="-122"/>
                <a:cs typeface="Arial" pitchFamily="34" charset="0"/>
              </a:rPr>
              <a:t>设计模式常用的七大原则有</a:t>
            </a:r>
            <a:r>
              <a:rPr lang="en-US" altLang="zh-CN" dirty="0">
                <a:latin typeface="Arial" pitchFamily="34" charset="0"/>
                <a:ea typeface="宋体" panose="02010600030101010101" pitchFamily="2" charset="-122"/>
                <a:cs typeface="Arial" pitchFamily="34" charset="0"/>
              </a:rPr>
              <a:t>:</a:t>
            </a:r>
          </a:p>
          <a:p>
            <a:pPr marL="342900" indent="-342900">
              <a:buAutoNum type="arabicParenR"/>
              <a:defRPr/>
            </a:pPr>
            <a:r>
              <a:rPr lang="zh-CN" altLang="en-US" dirty="0"/>
              <a:t>单一职责原则</a:t>
            </a:r>
            <a:endParaRPr lang="en-US" altLang="zh-CN" dirty="0"/>
          </a:p>
          <a:p>
            <a:pPr marL="342900" indent="-342900">
              <a:buAutoNum type="arabicParenR"/>
              <a:defRPr/>
            </a:pPr>
            <a:r>
              <a:rPr lang="zh-CN" altLang="en-US" dirty="0"/>
              <a:t>接口隔离原则</a:t>
            </a:r>
            <a:endParaRPr lang="en-US" altLang="zh-CN" dirty="0"/>
          </a:p>
          <a:p>
            <a:pPr marL="342900" indent="-342900">
              <a:buAutoNum type="arabicParenR"/>
              <a:defRPr/>
            </a:pPr>
            <a:r>
              <a:rPr lang="zh-CN" altLang="en-US" dirty="0"/>
              <a:t>依赖倒转原则</a:t>
            </a:r>
            <a:endParaRPr lang="en-US" altLang="zh-CN" dirty="0"/>
          </a:p>
          <a:p>
            <a:pPr marL="342900" indent="-342900">
              <a:buAutoNum type="arabicParenR"/>
              <a:defRPr/>
            </a:pPr>
            <a:r>
              <a:rPr lang="zh-CN" altLang="en-US" dirty="0"/>
              <a:t>里氏替换原则</a:t>
            </a:r>
            <a:endParaRPr lang="en-US" altLang="zh-CN" dirty="0"/>
          </a:p>
          <a:p>
            <a:pPr marL="342900" indent="-342900">
              <a:buAutoNum type="arabicParenR"/>
              <a:defRPr/>
            </a:pPr>
            <a:r>
              <a:rPr lang="zh-CN" altLang="en-US" dirty="0"/>
              <a:t>开闭原则 </a:t>
            </a:r>
            <a:r>
              <a:rPr lang="en-US" altLang="zh-CN" dirty="0" err="1"/>
              <a:t>ocp</a:t>
            </a:r>
            <a:endParaRPr lang="en-US" altLang="zh-CN" dirty="0"/>
          </a:p>
          <a:p>
            <a:pPr marL="342900" indent="-342900">
              <a:buAutoNum type="arabicParenR"/>
              <a:defRPr/>
            </a:pPr>
            <a:r>
              <a:rPr lang="zh-CN" altLang="en-US" dirty="0"/>
              <a:t>迪米特法则</a:t>
            </a:r>
            <a:endParaRPr lang="en-US" altLang="zh-CN" dirty="0"/>
          </a:p>
          <a:p>
            <a:pPr marL="342900" indent="-342900">
              <a:buFontTx/>
              <a:buAutoNum type="arabicParenR"/>
              <a:defRPr/>
            </a:pPr>
            <a:r>
              <a:rPr lang="zh-CN" altLang="en-US" b="1" dirty="0"/>
              <a:t>合成复用原则</a:t>
            </a:r>
          </a:p>
          <a:p>
            <a:endParaRPr lang="en-US" altLang="zh-CN" dirty="0">
              <a:solidFill>
                <a:prstClr val="black"/>
              </a:solidFill>
            </a:endParaRPr>
          </a:p>
          <a:p>
            <a:endParaRPr lang="en-US" altLang="zh-CN" dirty="0">
              <a:solidFill>
                <a:prstClr val="black"/>
              </a:solidFill>
            </a:endParaRPr>
          </a:p>
          <a:p>
            <a:endParaRPr lang="en-US" altLang="zh-CN" dirty="0">
              <a:solidFill>
                <a:prstClr val="black"/>
              </a:solidFill>
            </a:endParaRPr>
          </a:p>
          <a:p>
            <a:endParaRPr lang="en-US" altLang="zh-CN" dirty="0">
              <a:solidFill>
                <a:prstClr val="black"/>
              </a:solidFill>
            </a:endParaRPr>
          </a:p>
          <a:p>
            <a:endParaRPr lang="en-US" altLang="zh-CN">
              <a:solidFill>
                <a:prstClr val="black"/>
              </a:solidFill>
            </a:endParaRPr>
          </a:p>
          <a:p>
            <a:endParaRPr lang="en-US" altLang="zh-CN">
              <a:solidFill>
                <a:prstClr val="black"/>
              </a:solidFill>
            </a:endParaRPr>
          </a:p>
          <a:p>
            <a:endParaRPr lang="en-US" altLang="zh-CN" dirty="0">
              <a:solidFill>
                <a:prstClr val="black"/>
              </a:solidFill>
            </a:endParaRPr>
          </a:p>
          <a:p>
            <a:endParaRPr lang="en-US" altLang="zh-CN" dirty="0">
              <a:solidFill>
                <a:prstClr val="black"/>
              </a:solidFill>
            </a:endParaRPr>
          </a:p>
          <a:p>
            <a:endParaRPr lang="en-US" altLang="zh-CN" dirty="0">
              <a:solidFill>
                <a:prstClr val="black"/>
              </a:solidFill>
            </a:endParaRPr>
          </a:p>
        </p:txBody>
      </p:sp>
      <p:pic>
        <p:nvPicPr>
          <p:cNvPr id="147647" name="Picture 19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1826" y="2481510"/>
            <a:ext cx="4564702" cy="2453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对象 4"/>
          <p:cNvGraphicFramePr>
            <a:graphicFrameLocks noChangeAspect="1"/>
          </p:cNvGraphicFramePr>
          <p:nvPr>
            <p:extLst>
              <p:ext uri="{D42A27DB-BD31-4B8C-83A1-F6EECF244321}">
                <p14:modId xmlns:p14="http://schemas.microsoft.com/office/powerpoint/2010/main" val="3317561574"/>
              </p:ext>
            </p:extLst>
          </p:nvPr>
        </p:nvGraphicFramePr>
        <p:xfrm>
          <a:off x="8586861" y="4475434"/>
          <a:ext cx="494489" cy="426021"/>
        </p:xfrm>
        <a:graphic>
          <a:graphicData uri="http://schemas.openxmlformats.org/presentationml/2006/ole">
            <mc:AlternateContent xmlns:mc="http://schemas.openxmlformats.org/markup-compatibility/2006">
              <mc:Choice xmlns:v="urn:schemas-microsoft-com:vml" Requires="v">
                <p:oleObj spid="_x0000_s147725"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8586861" y="4475434"/>
                        <a:ext cx="494489" cy="426021"/>
                      </a:xfrm>
                      <a:prstGeom prst="rect">
                        <a:avLst/>
                      </a:prstGeom>
                    </p:spPr>
                  </p:pic>
                </p:oleObj>
              </mc:Fallback>
            </mc:AlternateContent>
          </a:graphicData>
        </a:graphic>
      </p:graphicFrame>
    </p:spTree>
    <p:extLst>
      <p:ext uri="{BB962C8B-B14F-4D97-AF65-F5344CB8AC3E}">
        <p14:creationId xmlns:p14="http://schemas.microsoft.com/office/powerpoint/2010/main" val="27311776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400" b="1"/>
              <a:t>UML</a:t>
            </a:r>
            <a:r>
              <a:rPr lang="zh-CN" altLang="en-US" sz="2400" b="1"/>
              <a:t>基本介绍</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2" y="1244431"/>
            <a:ext cx="4567505" cy="3970318"/>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pPr>
              <a:defRPr/>
            </a:pPr>
            <a:endParaRPr lang="en-US" altLang="zh-CN"/>
          </a:p>
          <a:p>
            <a:pPr marL="342900" indent="-342900" latinLnBrk="1">
              <a:buAutoNum type="arabicParenR"/>
            </a:pPr>
            <a:r>
              <a:rPr lang="en-US" altLang="zh-CN"/>
              <a:t>UML——Unified modeling language UML (</a:t>
            </a:r>
            <a:r>
              <a:rPr lang="zh-CN" altLang="en-US" sz="2000" b="1"/>
              <a:t>统一建模语言</a:t>
            </a:r>
            <a:r>
              <a:rPr lang="en-US" altLang="zh-CN"/>
              <a:t>)</a:t>
            </a:r>
            <a:r>
              <a:rPr lang="zh-CN" altLang="en-US"/>
              <a:t>，是一种用于软件系统分析和设计的语言工具，它用于帮助软件开发人员进行思考和记录思路的结果</a:t>
            </a:r>
            <a:endParaRPr lang="en-US" altLang="zh-CN"/>
          </a:p>
          <a:p>
            <a:pPr marL="342900" indent="-342900" latinLnBrk="1">
              <a:buAutoNum type="arabicParenR"/>
            </a:pPr>
            <a:r>
              <a:rPr lang="en-US" altLang="zh-CN"/>
              <a:t>UML</a:t>
            </a:r>
            <a:r>
              <a:rPr lang="zh-CN" altLang="en-US"/>
              <a:t>本身是一套符号的规定，就像数学符号和化学符号一样，这些符号用于描述软件模型中的各个元素和他们之间的关系，比如类、接口、实现、泛化、依赖、组合、聚合等，如右图</a:t>
            </a:r>
            <a:r>
              <a:rPr lang="en-US" altLang="zh-CN"/>
              <a:t>:</a:t>
            </a:r>
          </a:p>
          <a:p>
            <a:pPr marL="342900" indent="-342900" latinLnBrk="1">
              <a:buAutoNum type="arabicParenR"/>
            </a:pPr>
            <a:r>
              <a:rPr lang="zh-CN" altLang="en-US"/>
              <a:t>使用</a:t>
            </a:r>
            <a:r>
              <a:rPr lang="en-US" altLang="zh-CN"/>
              <a:t>UML</a:t>
            </a:r>
            <a:r>
              <a:rPr lang="zh-CN" altLang="en-US"/>
              <a:t>来建模，常用的工具有 </a:t>
            </a:r>
            <a:r>
              <a:rPr lang="en-US" altLang="zh-CN"/>
              <a:t>Rational Rose , </a:t>
            </a:r>
            <a:r>
              <a:rPr lang="zh-CN" altLang="en-US"/>
              <a:t>也可以使用一些插件来建模</a:t>
            </a:r>
            <a:endParaRPr lang="en-US" altLang="zh-CN"/>
          </a:p>
          <a:p>
            <a:pPr marL="342900" indent="-342900" latinLnBrk="1">
              <a:buAutoNum type="arabicParenR"/>
            </a:pPr>
            <a:endParaRPr lang="en-US" altLang="zh-CN"/>
          </a:p>
        </p:txBody>
      </p:sp>
      <p:pic>
        <p:nvPicPr>
          <p:cNvPr id="32870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9832" y="1795274"/>
            <a:ext cx="4295775" cy="341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对象 1"/>
          <p:cNvGraphicFramePr>
            <a:graphicFrameLocks noChangeAspect="1"/>
          </p:cNvGraphicFramePr>
          <p:nvPr>
            <p:extLst>
              <p:ext uri="{D42A27DB-BD31-4B8C-83A1-F6EECF244321}">
                <p14:modId xmlns:p14="http://schemas.microsoft.com/office/powerpoint/2010/main" val="1441047038"/>
              </p:ext>
            </p:extLst>
          </p:nvPr>
        </p:nvGraphicFramePr>
        <p:xfrm>
          <a:off x="5562525" y="4743045"/>
          <a:ext cx="494489" cy="426021"/>
        </p:xfrm>
        <a:graphic>
          <a:graphicData uri="http://schemas.openxmlformats.org/presentationml/2006/ole">
            <mc:AlternateContent xmlns:mc="http://schemas.openxmlformats.org/markup-compatibility/2006">
              <mc:Choice xmlns:v="urn:schemas-microsoft-com:vml" Requires="v">
                <p:oleObj spid="_x0000_s328791"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5562525" y="4743045"/>
                        <a:ext cx="494489" cy="426021"/>
                      </a:xfrm>
                      <a:prstGeom prst="rect">
                        <a:avLst/>
                      </a:prstGeom>
                    </p:spPr>
                  </p:pic>
                </p:oleObj>
              </mc:Fallback>
            </mc:AlternateContent>
          </a:graphicData>
        </a:graphic>
      </p:graphicFrame>
    </p:spTree>
    <p:extLst>
      <p:ext uri="{BB962C8B-B14F-4D97-AF65-F5344CB8AC3E}">
        <p14:creationId xmlns:p14="http://schemas.microsoft.com/office/powerpoint/2010/main" val="361006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400" b="1"/>
              <a:t>UML</a:t>
            </a:r>
            <a:r>
              <a:rPr lang="zh-CN" altLang="en-US" sz="2400" b="1"/>
              <a:t>图</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2" y="1244431"/>
            <a:ext cx="8455937" cy="3828740"/>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pPr latinLnBrk="1"/>
            <a:r>
              <a:rPr lang="zh-CN" altLang="en-US"/>
              <a:t>画</a:t>
            </a:r>
            <a:r>
              <a:rPr lang="en-US" altLang="zh-CN"/>
              <a:t>UML</a:t>
            </a:r>
            <a:r>
              <a:rPr lang="zh-CN" altLang="en-US"/>
              <a:t>图与写文章差不多，都是把自己的思想描述给别人看，关键在于思路和条理，</a:t>
            </a:r>
            <a:r>
              <a:rPr lang="en-US" altLang="zh-CN"/>
              <a:t>UML</a:t>
            </a:r>
            <a:r>
              <a:rPr lang="zh-CN" altLang="en-US"/>
              <a:t>图分类：</a:t>
            </a:r>
            <a:endParaRPr lang="en-US" altLang="zh-CN"/>
          </a:p>
          <a:p>
            <a:pPr latinLnBrk="1"/>
            <a:endParaRPr lang="en-US" altLang="zh-CN"/>
          </a:p>
          <a:p>
            <a:pPr marL="342900" indent="-342900">
              <a:lnSpc>
                <a:spcPct val="80000"/>
              </a:lnSpc>
              <a:spcAft>
                <a:spcPct val="20000"/>
              </a:spcAft>
              <a:buAutoNum type="arabicParenR"/>
            </a:pPr>
            <a:r>
              <a:rPr lang="zh-CN" altLang="en-US" b="1"/>
              <a:t>用例图</a:t>
            </a:r>
            <a:r>
              <a:rPr lang="en-US" altLang="zh-CN" b="1"/>
              <a:t>(use case)</a:t>
            </a:r>
            <a:endParaRPr lang="en-US" altLang="zh-CN" sz="2000">
              <a:latin typeface="宋体" panose="02010600030101010101" pitchFamily="2" charset="-122"/>
            </a:endParaRPr>
          </a:p>
          <a:p>
            <a:pPr marL="342900" indent="-342900">
              <a:lnSpc>
                <a:spcPct val="80000"/>
              </a:lnSpc>
              <a:spcAft>
                <a:spcPct val="20000"/>
              </a:spcAft>
              <a:buAutoNum type="arabicParenR"/>
            </a:pPr>
            <a:r>
              <a:rPr lang="zh-CN" altLang="en-US" b="1"/>
              <a:t>静态结构图：</a:t>
            </a:r>
            <a:r>
              <a:rPr lang="zh-CN" altLang="en-US" b="1">
                <a:solidFill>
                  <a:srgbClr val="FF0000"/>
                </a:solidFill>
              </a:rPr>
              <a:t>类图</a:t>
            </a:r>
            <a:r>
              <a:rPr lang="zh-CN" altLang="en-US" b="1"/>
              <a:t>、对象图、包图、组件图、部署图</a:t>
            </a:r>
            <a:endParaRPr lang="en-US" altLang="zh-CN" b="1"/>
          </a:p>
          <a:p>
            <a:pPr marL="342900" indent="-342900">
              <a:lnSpc>
                <a:spcPct val="80000"/>
              </a:lnSpc>
              <a:spcAft>
                <a:spcPct val="20000"/>
              </a:spcAft>
              <a:buAutoNum type="arabicParenR"/>
            </a:pPr>
            <a:r>
              <a:rPr lang="zh-CN" altLang="en-US" b="1"/>
              <a:t>动态行为图：交互图（时序图与协作图）、状态图、活动图</a:t>
            </a:r>
            <a:endParaRPr lang="en-US" altLang="zh-CN" b="1"/>
          </a:p>
          <a:p>
            <a:pPr marL="342900" indent="-342900">
              <a:lnSpc>
                <a:spcPct val="80000"/>
              </a:lnSpc>
              <a:spcAft>
                <a:spcPct val="20000"/>
              </a:spcAft>
              <a:buAutoNum type="arabicParenR"/>
            </a:pPr>
            <a:endParaRPr lang="en-US" altLang="zh-CN" b="1"/>
          </a:p>
          <a:p>
            <a:pPr>
              <a:lnSpc>
                <a:spcPct val="80000"/>
              </a:lnSpc>
              <a:spcAft>
                <a:spcPct val="20000"/>
              </a:spcAft>
            </a:pPr>
            <a:r>
              <a:rPr lang="zh-CN" altLang="en-US" b="1"/>
              <a:t>说明：</a:t>
            </a:r>
            <a:endParaRPr lang="en-US" altLang="zh-CN" b="1"/>
          </a:p>
          <a:p>
            <a:pPr marL="342900" indent="-342900">
              <a:lnSpc>
                <a:spcPct val="80000"/>
              </a:lnSpc>
              <a:spcAft>
                <a:spcPct val="20000"/>
              </a:spcAft>
              <a:buAutoNum type="arabicParenR"/>
            </a:pPr>
            <a:r>
              <a:rPr lang="zh-CN" altLang="en-US" b="1"/>
              <a:t>类图是描述类与类之间的关系的，是</a:t>
            </a:r>
            <a:r>
              <a:rPr lang="en-US" altLang="zh-CN" b="1"/>
              <a:t>UML</a:t>
            </a:r>
            <a:r>
              <a:rPr lang="zh-CN" altLang="en-US" b="1"/>
              <a:t>图中最核心的</a:t>
            </a:r>
            <a:endParaRPr lang="en-US" altLang="zh-CN" b="1"/>
          </a:p>
          <a:p>
            <a:pPr marL="342900" indent="-342900">
              <a:lnSpc>
                <a:spcPct val="80000"/>
              </a:lnSpc>
              <a:spcAft>
                <a:spcPct val="20000"/>
              </a:spcAft>
              <a:buAutoNum type="arabicParenR"/>
            </a:pPr>
            <a:endParaRPr lang="en-US" altLang="zh-CN" b="1"/>
          </a:p>
          <a:p>
            <a:pPr marL="342900" indent="-342900">
              <a:lnSpc>
                <a:spcPct val="80000"/>
              </a:lnSpc>
              <a:spcAft>
                <a:spcPct val="20000"/>
              </a:spcAft>
              <a:buAutoNum type="arabicParenR"/>
            </a:pPr>
            <a:r>
              <a:rPr lang="zh-CN" altLang="en-US" b="1"/>
              <a:t>在讲解设计模式时，我们必然会使用类图，为了让学员们能够把设计模式学到位，需要先给大家讲解类图</a:t>
            </a:r>
            <a:endParaRPr lang="en-US" altLang="zh-CN" b="1"/>
          </a:p>
          <a:p>
            <a:pPr marL="342900" indent="-342900">
              <a:lnSpc>
                <a:spcPct val="80000"/>
              </a:lnSpc>
              <a:spcAft>
                <a:spcPct val="20000"/>
              </a:spcAft>
              <a:buAutoNum type="arabicParenR"/>
            </a:pPr>
            <a:r>
              <a:rPr lang="zh-CN" altLang="en-US" b="1">
                <a:solidFill>
                  <a:srgbClr val="DA0000"/>
                </a:solidFill>
              </a:rPr>
              <a:t>温馨提示</a:t>
            </a:r>
            <a:r>
              <a:rPr lang="zh-CN" altLang="en-US" b="1"/>
              <a:t>：如果已经掌握</a:t>
            </a:r>
            <a:r>
              <a:rPr lang="en-US" altLang="zh-CN" b="1"/>
              <a:t>UML</a:t>
            </a:r>
            <a:r>
              <a:rPr lang="zh-CN" altLang="en-US" b="1"/>
              <a:t>类图的学员，可以直接听设计模式的章节</a:t>
            </a:r>
            <a:endParaRPr lang="en-US" altLang="zh-CN"/>
          </a:p>
        </p:txBody>
      </p:sp>
    </p:spTree>
    <p:extLst>
      <p:ext uri="{BB962C8B-B14F-4D97-AF65-F5344CB8AC3E}">
        <p14:creationId xmlns:p14="http://schemas.microsoft.com/office/powerpoint/2010/main" val="36473948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400" b="1"/>
              <a:t>UML</a:t>
            </a:r>
            <a:r>
              <a:rPr lang="zh-CN" altLang="en-US" sz="2400" b="1"/>
              <a:t>类图</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2" y="1244431"/>
            <a:ext cx="8455937" cy="1640449"/>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pPr>
              <a:lnSpc>
                <a:spcPct val="90000"/>
              </a:lnSpc>
            </a:pPr>
            <a:endParaRPr lang="en-US" altLang="zh-CN"/>
          </a:p>
          <a:p>
            <a:pPr marL="342900" indent="-342900">
              <a:lnSpc>
                <a:spcPct val="90000"/>
              </a:lnSpc>
              <a:buAutoNum type="arabicParenR"/>
            </a:pPr>
            <a:r>
              <a:rPr lang="zh-CN" altLang="en-US"/>
              <a:t>用于描述系统中的类</a:t>
            </a:r>
            <a:r>
              <a:rPr lang="en-US" altLang="zh-CN"/>
              <a:t>(</a:t>
            </a:r>
            <a:r>
              <a:rPr lang="zh-CN" altLang="en-US"/>
              <a:t>对象</a:t>
            </a:r>
            <a:r>
              <a:rPr lang="en-US" altLang="zh-CN"/>
              <a:t>)</a:t>
            </a:r>
            <a:r>
              <a:rPr lang="zh-CN" altLang="en-US"/>
              <a:t>本身的组成和类</a:t>
            </a:r>
            <a:r>
              <a:rPr lang="en-US" altLang="zh-CN"/>
              <a:t>(</a:t>
            </a:r>
            <a:r>
              <a:rPr lang="zh-CN" altLang="en-US"/>
              <a:t>对象</a:t>
            </a:r>
            <a:r>
              <a:rPr lang="en-US" altLang="zh-CN"/>
              <a:t>)</a:t>
            </a:r>
            <a:r>
              <a:rPr lang="zh-CN" altLang="en-US"/>
              <a:t>之间的各种静态关系。</a:t>
            </a:r>
            <a:endParaRPr lang="en-US" altLang="zh-CN"/>
          </a:p>
          <a:p>
            <a:pPr marL="342900" indent="-342900">
              <a:lnSpc>
                <a:spcPct val="90000"/>
              </a:lnSpc>
              <a:buAutoNum type="arabicParenR"/>
            </a:pPr>
            <a:r>
              <a:rPr lang="zh-CN" altLang="en-US"/>
              <a:t>类之间的关系：</a:t>
            </a:r>
            <a:r>
              <a:rPr lang="zh-CN" altLang="en-US" sz="2000" b="1">
                <a:solidFill>
                  <a:srgbClr val="DA0000"/>
                </a:solidFill>
              </a:rPr>
              <a:t>依赖、泛化（继承）、实现、关联、聚合与组合</a:t>
            </a:r>
            <a:endParaRPr lang="en-US" altLang="zh-CN" sz="2000" b="1">
              <a:solidFill>
                <a:srgbClr val="DA0000"/>
              </a:solidFill>
            </a:endParaRPr>
          </a:p>
          <a:p>
            <a:pPr marL="342900" indent="-342900">
              <a:lnSpc>
                <a:spcPct val="90000"/>
              </a:lnSpc>
              <a:buAutoNum type="arabicParenR"/>
            </a:pPr>
            <a:r>
              <a:rPr lang="zh-CN" altLang="en-US" sz="2000" b="1"/>
              <a:t>类图简单举例</a:t>
            </a:r>
            <a:endParaRPr lang="en-US" altLang="zh-CN" sz="2000" b="1"/>
          </a:p>
          <a:p>
            <a:pPr marL="342900" indent="-342900">
              <a:lnSpc>
                <a:spcPct val="90000"/>
              </a:lnSpc>
              <a:buAutoNum type="arabicParenR"/>
            </a:pPr>
            <a:endParaRPr lang="en-US" altLang="zh-CN"/>
          </a:p>
        </p:txBody>
      </p:sp>
      <p:sp>
        <p:nvSpPr>
          <p:cNvPr id="2" name="TextBox 1"/>
          <p:cNvSpPr txBox="1"/>
          <p:nvPr/>
        </p:nvSpPr>
        <p:spPr>
          <a:xfrm>
            <a:off x="834871" y="2808287"/>
            <a:ext cx="3863558" cy="2246769"/>
          </a:xfrm>
          <a:prstGeom prst="rect">
            <a:avLst/>
          </a:prstGeom>
          <a:noFill/>
        </p:spPr>
        <p:txBody>
          <a:bodyPr wrap="none" rtlCol="0">
            <a:spAutoFit/>
          </a:bodyPr>
          <a:lstStyle/>
          <a:p>
            <a:r>
              <a:rPr lang="en-US" altLang="zh-CN" sz="1400">
                <a:latin typeface="Arial" panose="020B0604020202020204" pitchFamily="34" charset="0"/>
              </a:rPr>
              <a:t>public class Person{ //</a:t>
            </a:r>
            <a:r>
              <a:rPr lang="zh-CN" altLang="en-US" sz="1400">
                <a:latin typeface="Arial" panose="020B0604020202020204" pitchFamily="34" charset="0"/>
              </a:rPr>
              <a:t>代码形式</a:t>
            </a:r>
            <a:r>
              <a:rPr lang="en-US" altLang="zh-CN" sz="1400">
                <a:latin typeface="Arial" panose="020B0604020202020204" pitchFamily="34" charset="0"/>
              </a:rPr>
              <a:t>-&gt;</a:t>
            </a:r>
            <a:r>
              <a:rPr lang="zh-CN" altLang="en-US" sz="1400">
                <a:latin typeface="Arial" panose="020B0604020202020204" pitchFamily="34" charset="0"/>
              </a:rPr>
              <a:t>类图</a:t>
            </a:r>
            <a:endParaRPr lang="en-US" altLang="zh-CN" sz="1400">
              <a:latin typeface="Arial" panose="020B0604020202020204" pitchFamily="34" charset="0"/>
            </a:endParaRPr>
          </a:p>
          <a:p>
            <a:r>
              <a:rPr lang="en-US" altLang="zh-CN" sz="1400">
                <a:latin typeface="Arial" panose="020B0604020202020204" pitchFamily="34" charset="0"/>
              </a:rPr>
              <a:t>	private Integer id;</a:t>
            </a:r>
          </a:p>
          <a:p>
            <a:r>
              <a:rPr lang="en-US" altLang="zh-CN" sz="1400">
                <a:latin typeface="Arial" panose="020B0604020202020204" pitchFamily="34" charset="0"/>
              </a:rPr>
              <a:t>	private String name;</a:t>
            </a:r>
          </a:p>
          <a:p>
            <a:r>
              <a:rPr lang="en-US" altLang="zh-CN" sz="1400">
                <a:latin typeface="Arial" panose="020B0604020202020204" pitchFamily="34" charset="0"/>
              </a:rPr>
              <a:t>	public void setName(String name){</a:t>
            </a:r>
          </a:p>
          <a:p>
            <a:r>
              <a:rPr lang="en-US" altLang="zh-CN" sz="1400">
                <a:latin typeface="Arial" panose="020B0604020202020204" pitchFamily="34" charset="0"/>
              </a:rPr>
              <a:t>		this.name=name;</a:t>
            </a:r>
          </a:p>
          <a:p>
            <a:r>
              <a:rPr lang="en-US" altLang="zh-CN" sz="1400">
                <a:latin typeface="Arial" panose="020B0604020202020204" pitchFamily="34" charset="0"/>
              </a:rPr>
              <a:t>	}</a:t>
            </a:r>
          </a:p>
          <a:p>
            <a:r>
              <a:rPr lang="en-US" altLang="zh-CN" sz="1400">
                <a:latin typeface="Arial" panose="020B0604020202020204" pitchFamily="34" charset="0"/>
              </a:rPr>
              <a:t>	public String getName(){</a:t>
            </a:r>
          </a:p>
          <a:p>
            <a:r>
              <a:rPr lang="en-US" altLang="zh-CN" sz="1400">
                <a:latin typeface="Arial" panose="020B0604020202020204" pitchFamily="34" charset="0"/>
              </a:rPr>
              <a:t>		return  name;</a:t>
            </a:r>
          </a:p>
          <a:p>
            <a:r>
              <a:rPr lang="en-US" altLang="zh-CN" sz="1400">
                <a:latin typeface="Arial" panose="020B0604020202020204" pitchFamily="34" charset="0"/>
              </a:rPr>
              <a:t>	}</a:t>
            </a:r>
          </a:p>
          <a:p>
            <a:r>
              <a:rPr lang="en-US" altLang="zh-CN" sz="1400">
                <a:latin typeface="Arial" panose="020B0604020202020204" pitchFamily="34" charset="0"/>
              </a:rPr>
              <a:t>}</a:t>
            </a:r>
            <a:endParaRPr lang="zh-CN" altLang="en-US" sz="1400"/>
          </a:p>
        </p:txBody>
      </p:sp>
      <p:graphicFrame>
        <p:nvGraphicFramePr>
          <p:cNvPr id="3" name="对象 2"/>
          <p:cNvGraphicFramePr>
            <a:graphicFrameLocks noChangeAspect="1"/>
          </p:cNvGraphicFramePr>
          <p:nvPr>
            <p:extLst>
              <p:ext uri="{D42A27DB-BD31-4B8C-83A1-F6EECF244321}">
                <p14:modId xmlns:p14="http://schemas.microsoft.com/office/powerpoint/2010/main" val="2606656628"/>
              </p:ext>
            </p:extLst>
          </p:nvPr>
        </p:nvGraphicFramePr>
        <p:xfrm>
          <a:off x="4722516" y="4448397"/>
          <a:ext cx="704158" cy="606659"/>
        </p:xfrm>
        <a:graphic>
          <a:graphicData uri="http://schemas.openxmlformats.org/presentationml/2006/ole">
            <mc:AlternateContent xmlns:mc="http://schemas.openxmlformats.org/markup-compatibility/2006">
              <mc:Choice xmlns:v="urn:schemas-microsoft-com:vml" Requires="v">
                <p:oleObj spid="_x0000_s329817"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4722516" y="4448397"/>
                        <a:ext cx="704158" cy="606659"/>
                      </a:xfrm>
                      <a:prstGeom prst="rect">
                        <a:avLst/>
                      </a:prstGeom>
                    </p:spPr>
                  </p:pic>
                </p:oleObj>
              </mc:Fallback>
            </mc:AlternateContent>
          </a:graphicData>
        </a:graphic>
      </p:graphicFrame>
    </p:spTree>
    <p:extLst>
      <p:ext uri="{BB962C8B-B14F-4D97-AF65-F5344CB8AC3E}">
        <p14:creationId xmlns:p14="http://schemas.microsoft.com/office/powerpoint/2010/main" val="34364502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类图</a:t>
            </a:r>
            <a:r>
              <a:rPr lang="en-US" altLang="zh-CN" sz="2400" b="1"/>
              <a:t>—</a:t>
            </a:r>
            <a:r>
              <a:rPr lang="zh-CN" altLang="en-US" sz="2400" b="1"/>
              <a:t>依赖关系（</a:t>
            </a:r>
            <a:r>
              <a:rPr lang="en-US" altLang="zh-CN" sz="2400" b="1"/>
              <a:t>Dependence</a:t>
            </a:r>
            <a:r>
              <a:rPr lang="zh-CN" altLang="en-US" sz="2400" b="1"/>
              <a:t>）</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2" y="1244431"/>
            <a:ext cx="8455937" cy="4616648"/>
          </a:xfrm>
          <a:prstGeom prst="rect">
            <a:avLst/>
          </a:prstGeom>
        </p:spPr>
        <p:txBody>
          <a:bodyPr wrap="square">
            <a:spAutoFit/>
          </a:bodyPr>
          <a:lstStyle/>
          <a:p>
            <a:r>
              <a:rPr lang="zh-CN" altLang="en-US">
                <a:latin typeface="Arial" panose="020B0604020202020204" pitchFamily="34" charset="0"/>
              </a:rPr>
              <a:t>只要是在</a:t>
            </a:r>
            <a:r>
              <a:rPr lang="zh-CN" altLang="en-US" sz="2000" b="1">
                <a:solidFill>
                  <a:srgbClr val="DA0000"/>
                </a:solidFill>
                <a:latin typeface="Arial" panose="020B0604020202020204" pitchFamily="34" charset="0"/>
              </a:rPr>
              <a:t>类中用到了对方</a:t>
            </a:r>
            <a:r>
              <a:rPr lang="en-US" altLang="zh-CN">
                <a:latin typeface="Arial" panose="020B0604020202020204" pitchFamily="34" charset="0"/>
              </a:rPr>
              <a:t>，</a:t>
            </a:r>
            <a:r>
              <a:rPr lang="zh-CN" altLang="en-US">
                <a:latin typeface="Arial" panose="020B0604020202020204" pitchFamily="34" charset="0"/>
              </a:rPr>
              <a:t>那么他们之间就存在依赖关系。如果没有对方，连编绎都通过不了。</a:t>
            </a:r>
            <a:endParaRPr lang="en-US" altLang="zh-CN">
              <a:latin typeface="Arial" panose="020B0604020202020204" pitchFamily="34" charset="0"/>
            </a:endParaRPr>
          </a:p>
          <a:p>
            <a:r>
              <a:rPr lang="en-US" altLang="zh-CN" sz="1200">
                <a:latin typeface="Arial" panose="020B0604020202020204" pitchFamily="34" charset="0"/>
              </a:rPr>
              <a:t>public class PersonServiceBean {</a:t>
            </a:r>
          </a:p>
          <a:p>
            <a:r>
              <a:rPr lang="en-US" altLang="zh-CN" sz="1200">
                <a:latin typeface="Arial" panose="020B0604020202020204" pitchFamily="34" charset="0"/>
              </a:rPr>
              <a:t>	private PersonDao personDao;//</a:t>
            </a:r>
            <a:r>
              <a:rPr lang="zh-CN" altLang="en-US" sz="1200">
                <a:latin typeface="Arial" panose="020B0604020202020204" pitchFamily="34" charset="0"/>
              </a:rPr>
              <a:t>类</a:t>
            </a:r>
          </a:p>
          <a:p>
            <a:r>
              <a:rPr lang="en-US" altLang="zh-CN" sz="1200">
                <a:latin typeface="Arial" panose="020B0604020202020204" pitchFamily="34" charset="0"/>
              </a:rPr>
              <a:t>	public void save(Person person){}</a:t>
            </a:r>
          </a:p>
          <a:p>
            <a:r>
              <a:rPr lang="en-US" altLang="zh-CN" sz="1200">
                <a:latin typeface="Arial" panose="020B0604020202020204" pitchFamily="34" charset="0"/>
              </a:rPr>
              <a:t>               public IDCard getIDCard(Integer personid){}</a:t>
            </a:r>
          </a:p>
          <a:p>
            <a:r>
              <a:rPr lang="en-US" altLang="zh-CN" sz="1200">
                <a:latin typeface="Arial" panose="020B0604020202020204" pitchFamily="34" charset="0"/>
              </a:rPr>
              <a:t>	public void modify(){</a:t>
            </a:r>
          </a:p>
          <a:p>
            <a:r>
              <a:rPr lang="en-US" altLang="zh-CN" sz="1200">
                <a:latin typeface="Arial" panose="020B0604020202020204" pitchFamily="34" charset="0"/>
              </a:rPr>
              <a:t>		Department department = new Department();</a:t>
            </a:r>
          </a:p>
          <a:p>
            <a:r>
              <a:rPr lang="en-US" altLang="zh-CN" sz="1200">
                <a:latin typeface="Arial" panose="020B0604020202020204" pitchFamily="34" charset="0"/>
              </a:rPr>
              <a:t>               }</a:t>
            </a:r>
          </a:p>
          <a:p>
            <a:r>
              <a:rPr lang="en-US" altLang="zh-CN" sz="1200">
                <a:latin typeface="Arial" panose="020B0604020202020204" pitchFamily="34" charset="0"/>
              </a:rPr>
              <a:t>}</a:t>
            </a:r>
          </a:p>
          <a:p>
            <a:r>
              <a:rPr lang="en-US" altLang="zh-CN" sz="1200">
                <a:latin typeface="Arial" panose="020B0604020202020204" pitchFamily="34" charset="0"/>
              </a:rPr>
              <a:t>public class PersonDao{}</a:t>
            </a:r>
          </a:p>
          <a:p>
            <a:r>
              <a:rPr lang="en-US" altLang="zh-CN" sz="1200">
                <a:latin typeface="Arial" panose="020B0604020202020204" pitchFamily="34" charset="0"/>
              </a:rPr>
              <a:t>public class IDCard{}</a:t>
            </a:r>
          </a:p>
          <a:p>
            <a:r>
              <a:rPr lang="en-US" altLang="zh-CN" sz="1200">
                <a:latin typeface="Arial" panose="020B0604020202020204" pitchFamily="34" charset="0"/>
              </a:rPr>
              <a:t>public class Person{}</a:t>
            </a:r>
          </a:p>
          <a:p>
            <a:r>
              <a:rPr lang="en-US" altLang="zh-CN" sz="1200">
                <a:latin typeface="Arial" panose="020B0604020202020204" pitchFamily="34" charset="0"/>
              </a:rPr>
              <a:t>public class Department{}</a:t>
            </a:r>
          </a:p>
          <a:p>
            <a:r>
              <a:rPr lang="zh-CN" altLang="en-US" sz="1600" b="1">
                <a:latin typeface="Arial" panose="020B0604020202020204" pitchFamily="34" charset="0"/>
              </a:rPr>
              <a:t>小结</a:t>
            </a:r>
            <a:endParaRPr lang="en-US" altLang="zh-CN" sz="1600" b="1">
              <a:latin typeface="Arial" panose="020B0604020202020204" pitchFamily="34" charset="0"/>
            </a:endParaRPr>
          </a:p>
          <a:p>
            <a:pPr marL="342900" indent="-342900">
              <a:buAutoNum type="arabicParenR"/>
            </a:pPr>
            <a:r>
              <a:rPr lang="zh-CN" altLang="en-US" sz="1600" b="1">
                <a:solidFill>
                  <a:srgbClr val="DA0000"/>
                </a:solidFill>
                <a:latin typeface="Arial" panose="020B0604020202020204" pitchFamily="34" charset="0"/>
              </a:rPr>
              <a:t>类中用到了对方</a:t>
            </a:r>
            <a:endParaRPr lang="en-US" altLang="zh-CN" sz="1600" b="1">
              <a:solidFill>
                <a:srgbClr val="DA0000"/>
              </a:solidFill>
              <a:latin typeface="Arial" panose="020B0604020202020204" pitchFamily="34" charset="0"/>
            </a:endParaRPr>
          </a:p>
          <a:p>
            <a:pPr marL="342900" indent="-342900">
              <a:buAutoNum type="arabicParenR"/>
            </a:pPr>
            <a:r>
              <a:rPr lang="zh-CN" altLang="en-US" sz="1600" b="1">
                <a:solidFill>
                  <a:srgbClr val="DA0000"/>
                </a:solidFill>
                <a:latin typeface="Arial" panose="020B0604020202020204" pitchFamily="34" charset="0"/>
              </a:rPr>
              <a:t>如果是类的成员属性</a:t>
            </a:r>
            <a:endParaRPr lang="en-US" altLang="zh-CN" sz="1600" b="1">
              <a:solidFill>
                <a:srgbClr val="DA0000"/>
              </a:solidFill>
              <a:latin typeface="Arial" panose="020B0604020202020204" pitchFamily="34" charset="0"/>
            </a:endParaRPr>
          </a:p>
          <a:p>
            <a:pPr marL="342900" indent="-342900">
              <a:buAutoNum type="arabicParenR"/>
            </a:pPr>
            <a:r>
              <a:rPr lang="zh-CN" altLang="en-US" sz="1600" b="1">
                <a:solidFill>
                  <a:srgbClr val="DA0000"/>
                </a:solidFill>
                <a:latin typeface="Arial" panose="020B0604020202020204" pitchFamily="34" charset="0"/>
              </a:rPr>
              <a:t>如果是方法的返回类型</a:t>
            </a:r>
            <a:endParaRPr lang="en-US" altLang="zh-CN" sz="1600" b="1">
              <a:solidFill>
                <a:srgbClr val="DA0000"/>
              </a:solidFill>
              <a:latin typeface="Arial" panose="020B0604020202020204" pitchFamily="34" charset="0"/>
            </a:endParaRPr>
          </a:p>
          <a:p>
            <a:pPr marL="342900" indent="-342900">
              <a:buAutoNum type="arabicParenR"/>
            </a:pPr>
            <a:r>
              <a:rPr lang="zh-CN" altLang="en-US" sz="1600" b="1">
                <a:solidFill>
                  <a:srgbClr val="DA0000"/>
                </a:solidFill>
                <a:latin typeface="Arial" panose="020B0604020202020204" pitchFamily="34" charset="0"/>
              </a:rPr>
              <a:t>是方法接收的参数类型</a:t>
            </a:r>
            <a:endParaRPr lang="en-US" altLang="zh-CN" sz="1600" b="1">
              <a:solidFill>
                <a:srgbClr val="DA0000"/>
              </a:solidFill>
              <a:latin typeface="Arial" panose="020B0604020202020204" pitchFamily="34" charset="0"/>
            </a:endParaRPr>
          </a:p>
          <a:p>
            <a:pPr marL="342900" indent="-342900">
              <a:buAutoNum type="arabicParenR"/>
            </a:pPr>
            <a:r>
              <a:rPr lang="zh-CN" altLang="en-US" sz="1600" b="1">
                <a:solidFill>
                  <a:srgbClr val="DA0000"/>
                </a:solidFill>
                <a:latin typeface="Arial" panose="020B0604020202020204" pitchFamily="34" charset="0"/>
              </a:rPr>
              <a:t>方法中使用到</a:t>
            </a:r>
            <a:endParaRPr lang="en-US" altLang="zh-CN" sz="1600" b="1">
              <a:solidFill>
                <a:srgbClr val="DA0000"/>
              </a:solidFill>
              <a:latin typeface="Arial" panose="020B0604020202020204" pitchFamily="34" charset="0"/>
            </a:endParaRPr>
          </a:p>
          <a:p>
            <a:endParaRPr lang="en-US" altLang="zh-CN" sz="1600" b="1"/>
          </a:p>
        </p:txBody>
      </p:sp>
      <p:graphicFrame>
        <p:nvGraphicFramePr>
          <p:cNvPr id="5" name="对象 4"/>
          <p:cNvGraphicFramePr>
            <a:graphicFrameLocks noChangeAspect="1"/>
          </p:cNvGraphicFramePr>
          <p:nvPr>
            <p:extLst>
              <p:ext uri="{D42A27DB-BD31-4B8C-83A1-F6EECF244321}">
                <p14:modId xmlns:p14="http://schemas.microsoft.com/office/powerpoint/2010/main" val="3899665359"/>
              </p:ext>
            </p:extLst>
          </p:nvPr>
        </p:nvGraphicFramePr>
        <p:xfrm>
          <a:off x="7506741" y="4593603"/>
          <a:ext cx="433252" cy="373263"/>
        </p:xfrm>
        <a:graphic>
          <a:graphicData uri="http://schemas.openxmlformats.org/presentationml/2006/ole">
            <mc:AlternateContent xmlns:mc="http://schemas.openxmlformats.org/markup-compatibility/2006">
              <mc:Choice xmlns:v="urn:schemas-microsoft-com:vml" Requires="v">
                <p:oleObj spid="_x0000_s330842"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7506741" y="4593603"/>
                        <a:ext cx="433252" cy="373263"/>
                      </a:xfrm>
                      <a:prstGeom prst="rect">
                        <a:avLst/>
                      </a:prstGeom>
                    </p:spPr>
                  </p:pic>
                </p:oleObj>
              </mc:Fallback>
            </mc:AlternateContent>
          </a:graphicData>
        </a:graphic>
      </p:graphicFrame>
    </p:spTree>
    <p:extLst>
      <p:ext uri="{BB962C8B-B14F-4D97-AF65-F5344CB8AC3E}">
        <p14:creationId xmlns:p14="http://schemas.microsoft.com/office/powerpoint/2010/main" val="29076233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类图</a:t>
            </a:r>
            <a:r>
              <a:rPr lang="en-US" altLang="zh-CN" sz="2400" b="1"/>
              <a:t>—</a:t>
            </a:r>
            <a:r>
              <a:rPr lang="zh-CN" altLang="en-US" sz="2400" b="1"/>
              <a:t>泛化关系</a:t>
            </a:r>
            <a:r>
              <a:rPr lang="en-US" altLang="zh-CN" sz="2400" b="1"/>
              <a:t>(generalization</a:t>
            </a:r>
            <a:r>
              <a:rPr lang="zh-CN" altLang="en-US" sz="2400" b="1"/>
              <a:t>）</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2" y="1244431"/>
            <a:ext cx="8455937" cy="3877985"/>
          </a:xfrm>
          <a:prstGeom prst="rect">
            <a:avLst/>
          </a:prstGeom>
        </p:spPr>
        <p:txBody>
          <a:bodyPr wrap="square">
            <a:spAutoFit/>
          </a:bodyPr>
          <a:lstStyle/>
          <a:p>
            <a:endParaRPr lang="en-US" altLang="zh-CN">
              <a:latin typeface="Arial" panose="020B0604020202020204" pitchFamily="34" charset="0"/>
            </a:endParaRPr>
          </a:p>
          <a:p>
            <a:r>
              <a:rPr lang="zh-CN" altLang="en-US">
                <a:latin typeface="Arial" panose="020B0604020202020204" pitchFamily="34" charset="0"/>
              </a:rPr>
              <a:t>泛化关系实际上就是继承关系，他是</a:t>
            </a:r>
            <a:r>
              <a:rPr lang="zh-CN" altLang="en-US" sz="2000" b="1">
                <a:solidFill>
                  <a:srgbClr val="DA0000"/>
                </a:solidFill>
                <a:latin typeface="Arial" panose="020B0604020202020204" pitchFamily="34" charset="0"/>
              </a:rPr>
              <a:t>依赖关系的特例</a:t>
            </a:r>
            <a:endParaRPr lang="en-US" altLang="zh-CN" sz="2000" b="1">
              <a:solidFill>
                <a:srgbClr val="DA0000"/>
              </a:solidFill>
              <a:latin typeface="Arial" panose="020B0604020202020204" pitchFamily="34" charset="0"/>
            </a:endParaRPr>
          </a:p>
          <a:p>
            <a:r>
              <a:rPr lang="en-US" altLang="zh-CN" sz="1600">
                <a:latin typeface="Arial" panose="020B0604020202020204" pitchFamily="34" charset="0"/>
              </a:rPr>
              <a:t>public abstract class DaoSupport{</a:t>
            </a:r>
          </a:p>
          <a:p>
            <a:r>
              <a:rPr lang="en-US" altLang="zh-CN" sz="1600">
                <a:latin typeface="Arial" panose="020B0604020202020204" pitchFamily="34" charset="0"/>
              </a:rPr>
              <a:t>	public void save(Object entity){</a:t>
            </a:r>
          </a:p>
          <a:p>
            <a:r>
              <a:rPr lang="en-US" altLang="zh-CN" sz="1600">
                <a:latin typeface="Arial" panose="020B0604020202020204" pitchFamily="34" charset="0"/>
              </a:rPr>
              <a:t>	}</a:t>
            </a:r>
          </a:p>
          <a:p>
            <a:r>
              <a:rPr lang="en-US" altLang="zh-CN" sz="1600">
                <a:latin typeface="Arial" panose="020B0604020202020204" pitchFamily="34" charset="0"/>
              </a:rPr>
              <a:t>	public void delete(Object id){</a:t>
            </a:r>
          </a:p>
          <a:p>
            <a:r>
              <a:rPr lang="en-US" altLang="zh-CN" sz="1600">
                <a:latin typeface="Arial" panose="020B0604020202020204" pitchFamily="34" charset="0"/>
              </a:rPr>
              <a:t>	}</a:t>
            </a:r>
          </a:p>
          <a:p>
            <a:r>
              <a:rPr lang="en-US" altLang="zh-CN" sz="1600">
                <a:latin typeface="Arial" panose="020B0604020202020204" pitchFamily="34" charset="0"/>
              </a:rPr>
              <a:t>}</a:t>
            </a:r>
          </a:p>
          <a:p>
            <a:endParaRPr lang="en-US" altLang="zh-CN" sz="1600">
              <a:latin typeface="Arial" panose="020B0604020202020204" pitchFamily="34" charset="0"/>
            </a:endParaRPr>
          </a:p>
          <a:p>
            <a:r>
              <a:rPr lang="en-US" altLang="zh-CN" sz="1600">
                <a:latin typeface="Arial" panose="020B0604020202020204" pitchFamily="34" charset="0"/>
              </a:rPr>
              <a:t>public class PersonServiceBean extends Daosupport{</a:t>
            </a:r>
          </a:p>
          <a:p>
            <a:r>
              <a:rPr lang="en-US" altLang="zh-CN" sz="1600">
                <a:latin typeface="Arial" panose="020B0604020202020204" pitchFamily="34" charset="0"/>
              </a:rPr>
              <a:t>}</a:t>
            </a:r>
          </a:p>
          <a:p>
            <a:r>
              <a:rPr lang="zh-CN" altLang="en-US" sz="1600">
                <a:latin typeface="Arial" panose="020B0604020202020204" pitchFamily="34" charset="0"/>
              </a:rPr>
              <a:t>小结</a:t>
            </a:r>
            <a:r>
              <a:rPr lang="en-US" altLang="zh-CN" sz="1600">
                <a:latin typeface="Arial" panose="020B0604020202020204" pitchFamily="34" charset="0"/>
              </a:rPr>
              <a:t>:</a:t>
            </a:r>
          </a:p>
          <a:p>
            <a:pPr marL="342900" indent="-342900">
              <a:buAutoNum type="arabicParenR"/>
            </a:pPr>
            <a:r>
              <a:rPr lang="zh-CN" altLang="en-US" sz="1600">
                <a:latin typeface="Arial" panose="020B0604020202020204" pitchFamily="34" charset="0"/>
              </a:rPr>
              <a:t>泛化关系实际上就是继承关系</a:t>
            </a:r>
            <a:endParaRPr lang="en-US" altLang="zh-CN" sz="1600">
              <a:latin typeface="Arial" panose="020B0604020202020204" pitchFamily="34" charset="0"/>
            </a:endParaRPr>
          </a:p>
          <a:p>
            <a:pPr marL="342900" indent="-342900">
              <a:buAutoNum type="arabicParenR"/>
            </a:pPr>
            <a:r>
              <a:rPr lang="zh-CN" altLang="en-US" sz="1600">
                <a:latin typeface="Arial" panose="020B0604020202020204" pitchFamily="34" charset="0"/>
              </a:rPr>
              <a:t>如果</a:t>
            </a:r>
            <a:r>
              <a:rPr lang="en-US" altLang="zh-CN" sz="1600">
                <a:latin typeface="Arial" panose="020B0604020202020204" pitchFamily="34" charset="0"/>
              </a:rPr>
              <a:t>A</a:t>
            </a:r>
            <a:r>
              <a:rPr lang="zh-CN" altLang="en-US" sz="1600">
                <a:latin typeface="Arial" panose="020B0604020202020204" pitchFamily="34" charset="0"/>
              </a:rPr>
              <a:t>类继承了</a:t>
            </a:r>
            <a:r>
              <a:rPr lang="en-US" altLang="zh-CN" sz="1600">
                <a:latin typeface="Arial" panose="020B0604020202020204" pitchFamily="34" charset="0"/>
              </a:rPr>
              <a:t>B</a:t>
            </a:r>
            <a:r>
              <a:rPr lang="zh-CN" altLang="en-US" sz="1600">
                <a:latin typeface="Arial" panose="020B0604020202020204" pitchFamily="34" charset="0"/>
              </a:rPr>
              <a:t>类，我们就说</a:t>
            </a:r>
            <a:r>
              <a:rPr lang="en-US" altLang="zh-CN" sz="1600">
                <a:latin typeface="Arial" panose="020B0604020202020204" pitchFamily="34" charset="0"/>
              </a:rPr>
              <a:t>A</a:t>
            </a:r>
            <a:r>
              <a:rPr lang="zh-CN" altLang="en-US" sz="1600">
                <a:latin typeface="Arial" panose="020B0604020202020204" pitchFamily="34" charset="0"/>
              </a:rPr>
              <a:t>和</a:t>
            </a:r>
            <a:r>
              <a:rPr lang="en-US" altLang="zh-CN" sz="1600">
                <a:latin typeface="Arial" panose="020B0604020202020204" pitchFamily="34" charset="0"/>
              </a:rPr>
              <a:t>B</a:t>
            </a:r>
            <a:r>
              <a:rPr lang="zh-CN" altLang="en-US" sz="1600">
                <a:latin typeface="Arial" panose="020B0604020202020204" pitchFamily="34" charset="0"/>
              </a:rPr>
              <a:t>存在泛化关系</a:t>
            </a:r>
            <a:endParaRPr lang="en-US" altLang="zh-CN" sz="1600">
              <a:latin typeface="Arial" panose="020B0604020202020204" pitchFamily="34" charset="0"/>
            </a:endParaRPr>
          </a:p>
          <a:p>
            <a:endParaRPr lang="en-US" altLang="zh-CN" sz="1600"/>
          </a:p>
        </p:txBody>
      </p:sp>
      <p:graphicFrame>
        <p:nvGraphicFramePr>
          <p:cNvPr id="2" name="对象 1"/>
          <p:cNvGraphicFramePr>
            <a:graphicFrameLocks noChangeAspect="1"/>
          </p:cNvGraphicFramePr>
          <p:nvPr>
            <p:extLst>
              <p:ext uri="{D42A27DB-BD31-4B8C-83A1-F6EECF244321}">
                <p14:modId xmlns:p14="http://schemas.microsoft.com/office/powerpoint/2010/main" val="1655276176"/>
              </p:ext>
            </p:extLst>
          </p:nvPr>
        </p:nvGraphicFramePr>
        <p:xfrm>
          <a:off x="737989" y="4896519"/>
          <a:ext cx="417904" cy="360040"/>
        </p:xfrm>
        <a:graphic>
          <a:graphicData uri="http://schemas.openxmlformats.org/presentationml/2006/ole">
            <mc:AlternateContent xmlns:mc="http://schemas.openxmlformats.org/markup-compatibility/2006">
              <mc:Choice xmlns:v="urn:schemas-microsoft-com:vml" Requires="v">
                <p:oleObj spid="_x0000_s331867"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737989" y="4896519"/>
                        <a:ext cx="417904" cy="360040"/>
                      </a:xfrm>
                      <a:prstGeom prst="rect">
                        <a:avLst/>
                      </a:prstGeom>
                    </p:spPr>
                  </p:pic>
                </p:oleObj>
              </mc:Fallback>
            </mc:AlternateContent>
          </a:graphicData>
        </a:graphic>
      </p:graphicFrame>
    </p:spTree>
    <p:extLst>
      <p:ext uri="{BB962C8B-B14F-4D97-AF65-F5344CB8AC3E}">
        <p14:creationId xmlns:p14="http://schemas.microsoft.com/office/powerpoint/2010/main" val="22083179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类图</a:t>
            </a:r>
            <a:r>
              <a:rPr lang="en-US" altLang="zh-CN" sz="2400" b="1"/>
              <a:t>—</a:t>
            </a:r>
            <a:r>
              <a:rPr lang="zh-CN" altLang="en-US" sz="2400" b="1"/>
              <a:t>实现关系（</a:t>
            </a:r>
            <a:r>
              <a:rPr lang="en-US" altLang="zh-CN" sz="2400" b="1"/>
              <a:t>Implementation</a:t>
            </a:r>
            <a:r>
              <a:rPr lang="zh-CN" altLang="en-US" sz="2400" b="1"/>
              <a:t>）</a:t>
            </a:r>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2" y="1244431"/>
            <a:ext cx="8455937" cy="3108543"/>
          </a:xfrm>
          <a:prstGeom prst="rect">
            <a:avLst/>
          </a:prstGeom>
        </p:spPr>
        <p:txBody>
          <a:bodyPr wrap="square">
            <a:spAutoFit/>
          </a:bodyPr>
          <a:lstStyle/>
          <a:p>
            <a:endParaRPr lang="en-US" altLang="zh-CN">
              <a:latin typeface="Arial" panose="020B0604020202020204" pitchFamily="34" charset="0"/>
            </a:endParaRPr>
          </a:p>
          <a:p>
            <a:r>
              <a:rPr lang="zh-CN" altLang="en-US">
                <a:latin typeface="Arial" panose="020B0604020202020204" pitchFamily="34" charset="0"/>
              </a:rPr>
              <a:t>实现关系实际上就是</a:t>
            </a:r>
            <a:r>
              <a:rPr lang="en-US" altLang="zh-CN">
                <a:latin typeface="Arial" panose="020B0604020202020204" pitchFamily="34" charset="0"/>
              </a:rPr>
              <a:t>A</a:t>
            </a:r>
            <a:r>
              <a:rPr lang="zh-CN" altLang="en-US">
                <a:latin typeface="Arial" panose="020B0604020202020204" pitchFamily="34" charset="0"/>
              </a:rPr>
              <a:t>类实现</a:t>
            </a:r>
            <a:r>
              <a:rPr lang="en-US" altLang="zh-CN">
                <a:latin typeface="Arial" panose="020B0604020202020204" pitchFamily="34" charset="0"/>
              </a:rPr>
              <a:t>B</a:t>
            </a:r>
            <a:r>
              <a:rPr lang="zh-CN" altLang="en-US">
                <a:latin typeface="Arial" panose="020B0604020202020204" pitchFamily="34" charset="0"/>
              </a:rPr>
              <a:t>接口，他是</a:t>
            </a:r>
            <a:r>
              <a:rPr lang="zh-CN" altLang="en-US" b="1">
                <a:solidFill>
                  <a:srgbClr val="DA0000"/>
                </a:solidFill>
                <a:latin typeface="Arial" panose="020B0604020202020204" pitchFamily="34" charset="0"/>
              </a:rPr>
              <a:t>依赖关系的特例</a:t>
            </a:r>
            <a:endParaRPr lang="en-US" altLang="zh-CN" b="1">
              <a:solidFill>
                <a:srgbClr val="DA0000"/>
              </a:solidFill>
              <a:latin typeface="Arial" panose="020B0604020202020204" pitchFamily="34" charset="0"/>
            </a:endParaRPr>
          </a:p>
          <a:p>
            <a:r>
              <a:rPr lang="en-US" altLang="zh-CN">
                <a:latin typeface="Arial" panose="020B0604020202020204" pitchFamily="34" charset="0"/>
              </a:rPr>
              <a:t>public interface PersonService {</a:t>
            </a:r>
          </a:p>
          <a:p>
            <a:r>
              <a:rPr lang="en-US" altLang="zh-CN">
                <a:latin typeface="Arial" panose="020B0604020202020204" pitchFamily="34" charset="0"/>
              </a:rPr>
              <a:t>public void delete(Interger id);</a:t>
            </a:r>
          </a:p>
          <a:p>
            <a:r>
              <a:rPr lang="en-US" altLang="zh-CN">
                <a:latin typeface="Arial" panose="020B0604020202020204" pitchFamily="34" charset="0"/>
              </a:rPr>
              <a:t>}</a:t>
            </a:r>
          </a:p>
          <a:p>
            <a:r>
              <a:rPr lang="en-US" altLang="zh-CN">
                <a:latin typeface="Arial" panose="020B0604020202020204" pitchFamily="34" charset="0"/>
              </a:rPr>
              <a:t>public class PersonServiceBean implements PersonService {</a:t>
            </a:r>
          </a:p>
          <a:p>
            <a:r>
              <a:rPr lang="en-US" altLang="zh-CN">
                <a:latin typeface="Arial" panose="020B0604020202020204" pitchFamily="34" charset="0"/>
              </a:rPr>
              <a:t>public void delete(Interger id){}</a:t>
            </a:r>
          </a:p>
          <a:p>
            <a:r>
              <a:rPr lang="en-US" altLang="zh-CN">
                <a:latin typeface="Arial" panose="020B0604020202020204" pitchFamily="34" charset="0"/>
              </a:rPr>
              <a:t>}</a:t>
            </a:r>
          </a:p>
          <a:p>
            <a:r>
              <a:rPr lang="en-US" altLang="zh-CN">
                <a:latin typeface="Arial" panose="020B0604020202020204" pitchFamily="34" charset="0"/>
              </a:rPr>
              <a:t>=&gt;</a:t>
            </a:r>
            <a:r>
              <a:rPr lang="zh-CN" altLang="en-US">
                <a:latin typeface="Arial" panose="020B0604020202020204" pitchFamily="34" charset="0"/>
              </a:rPr>
              <a:t>类图</a:t>
            </a:r>
            <a:endParaRPr lang="en-US" altLang="zh-CN">
              <a:latin typeface="Arial" panose="020B0604020202020204" pitchFamily="34" charset="0"/>
            </a:endParaRPr>
          </a:p>
          <a:p>
            <a:r>
              <a:rPr lang="zh-CN" altLang="en-US">
                <a:latin typeface="Arial" panose="020B0604020202020204" pitchFamily="34" charset="0"/>
              </a:rPr>
              <a:t>小结</a:t>
            </a:r>
            <a:r>
              <a:rPr lang="en-US" altLang="zh-CN">
                <a:latin typeface="Arial" panose="020B0604020202020204" pitchFamily="34" charset="0"/>
              </a:rPr>
              <a:t>:</a:t>
            </a:r>
          </a:p>
          <a:p>
            <a:endParaRPr lang="en-US" altLang="zh-CN" sz="1600"/>
          </a:p>
        </p:txBody>
      </p:sp>
      <p:graphicFrame>
        <p:nvGraphicFramePr>
          <p:cNvPr id="3" name="对象 2"/>
          <p:cNvGraphicFramePr>
            <a:graphicFrameLocks noChangeAspect="1"/>
          </p:cNvGraphicFramePr>
          <p:nvPr>
            <p:extLst>
              <p:ext uri="{D42A27DB-BD31-4B8C-83A1-F6EECF244321}">
                <p14:modId xmlns:p14="http://schemas.microsoft.com/office/powerpoint/2010/main" val="2261088849"/>
              </p:ext>
            </p:extLst>
          </p:nvPr>
        </p:nvGraphicFramePr>
        <p:xfrm>
          <a:off x="809997" y="4752503"/>
          <a:ext cx="340741" cy="293561"/>
        </p:xfrm>
        <a:graphic>
          <a:graphicData uri="http://schemas.openxmlformats.org/presentationml/2006/ole">
            <mc:AlternateContent xmlns:mc="http://schemas.openxmlformats.org/markup-compatibility/2006">
              <mc:Choice xmlns:v="urn:schemas-microsoft-com:vml" Requires="v">
                <p:oleObj spid="_x0000_s332890"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809997" y="4752503"/>
                        <a:ext cx="340741" cy="293561"/>
                      </a:xfrm>
                      <a:prstGeom prst="rect">
                        <a:avLst/>
                      </a:prstGeom>
                    </p:spPr>
                  </p:pic>
                </p:oleObj>
              </mc:Fallback>
            </mc:AlternateContent>
          </a:graphicData>
        </a:graphic>
      </p:graphicFrame>
    </p:spTree>
    <p:extLst>
      <p:ext uri="{BB962C8B-B14F-4D97-AF65-F5344CB8AC3E}">
        <p14:creationId xmlns:p14="http://schemas.microsoft.com/office/powerpoint/2010/main" val="42320272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类图</a:t>
            </a:r>
            <a:r>
              <a:rPr lang="en-US" altLang="zh-CN" sz="2400" b="1"/>
              <a:t>—</a:t>
            </a:r>
            <a:r>
              <a:rPr lang="zh-CN" altLang="en-US" sz="2400" b="1"/>
              <a:t>关联关系（</a:t>
            </a:r>
            <a:r>
              <a:rPr lang="en-US" altLang="zh-CN" sz="2400" b="1"/>
              <a:t>Association</a:t>
            </a:r>
            <a:r>
              <a:rPr lang="zh-CN" altLang="en-US" sz="2400" b="1"/>
              <a:t>）</a:t>
            </a:r>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2" y="1244431"/>
            <a:ext cx="8455937" cy="4493538"/>
          </a:xfrm>
          <a:prstGeom prst="rect">
            <a:avLst/>
          </a:prstGeom>
        </p:spPr>
        <p:txBody>
          <a:bodyPr wrap="square">
            <a:spAutoFit/>
          </a:bodyPr>
          <a:lstStyle/>
          <a:p>
            <a:r>
              <a:rPr lang="zh-CN" altLang="en-US">
                <a:latin typeface="Arial" panose="020B0604020202020204" pitchFamily="34" charset="0"/>
              </a:rPr>
              <a:t>关联关系实际上就是</a:t>
            </a:r>
            <a:r>
              <a:rPr lang="zh-CN" altLang="en-US" b="1">
                <a:latin typeface="Arial" panose="020B0604020202020204" pitchFamily="34" charset="0"/>
              </a:rPr>
              <a:t>类与类之间的联系，他是依赖关系的特例</a:t>
            </a:r>
            <a:endParaRPr lang="en-US" altLang="zh-CN" b="1">
              <a:latin typeface="Arial" panose="020B0604020202020204" pitchFamily="34" charset="0"/>
            </a:endParaRPr>
          </a:p>
          <a:p>
            <a:r>
              <a:rPr lang="zh-CN" altLang="en-US">
                <a:latin typeface="Arial" panose="020B0604020202020204" pitchFamily="34" charset="0"/>
              </a:rPr>
              <a:t>关联具有</a:t>
            </a:r>
            <a:r>
              <a:rPr lang="zh-CN" altLang="en-US">
                <a:solidFill>
                  <a:srgbClr val="FF0000"/>
                </a:solidFill>
                <a:latin typeface="Arial" panose="020B0604020202020204" pitchFamily="34" charset="0"/>
              </a:rPr>
              <a:t>导航性</a:t>
            </a:r>
            <a:r>
              <a:rPr lang="zh-CN" altLang="en-US">
                <a:latin typeface="Arial" panose="020B0604020202020204" pitchFamily="34" charset="0"/>
              </a:rPr>
              <a:t>：即双向关系或单向关系</a:t>
            </a:r>
            <a:endParaRPr lang="en-US" altLang="zh-CN">
              <a:latin typeface="Arial" panose="020B0604020202020204" pitchFamily="34" charset="0"/>
            </a:endParaRPr>
          </a:p>
          <a:p>
            <a:r>
              <a:rPr lang="zh-CN" altLang="en-US">
                <a:latin typeface="Arial" panose="020B0604020202020204" pitchFamily="34" charset="0"/>
              </a:rPr>
              <a:t>关系具有多重性：如“</a:t>
            </a:r>
            <a:r>
              <a:rPr lang="en-US" altLang="zh-CN">
                <a:latin typeface="Arial" panose="020B0604020202020204" pitchFamily="34" charset="0"/>
              </a:rPr>
              <a:t>1”</a:t>
            </a:r>
            <a:r>
              <a:rPr lang="zh-CN" altLang="en-US">
                <a:latin typeface="Arial" panose="020B0604020202020204" pitchFamily="34" charset="0"/>
              </a:rPr>
              <a:t>（表示有且仅有一个），“</a:t>
            </a:r>
            <a:r>
              <a:rPr lang="en-US" altLang="zh-CN">
                <a:latin typeface="Arial" panose="020B0604020202020204" pitchFamily="34" charset="0"/>
              </a:rPr>
              <a:t>0...”</a:t>
            </a:r>
            <a:r>
              <a:rPr lang="zh-CN" altLang="en-US">
                <a:latin typeface="Arial" panose="020B0604020202020204" pitchFamily="34" charset="0"/>
              </a:rPr>
              <a:t>（表示</a:t>
            </a:r>
            <a:r>
              <a:rPr lang="en-US" altLang="zh-CN">
                <a:latin typeface="Arial" panose="020B0604020202020204" pitchFamily="34" charset="0"/>
              </a:rPr>
              <a:t>0</a:t>
            </a:r>
            <a:r>
              <a:rPr lang="zh-CN" altLang="en-US">
                <a:latin typeface="Arial" panose="020B0604020202020204" pitchFamily="34" charset="0"/>
              </a:rPr>
              <a:t>个或者多个），“</a:t>
            </a:r>
            <a:r>
              <a:rPr lang="en-US" altLang="zh-CN">
                <a:latin typeface="Arial" panose="020B0604020202020204" pitchFamily="34" charset="0"/>
              </a:rPr>
              <a:t>0</a:t>
            </a:r>
            <a:r>
              <a:rPr lang="zh-CN" altLang="en-US">
                <a:latin typeface="Arial" panose="020B0604020202020204" pitchFamily="34" charset="0"/>
              </a:rPr>
              <a:t>，</a:t>
            </a:r>
            <a:r>
              <a:rPr lang="en-US" altLang="zh-CN">
                <a:latin typeface="Arial" panose="020B0604020202020204" pitchFamily="34" charset="0"/>
              </a:rPr>
              <a:t>1”</a:t>
            </a:r>
            <a:r>
              <a:rPr lang="zh-CN" altLang="en-US">
                <a:latin typeface="Arial" panose="020B0604020202020204" pitchFamily="34" charset="0"/>
              </a:rPr>
              <a:t>（表示</a:t>
            </a:r>
            <a:r>
              <a:rPr lang="en-US" altLang="zh-CN">
                <a:latin typeface="Arial" panose="020B0604020202020204" pitchFamily="34" charset="0"/>
              </a:rPr>
              <a:t>0</a:t>
            </a:r>
            <a:r>
              <a:rPr lang="zh-CN" altLang="en-US">
                <a:latin typeface="Arial" panose="020B0604020202020204" pitchFamily="34" charset="0"/>
              </a:rPr>
              <a:t>个或者一个），“</a:t>
            </a:r>
            <a:r>
              <a:rPr lang="en-US" altLang="zh-CN">
                <a:latin typeface="Arial" panose="020B0604020202020204" pitchFamily="34" charset="0"/>
              </a:rPr>
              <a:t>n...m”(</a:t>
            </a:r>
            <a:r>
              <a:rPr lang="zh-CN" altLang="en-US">
                <a:latin typeface="Arial" panose="020B0604020202020204" pitchFamily="34" charset="0"/>
              </a:rPr>
              <a:t>表示</a:t>
            </a:r>
            <a:r>
              <a:rPr lang="en-US" altLang="zh-CN">
                <a:latin typeface="Arial" panose="020B0604020202020204" pitchFamily="34" charset="0"/>
              </a:rPr>
              <a:t>n</a:t>
            </a:r>
            <a:r>
              <a:rPr lang="zh-CN" altLang="en-US">
                <a:latin typeface="Arial" panose="020B0604020202020204" pitchFamily="34" charset="0"/>
              </a:rPr>
              <a:t>到 </a:t>
            </a:r>
            <a:r>
              <a:rPr lang="en-US" altLang="zh-CN">
                <a:latin typeface="Arial" panose="020B0604020202020204" pitchFamily="34" charset="0"/>
              </a:rPr>
              <a:t>m</a:t>
            </a:r>
            <a:r>
              <a:rPr lang="zh-CN" altLang="en-US">
                <a:latin typeface="Arial" panose="020B0604020202020204" pitchFamily="34" charset="0"/>
              </a:rPr>
              <a:t>个都可以</a:t>
            </a:r>
            <a:r>
              <a:rPr lang="en-US" altLang="zh-CN">
                <a:latin typeface="Arial" panose="020B0604020202020204" pitchFamily="34" charset="0"/>
              </a:rPr>
              <a:t>),“m...*”</a:t>
            </a:r>
            <a:r>
              <a:rPr lang="zh-CN" altLang="en-US">
                <a:latin typeface="Arial" panose="020B0604020202020204" pitchFamily="34" charset="0"/>
              </a:rPr>
              <a:t>（表示至少</a:t>
            </a:r>
            <a:r>
              <a:rPr lang="en-US" altLang="zh-CN">
                <a:latin typeface="Arial" panose="020B0604020202020204" pitchFamily="34" charset="0"/>
              </a:rPr>
              <a:t>m</a:t>
            </a:r>
            <a:r>
              <a:rPr lang="zh-CN" altLang="en-US">
                <a:latin typeface="Arial" panose="020B0604020202020204" pitchFamily="34" charset="0"/>
              </a:rPr>
              <a:t>个）。</a:t>
            </a:r>
            <a:endParaRPr lang="en-US" altLang="zh-CN">
              <a:latin typeface="Arial" panose="020B0604020202020204" pitchFamily="34" charset="0"/>
            </a:endParaRPr>
          </a:p>
          <a:p>
            <a:r>
              <a:rPr lang="zh-CN" altLang="en-US" b="1">
                <a:latin typeface="Arial" panose="020B0604020202020204" pitchFamily="34" charset="0"/>
              </a:rPr>
              <a:t>单向一对一关系</a:t>
            </a:r>
            <a:endParaRPr lang="en-US" altLang="zh-CN" b="1">
              <a:latin typeface="Arial" panose="020B0604020202020204" pitchFamily="34" charset="0"/>
            </a:endParaRPr>
          </a:p>
          <a:p>
            <a:r>
              <a:rPr lang="en-US" altLang="zh-CN" sz="1600">
                <a:latin typeface="Arial" panose="020B0604020202020204" pitchFamily="34" charset="0"/>
              </a:rPr>
              <a:t>public class Person {</a:t>
            </a:r>
          </a:p>
          <a:p>
            <a:r>
              <a:rPr lang="en-US" altLang="zh-CN" sz="1600">
                <a:latin typeface="Arial" panose="020B0604020202020204" pitchFamily="34" charset="0"/>
              </a:rPr>
              <a:t>     private IDCard card;</a:t>
            </a:r>
          </a:p>
          <a:p>
            <a:r>
              <a:rPr lang="en-US" altLang="zh-CN" sz="1600">
                <a:latin typeface="Arial" panose="020B0604020202020204" pitchFamily="34" charset="0"/>
              </a:rPr>
              <a:t>}</a:t>
            </a:r>
          </a:p>
          <a:p>
            <a:r>
              <a:rPr lang="en-US" altLang="zh-CN" sz="1600">
                <a:latin typeface="Arial" panose="020B0604020202020204" pitchFamily="34" charset="0"/>
              </a:rPr>
              <a:t>public class IDCard{}</a:t>
            </a:r>
          </a:p>
          <a:p>
            <a:r>
              <a:rPr lang="zh-CN" altLang="en-US" b="1">
                <a:latin typeface="Arial" panose="020B0604020202020204" pitchFamily="34" charset="0"/>
              </a:rPr>
              <a:t>双向一对一关系</a:t>
            </a:r>
            <a:endParaRPr lang="en-US" altLang="zh-CN" b="1">
              <a:latin typeface="Arial" panose="020B0604020202020204" pitchFamily="34" charset="0"/>
            </a:endParaRPr>
          </a:p>
          <a:p>
            <a:r>
              <a:rPr lang="en-US" altLang="zh-CN" sz="1600">
                <a:latin typeface="Arial" panose="020B0604020202020204" pitchFamily="34" charset="0"/>
              </a:rPr>
              <a:t>public class Person {</a:t>
            </a:r>
          </a:p>
          <a:p>
            <a:r>
              <a:rPr lang="en-US" altLang="zh-CN" sz="1600">
                <a:latin typeface="Arial" panose="020B0604020202020204" pitchFamily="34" charset="0"/>
              </a:rPr>
              <a:t>     private IDCard card;</a:t>
            </a:r>
          </a:p>
          <a:p>
            <a:r>
              <a:rPr lang="en-US" altLang="zh-CN" sz="1600">
                <a:latin typeface="Arial" panose="020B0604020202020204" pitchFamily="34" charset="0"/>
              </a:rPr>
              <a:t>}</a:t>
            </a:r>
          </a:p>
          <a:p>
            <a:r>
              <a:rPr lang="en-US" altLang="zh-CN" sz="1600">
                <a:latin typeface="Arial" panose="020B0604020202020204" pitchFamily="34" charset="0"/>
              </a:rPr>
              <a:t>public class IDCard{</a:t>
            </a:r>
          </a:p>
          <a:p>
            <a:r>
              <a:rPr lang="en-US" altLang="zh-CN" sz="1600">
                <a:latin typeface="Arial" panose="020B0604020202020204" pitchFamily="34" charset="0"/>
              </a:rPr>
              <a:t>     private Person person</a:t>
            </a:r>
          </a:p>
          <a:p>
            <a:r>
              <a:rPr lang="en-US" altLang="zh-CN" sz="1600">
                <a:latin typeface="Arial" panose="020B0604020202020204" pitchFamily="34" charset="0"/>
              </a:rPr>
              <a:t>}</a:t>
            </a:r>
          </a:p>
        </p:txBody>
      </p:sp>
      <p:pic>
        <p:nvPicPr>
          <p:cNvPr id="3338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206" y="2736279"/>
            <a:ext cx="4405865" cy="259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对象 1"/>
          <p:cNvGraphicFramePr>
            <a:graphicFrameLocks noChangeAspect="1"/>
          </p:cNvGraphicFramePr>
          <p:nvPr>
            <p:extLst>
              <p:ext uri="{D42A27DB-BD31-4B8C-83A1-F6EECF244321}">
                <p14:modId xmlns:p14="http://schemas.microsoft.com/office/powerpoint/2010/main" val="465237318"/>
              </p:ext>
            </p:extLst>
          </p:nvPr>
        </p:nvGraphicFramePr>
        <p:xfrm>
          <a:off x="4299865" y="4885870"/>
          <a:ext cx="433252" cy="373263"/>
        </p:xfrm>
        <a:graphic>
          <a:graphicData uri="http://schemas.openxmlformats.org/presentationml/2006/ole">
            <mc:AlternateContent xmlns:mc="http://schemas.openxmlformats.org/markup-compatibility/2006">
              <mc:Choice xmlns:v="urn:schemas-microsoft-com:vml" Requires="v">
                <p:oleObj spid="_x0000_s333912"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4299865" y="4885870"/>
                        <a:ext cx="433252" cy="373263"/>
                      </a:xfrm>
                      <a:prstGeom prst="rect">
                        <a:avLst/>
                      </a:prstGeom>
                    </p:spPr>
                  </p:pic>
                </p:oleObj>
              </mc:Fallback>
            </mc:AlternateContent>
          </a:graphicData>
        </a:graphic>
      </p:graphicFrame>
    </p:spTree>
    <p:extLst>
      <p:ext uri="{BB962C8B-B14F-4D97-AF65-F5344CB8AC3E}">
        <p14:creationId xmlns:p14="http://schemas.microsoft.com/office/powerpoint/2010/main" val="11877852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类图</a:t>
            </a:r>
            <a:r>
              <a:rPr lang="en-US" altLang="zh-CN" sz="2400" b="1"/>
              <a:t>—</a:t>
            </a:r>
            <a:r>
              <a:rPr lang="zh-CN" altLang="en-US" sz="2400" b="1"/>
              <a:t>聚合关系（</a:t>
            </a:r>
            <a:r>
              <a:rPr lang="en-US" altLang="zh-CN" sz="2400" b="1"/>
              <a:t>Aggregation</a:t>
            </a:r>
            <a:r>
              <a:rPr lang="zh-CN" altLang="en-US" sz="2400" b="1"/>
              <a:t>）</a:t>
            </a:r>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2" y="1244431"/>
            <a:ext cx="8455937" cy="1200329"/>
          </a:xfrm>
          <a:prstGeom prst="rect">
            <a:avLst/>
          </a:prstGeom>
        </p:spPr>
        <p:txBody>
          <a:bodyPr wrap="square">
            <a:spAutoFit/>
          </a:bodyPr>
          <a:lstStyle/>
          <a:p>
            <a:r>
              <a:rPr lang="zh-CN" altLang="en-US">
                <a:latin typeface="Arial" panose="020B0604020202020204" pitchFamily="34" charset="0"/>
              </a:rPr>
              <a:t>聚合关系（</a:t>
            </a:r>
            <a:r>
              <a:rPr lang="en-US" altLang="zh-CN">
                <a:latin typeface="Arial" panose="020B0604020202020204" pitchFamily="34" charset="0"/>
              </a:rPr>
              <a:t>Aggregation</a:t>
            </a:r>
            <a:r>
              <a:rPr lang="zh-CN" altLang="en-US">
                <a:latin typeface="Arial" panose="020B0604020202020204" pitchFamily="34" charset="0"/>
              </a:rPr>
              <a:t>）表示的是</a:t>
            </a:r>
            <a:r>
              <a:rPr lang="zh-CN" altLang="en-US" b="1">
                <a:latin typeface="Arial" panose="020B0604020202020204" pitchFamily="34" charset="0"/>
              </a:rPr>
              <a:t>整体和部分</a:t>
            </a:r>
            <a:r>
              <a:rPr lang="zh-CN" altLang="en-US">
                <a:latin typeface="Arial" panose="020B0604020202020204" pitchFamily="34" charset="0"/>
              </a:rPr>
              <a:t>的关系，</a:t>
            </a:r>
            <a:r>
              <a:rPr lang="zh-CN" altLang="en-US">
                <a:solidFill>
                  <a:srgbClr val="0000FF"/>
                </a:solidFill>
                <a:latin typeface="Arial" panose="020B0604020202020204" pitchFamily="34" charset="0"/>
              </a:rPr>
              <a:t>整体与部分可以分开</a:t>
            </a:r>
            <a:r>
              <a:rPr lang="zh-CN" altLang="en-US">
                <a:latin typeface="Arial" panose="020B0604020202020204" pitchFamily="34" charset="0"/>
              </a:rPr>
              <a:t>。</a:t>
            </a:r>
            <a:r>
              <a:rPr lang="zh-CN" altLang="en-US">
                <a:solidFill>
                  <a:srgbClr val="FF0000"/>
                </a:solidFill>
                <a:latin typeface="Arial" panose="020B0604020202020204" pitchFamily="34" charset="0"/>
              </a:rPr>
              <a:t>聚合关系是关联关系的特例</a:t>
            </a:r>
            <a:r>
              <a:rPr lang="zh-CN" altLang="en-US">
                <a:latin typeface="Arial" panose="020B0604020202020204" pitchFamily="34" charset="0"/>
              </a:rPr>
              <a:t>，所以他具有关联的导航性与多重性。</a:t>
            </a:r>
            <a:endParaRPr lang="en-US" altLang="zh-CN">
              <a:latin typeface="Arial" panose="020B0604020202020204" pitchFamily="34" charset="0"/>
            </a:endParaRPr>
          </a:p>
          <a:p>
            <a:r>
              <a:rPr lang="zh-CN" altLang="en-US">
                <a:latin typeface="Arial" panose="020B0604020202020204" pitchFamily="34" charset="0"/>
              </a:rPr>
              <a:t>如：一台电脑由键盘</a:t>
            </a:r>
            <a:r>
              <a:rPr lang="en-US" altLang="zh-CN">
                <a:latin typeface="Arial" panose="020B0604020202020204" pitchFamily="34" charset="0"/>
              </a:rPr>
              <a:t>(keyboard)</a:t>
            </a:r>
            <a:r>
              <a:rPr lang="zh-CN" altLang="en-US">
                <a:latin typeface="Arial" panose="020B0604020202020204" pitchFamily="34" charset="0"/>
              </a:rPr>
              <a:t>、显示器</a:t>
            </a:r>
            <a:r>
              <a:rPr lang="en-US" altLang="zh-CN">
                <a:latin typeface="Arial" panose="020B0604020202020204" pitchFamily="34" charset="0"/>
              </a:rPr>
              <a:t>(monitor)</a:t>
            </a:r>
            <a:r>
              <a:rPr lang="zh-CN" altLang="en-US">
                <a:latin typeface="Arial" panose="020B0604020202020204" pitchFamily="34" charset="0"/>
              </a:rPr>
              <a:t>，鼠标等组成；组成电脑的各个配件是可以从电脑上分离出来的，使用带空心菱形的实线来表示：</a:t>
            </a:r>
            <a:endParaRPr lang="en-US" altLang="zh-CN" sz="1600">
              <a:latin typeface="Arial" panose="020B0604020202020204" pitchFamily="34"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420520055"/>
              </p:ext>
            </p:extLst>
          </p:nvPr>
        </p:nvGraphicFramePr>
        <p:xfrm>
          <a:off x="789680" y="4752503"/>
          <a:ext cx="665012" cy="572933"/>
        </p:xfrm>
        <a:graphic>
          <a:graphicData uri="http://schemas.openxmlformats.org/presentationml/2006/ole">
            <mc:AlternateContent xmlns:mc="http://schemas.openxmlformats.org/markup-compatibility/2006">
              <mc:Choice xmlns:v="urn:schemas-microsoft-com:vml" Requires="v">
                <p:oleObj spid="_x0000_s335026"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789680" y="4752503"/>
                        <a:ext cx="665012" cy="572933"/>
                      </a:xfrm>
                      <a:prstGeom prst="rect">
                        <a:avLst/>
                      </a:prstGeom>
                    </p:spPr>
                  </p:pic>
                </p:oleObj>
              </mc:Fallback>
            </mc:AlternateContent>
          </a:graphicData>
        </a:graphic>
      </p:graphicFrame>
      <p:pic>
        <p:nvPicPr>
          <p:cNvPr id="33485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7568" y="2592263"/>
            <a:ext cx="3484258"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右箭头 4"/>
          <p:cNvSpPr/>
          <p:nvPr/>
        </p:nvSpPr>
        <p:spPr>
          <a:xfrm>
            <a:off x="4338389" y="3312343"/>
            <a:ext cx="1080120" cy="432048"/>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sz="1400">
                <a:solidFill>
                  <a:schemeClr val="tx1"/>
                </a:solidFill>
              </a:rPr>
              <a:t>对应类图</a:t>
            </a:r>
          </a:p>
        </p:txBody>
      </p:sp>
      <p:graphicFrame>
        <p:nvGraphicFramePr>
          <p:cNvPr id="8" name="对象 7"/>
          <p:cNvGraphicFramePr>
            <a:graphicFrameLocks noChangeAspect="1"/>
          </p:cNvGraphicFramePr>
          <p:nvPr>
            <p:extLst>
              <p:ext uri="{D42A27DB-BD31-4B8C-83A1-F6EECF244321}">
                <p14:modId xmlns:p14="http://schemas.microsoft.com/office/powerpoint/2010/main" val="3792814565"/>
              </p:ext>
            </p:extLst>
          </p:nvPr>
        </p:nvGraphicFramePr>
        <p:xfrm>
          <a:off x="1530077" y="4824511"/>
          <a:ext cx="433252" cy="373263"/>
        </p:xfrm>
        <a:graphic>
          <a:graphicData uri="http://schemas.openxmlformats.org/presentationml/2006/ole">
            <mc:AlternateContent xmlns:mc="http://schemas.openxmlformats.org/markup-compatibility/2006">
              <mc:Choice xmlns:v="urn:schemas-microsoft-com:vml" Requires="v">
                <p:oleObj spid="_x0000_s335027" name="包装程序外壳对象" showAsIcon="1" r:id="rId7" imgW="826200" imgH="711360" progId="Package">
                  <p:embed/>
                </p:oleObj>
              </mc:Choice>
              <mc:Fallback>
                <p:oleObj name="包装程序外壳对象" showAsIcon="1" r:id="rId7" imgW="826200" imgH="711360" progId="Package">
                  <p:embed/>
                  <p:pic>
                    <p:nvPicPr>
                      <p:cNvPr id="0" name=""/>
                      <p:cNvPicPr/>
                      <p:nvPr/>
                    </p:nvPicPr>
                    <p:blipFill>
                      <a:blip r:embed="rId8"/>
                      <a:stretch>
                        <a:fillRect/>
                      </a:stretch>
                    </p:blipFill>
                    <p:spPr>
                      <a:xfrm>
                        <a:off x="1530077" y="4824511"/>
                        <a:ext cx="433252" cy="373263"/>
                      </a:xfrm>
                      <a:prstGeom prst="rect">
                        <a:avLst/>
                      </a:prstGeom>
                    </p:spPr>
                  </p:pic>
                </p:oleObj>
              </mc:Fallback>
            </mc:AlternateContent>
          </a:graphicData>
        </a:graphic>
      </p:graphicFrame>
      <p:pic>
        <p:nvPicPr>
          <p:cNvPr id="334945" name="Picture 9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66581" y="2487475"/>
            <a:ext cx="3086100"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87107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类图</a:t>
            </a:r>
            <a:r>
              <a:rPr lang="en-US" altLang="zh-CN" sz="2400" b="1"/>
              <a:t>—</a:t>
            </a:r>
            <a:r>
              <a:rPr lang="zh-CN" altLang="en-US" sz="2400" b="1"/>
              <a:t>聚合关系（</a:t>
            </a:r>
            <a:r>
              <a:rPr lang="en-US" altLang="zh-CN" sz="2400" b="1"/>
              <a:t>Aggregation</a:t>
            </a:r>
            <a:r>
              <a:rPr lang="zh-CN" altLang="en-US" sz="2400" b="1"/>
              <a:t>）</a:t>
            </a:r>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2" y="1244431"/>
            <a:ext cx="8455937" cy="615553"/>
          </a:xfrm>
          <a:prstGeom prst="rect">
            <a:avLst/>
          </a:prstGeom>
        </p:spPr>
        <p:txBody>
          <a:bodyPr wrap="square">
            <a:spAutoFit/>
          </a:bodyPr>
          <a:lstStyle/>
          <a:p>
            <a:r>
              <a:rPr lang="zh-CN" altLang="en-US">
                <a:latin typeface="Arial" panose="020B0604020202020204" pitchFamily="34" charset="0"/>
              </a:rPr>
              <a:t>如果我们人</a:t>
            </a:r>
            <a:r>
              <a:rPr lang="en-US" altLang="zh-CN">
                <a:latin typeface="Arial" panose="020B0604020202020204" pitchFamily="34" charset="0"/>
              </a:rPr>
              <a:t>Mouse,Monitor</a:t>
            </a:r>
            <a:r>
              <a:rPr lang="zh-CN" altLang="en-US">
                <a:latin typeface="Arial" panose="020B0604020202020204" pitchFamily="34" charset="0"/>
              </a:rPr>
              <a:t>和</a:t>
            </a:r>
            <a:r>
              <a:rPr lang="en-US" altLang="zh-CN">
                <a:latin typeface="Arial" panose="020B0604020202020204" pitchFamily="34" charset="0"/>
              </a:rPr>
              <a:t>Computer</a:t>
            </a:r>
            <a:r>
              <a:rPr lang="zh-CN" altLang="en-US">
                <a:latin typeface="Arial" panose="020B0604020202020204" pitchFamily="34" charset="0"/>
              </a:rPr>
              <a:t>是不可分离的，则升级为</a:t>
            </a:r>
            <a:r>
              <a:rPr lang="zh-CN" altLang="en-US" b="1">
                <a:latin typeface="Arial" panose="020B0604020202020204" pitchFamily="34" charset="0"/>
              </a:rPr>
              <a:t>组合关系</a:t>
            </a:r>
          </a:p>
          <a:p>
            <a:endParaRPr lang="en-US" altLang="zh-CN" sz="1600">
              <a:latin typeface="Arial" panose="020B0604020202020204" pitchFamily="34" charset="0"/>
            </a:endParaRPr>
          </a:p>
        </p:txBody>
      </p:sp>
      <p:pic>
        <p:nvPicPr>
          <p:cNvPr id="3358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996" y="1966009"/>
            <a:ext cx="3448345" cy="2138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对象 1"/>
          <p:cNvGraphicFramePr>
            <a:graphicFrameLocks noChangeAspect="1"/>
          </p:cNvGraphicFramePr>
          <p:nvPr>
            <p:extLst>
              <p:ext uri="{D42A27DB-BD31-4B8C-83A1-F6EECF244321}">
                <p14:modId xmlns:p14="http://schemas.microsoft.com/office/powerpoint/2010/main" val="3526505462"/>
              </p:ext>
            </p:extLst>
          </p:nvPr>
        </p:nvGraphicFramePr>
        <p:xfrm>
          <a:off x="248993" y="5040535"/>
          <a:ext cx="477688" cy="411547"/>
        </p:xfrm>
        <a:graphic>
          <a:graphicData uri="http://schemas.openxmlformats.org/presentationml/2006/ole">
            <mc:AlternateContent xmlns:mc="http://schemas.openxmlformats.org/markup-compatibility/2006">
              <mc:Choice xmlns:v="urn:schemas-microsoft-com:vml" Requires="v">
                <p:oleObj spid="_x0000_s335958"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248993" y="5040535"/>
                        <a:ext cx="477688" cy="411547"/>
                      </a:xfrm>
                      <a:prstGeom prst="rect">
                        <a:avLst/>
                      </a:prstGeom>
                    </p:spPr>
                  </p:pic>
                </p:oleObj>
              </mc:Fallback>
            </mc:AlternateContent>
          </a:graphicData>
        </a:graphic>
      </p:graphicFrame>
    </p:spTree>
    <p:extLst>
      <p:ext uri="{BB962C8B-B14F-4D97-AF65-F5344CB8AC3E}">
        <p14:creationId xmlns:p14="http://schemas.microsoft.com/office/powerpoint/2010/main" val="22944360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类图</a:t>
            </a:r>
            <a:r>
              <a:rPr lang="en-US" altLang="zh-CN" sz="2400" b="1"/>
              <a:t>—</a:t>
            </a:r>
            <a:r>
              <a:rPr lang="zh-CN" altLang="en-US" sz="2400" b="1"/>
              <a:t>组合关系（</a:t>
            </a:r>
            <a:r>
              <a:rPr lang="en-US" altLang="zh-CN" sz="2400" b="1"/>
              <a:t>Composition</a:t>
            </a:r>
            <a:r>
              <a:rPr lang="zh-CN" altLang="en-US" sz="2400" b="1"/>
              <a:t>）</a:t>
            </a:r>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2" y="1244431"/>
            <a:ext cx="8455937" cy="3970318"/>
          </a:xfrm>
          <a:prstGeom prst="rect">
            <a:avLst/>
          </a:prstGeom>
        </p:spPr>
        <p:txBody>
          <a:bodyPr wrap="square">
            <a:spAutoFit/>
          </a:bodyPr>
          <a:lstStyle/>
          <a:p>
            <a:r>
              <a:rPr lang="zh-CN" altLang="en-US">
                <a:latin typeface="Arial" panose="020B0604020202020204" pitchFamily="34" charset="0"/>
              </a:rPr>
              <a:t>组合关系：也是整体与部分的关系，但是</a:t>
            </a:r>
            <a:r>
              <a:rPr lang="zh-CN" altLang="en-US">
                <a:solidFill>
                  <a:srgbClr val="0000FF"/>
                </a:solidFill>
                <a:latin typeface="Arial" panose="020B0604020202020204" pitchFamily="34" charset="0"/>
              </a:rPr>
              <a:t>整体与部分不可以分开</a:t>
            </a:r>
            <a:r>
              <a:rPr lang="zh-CN" altLang="en-US">
                <a:latin typeface="Arial" panose="020B0604020202020204" pitchFamily="34" charset="0"/>
              </a:rPr>
              <a:t>。</a:t>
            </a:r>
            <a:endParaRPr lang="en-US" altLang="zh-CN">
              <a:latin typeface="Arial" panose="020B0604020202020204" pitchFamily="34" charset="0"/>
            </a:endParaRPr>
          </a:p>
          <a:p>
            <a:r>
              <a:rPr lang="zh-CN" altLang="en-US">
                <a:latin typeface="Arial" panose="020B0604020202020204" pitchFamily="34" charset="0"/>
              </a:rPr>
              <a:t>再看一个案例：在程序中我们定义实体：</a:t>
            </a:r>
            <a:r>
              <a:rPr lang="en-US" altLang="zh-CN">
                <a:latin typeface="Arial" panose="020B0604020202020204" pitchFamily="34" charset="0"/>
              </a:rPr>
              <a:t>Person</a:t>
            </a:r>
            <a:r>
              <a:rPr lang="zh-CN" altLang="en-US">
                <a:latin typeface="Arial" panose="020B0604020202020204" pitchFamily="34" charset="0"/>
              </a:rPr>
              <a:t>与</a:t>
            </a:r>
            <a:r>
              <a:rPr lang="en-US" altLang="zh-CN">
                <a:latin typeface="Arial" panose="020B0604020202020204" pitchFamily="34" charset="0"/>
              </a:rPr>
              <a:t>IDCard</a:t>
            </a:r>
            <a:r>
              <a:rPr lang="zh-CN" altLang="en-US">
                <a:latin typeface="Arial" panose="020B0604020202020204" pitchFamily="34" charset="0"/>
              </a:rPr>
              <a:t>、</a:t>
            </a:r>
            <a:r>
              <a:rPr lang="en-US" altLang="zh-CN">
                <a:latin typeface="Arial" panose="020B0604020202020204" pitchFamily="34" charset="0"/>
              </a:rPr>
              <a:t>Head, </a:t>
            </a:r>
            <a:r>
              <a:rPr lang="zh-CN" altLang="en-US">
                <a:latin typeface="Arial" panose="020B0604020202020204" pitchFamily="34" charset="0"/>
              </a:rPr>
              <a:t>那么 </a:t>
            </a:r>
            <a:r>
              <a:rPr lang="en-US" altLang="zh-CN">
                <a:latin typeface="Arial" panose="020B0604020202020204" pitchFamily="34" charset="0"/>
              </a:rPr>
              <a:t>Head </a:t>
            </a:r>
            <a:r>
              <a:rPr lang="zh-CN" altLang="en-US">
                <a:latin typeface="Arial" panose="020B0604020202020204" pitchFamily="34" charset="0"/>
              </a:rPr>
              <a:t>和 </a:t>
            </a:r>
            <a:r>
              <a:rPr lang="en-US" altLang="zh-CN">
                <a:latin typeface="Arial" panose="020B0604020202020204" pitchFamily="34" charset="0"/>
              </a:rPr>
              <a:t>Person </a:t>
            </a:r>
            <a:r>
              <a:rPr lang="zh-CN" altLang="en-US">
                <a:latin typeface="Arial" panose="020B0604020202020204" pitchFamily="34" charset="0"/>
              </a:rPr>
              <a:t>就是 组合，</a:t>
            </a:r>
            <a:r>
              <a:rPr lang="en-US" altLang="zh-CN">
                <a:latin typeface="Arial" panose="020B0604020202020204" pitchFamily="34" charset="0"/>
              </a:rPr>
              <a:t>IDCard </a:t>
            </a:r>
            <a:r>
              <a:rPr lang="zh-CN" altLang="en-US">
                <a:latin typeface="Arial" panose="020B0604020202020204" pitchFamily="34" charset="0"/>
              </a:rPr>
              <a:t>和 </a:t>
            </a:r>
            <a:r>
              <a:rPr lang="en-US" altLang="zh-CN">
                <a:latin typeface="Arial" panose="020B0604020202020204" pitchFamily="34" charset="0"/>
              </a:rPr>
              <a:t>Person </a:t>
            </a:r>
            <a:r>
              <a:rPr lang="zh-CN" altLang="en-US">
                <a:latin typeface="Arial" panose="020B0604020202020204" pitchFamily="34" charset="0"/>
              </a:rPr>
              <a:t>就是聚合。</a:t>
            </a:r>
            <a:endParaRPr lang="en-US" altLang="zh-CN">
              <a:latin typeface="Arial" panose="020B0604020202020204" pitchFamily="34" charset="0"/>
            </a:endParaRPr>
          </a:p>
          <a:p>
            <a:endParaRPr lang="en-US" altLang="zh-CN">
              <a:latin typeface="Arial" panose="020B0604020202020204" pitchFamily="34" charset="0"/>
            </a:endParaRPr>
          </a:p>
          <a:p>
            <a:r>
              <a:rPr lang="zh-CN" altLang="en-US">
                <a:latin typeface="Arial" panose="020B0604020202020204" pitchFamily="34" charset="0"/>
              </a:rPr>
              <a:t>但是如果在程序中</a:t>
            </a:r>
            <a:r>
              <a:rPr lang="en-US" altLang="zh-CN">
                <a:latin typeface="Arial" panose="020B0604020202020204" pitchFamily="34" charset="0"/>
              </a:rPr>
              <a:t>Person</a:t>
            </a:r>
            <a:r>
              <a:rPr lang="zh-CN" altLang="en-US">
                <a:latin typeface="Arial" panose="020B0604020202020204" pitchFamily="34" charset="0"/>
              </a:rPr>
              <a:t>实体中定义了对</a:t>
            </a:r>
            <a:r>
              <a:rPr lang="en-US" altLang="zh-CN">
                <a:latin typeface="Arial" panose="020B0604020202020204" pitchFamily="34" charset="0"/>
              </a:rPr>
              <a:t>IDCard</a:t>
            </a:r>
            <a:r>
              <a:rPr lang="zh-CN" altLang="en-US">
                <a:latin typeface="Arial" panose="020B0604020202020204" pitchFamily="34" charset="0"/>
              </a:rPr>
              <a:t>进行</a:t>
            </a:r>
            <a:r>
              <a:rPr lang="zh-CN" altLang="en-US" sz="2000" b="1">
                <a:solidFill>
                  <a:srgbClr val="DA0000"/>
                </a:solidFill>
                <a:latin typeface="Arial" panose="020B0604020202020204" pitchFamily="34" charset="0"/>
              </a:rPr>
              <a:t>级联删除</a:t>
            </a:r>
            <a:r>
              <a:rPr lang="zh-CN" altLang="en-US">
                <a:latin typeface="Arial" panose="020B0604020202020204" pitchFamily="34" charset="0"/>
              </a:rPr>
              <a:t>，即删除</a:t>
            </a:r>
            <a:r>
              <a:rPr lang="en-US" altLang="zh-CN">
                <a:latin typeface="Arial" panose="020B0604020202020204" pitchFamily="34" charset="0"/>
              </a:rPr>
              <a:t>Person</a:t>
            </a:r>
            <a:r>
              <a:rPr lang="zh-CN" altLang="en-US">
                <a:latin typeface="Arial" panose="020B0604020202020204" pitchFamily="34" charset="0"/>
              </a:rPr>
              <a:t>时连同</a:t>
            </a:r>
            <a:r>
              <a:rPr lang="en-US" altLang="zh-CN">
                <a:latin typeface="Arial" panose="020B0604020202020204" pitchFamily="34" charset="0"/>
              </a:rPr>
              <a:t>IDCard</a:t>
            </a:r>
            <a:r>
              <a:rPr lang="zh-CN" altLang="en-US">
                <a:latin typeface="Arial" panose="020B0604020202020204" pitchFamily="34" charset="0"/>
              </a:rPr>
              <a:t>一起删除，那么</a:t>
            </a:r>
            <a:r>
              <a:rPr lang="en-US" altLang="zh-CN">
                <a:latin typeface="Arial" panose="020B0604020202020204" pitchFamily="34" charset="0"/>
              </a:rPr>
              <a:t>IDCard </a:t>
            </a:r>
            <a:r>
              <a:rPr lang="zh-CN" altLang="en-US">
                <a:latin typeface="Arial" panose="020B0604020202020204" pitchFamily="34" charset="0"/>
              </a:rPr>
              <a:t>和 </a:t>
            </a:r>
            <a:r>
              <a:rPr lang="en-US" altLang="zh-CN">
                <a:latin typeface="Arial" panose="020B0604020202020204" pitchFamily="34" charset="0"/>
              </a:rPr>
              <a:t>Person </a:t>
            </a:r>
            <a:r>
              <a:rPr lang="zh-CN" altLang="en-US">
                <a:latin typeface="Arial" panose="020B0604020202020204" pitchFamily="34" charset="0"/>
              </a:rPr>
              <a:t>就是组合了</a:t>
            </a:r>
            <a:r>
              <a:rPr lang="en-US" altLang="zh-CN">
                <a:latin typeface="Arial" panose="020B0604020202020204" pitchFamily="34" charset="0"/>
              </a:rPr>
              <a:t>.</a:t>
            </a:r>
          </a:p>
          <a:p>
            <a:endParaRPr lang="en-US" altLang="zh-CN">
              <a:latin typeface="Arial" panose="020B0604020202020204" pitchFamily="34" charset="0"/>
            </a:endParaRPr>
          </a:p>
          <a:p>
            <a:r>
              <a:rPr lang="en-US" altLang="zh-CN">
                <a:latin typeface="Arial" panose="020B0604020202020204" pitchFamily="34" charset="0"/>
              </a:rPr>
              <a:t>public class Person{</a:t>
            </a:r>
          </a:p>
          <a:p>
            <a:r>
              <a:rPr lang="en-US" altLang="zh-CN">
                <a:latin typeface="Arial" panose="020B0604020202020204" pitchFamily="34" charset="0"/>
              </a:rPr>
              <a:t>    private IDCard card;</a:t>
            </a:r>
          </a:p>
          <a:p>
            <a:r>
              <a:rPr lang="en-US" altLang="zh-CN">
                <a:latin typeface="Arial" panose="020B0604020202020204" pitchFamily="34" charset="0"/>
              </a:rPr>
              <a:t>    private Head head = new Head();</a:t>
            </a:r>
          </a:p>
          <a:p>
            <a:r>
              <a:rPr lang="en-US" altLang="zh-CN">
                <a:latin typeface="Arial" panose="020B0604020202020204" pitchFamily="34" charset="0"/>
              </a:rPr>
              <a:t>}</a:t>
            </a:r>
          </a:p>
          <a:p>
            <a:r>
              <a:rPr lang="en-US" altLang="zh-CN">
                <a:latin typeface="Arial" panose="020B0604020202020204" pitchFamily="34" charset="0"/>
              </a:rPr>
              <a:t>public class IDCard{}</a:t>
            </a:r>
          </a:p>
          <a:p>
            <a:r>
              <a:rPr lang="en-US" altLang="zh-CN">
                <a:latin typeface="Arial" panose="020B0604020202020204" pitchFamily="34" charset="0"/>
              </a:rPr>
              <a:t>public class Head{}</a:t>
            </a:r>
          </a:p>
          <a:p>
            <a:endParaRPr lang="en-US" altLang="zh-CN" sz="1600">
              <a:latin typeface="Arial" panose="020B0604020202020204" pitchFamily="34"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361586518"/>
              </p:ext>
            </p:extLst>
          </p:nvPr>
        </p:nvGraphicFramePr>
        <p:xfrm>
          <a:off x="578834" y="4947462"/>
          <a:ext cx="576065" cy="441157"/>
        </p:xfrm>
        <a:graphic>
          <a:graphicData uri="http://schemas.openxmlformats.org/presentationml/2006/ole">
            <mc:AlternateContent xmlns:mc="http://schemas.openxmlformats.org/markup-compatibility/2006">
              <mc:Choice xmlns:v="urn:schemas-microsoft-com:vml" Requires="v">
                <p:oleObj spid="_x0000_s336987" name="包装程序外壳对象" showAsIcon="1" r:id="rId4" imgW="928080" imgH="711360" progId="Package">
                  <p:embed/>
                </p:oleObj>
              </mc:Choice>
              <mc:Fallback>
                <p:oleObj name="包装程序外壳对象" showAsIcon="1" r:id="rId4" imgW="928080" imgH="711360" progId="Package">
                  <p:embed/>
                  <p:pic>
                    <p:nvPicPr>
                      <p:cNvPr id="0" name=""/>
                      <p:cNvPicPr/>
                      <p:nvPr/>
                    </p:nvPicPr>
                    <p:blipFill>
                      <a:blip r:embed="rId5"/>
                      <a:stretch>
                        <a:fillRect/>
                      </a:stretch>
                    </p:blipFill>
                    <p:spPr>
                      <a:xfrm>
                        <a:off x="578834" y="4947462"/>
                        <a:ext cx="576065" cy="441157"/>
                      </a:xfrm>
                      <a:prstGeom prst="rect">
                        <a:avLst/>
                      </a:prstGeom>
                    </p:spPr>
                  </p:pic>
                </p:oleObj>
              </mc:Fallback>
            </mc:AlternateContent>
          </a:graphicData>
        </a:graphic>
      </p:graphicFrame>
    </p:spTree>
    <p:extLst>
      <p:ext uri="{BB962C8B-B14F-4D97-AF65-F5344CB8AC3E}">
        <p14:creationId xmlns:p14="http://schemas.microsoft.com/office/powerpoint/2010/main" val="3612611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Java</a:t>
            </a:r>
            <a:r>
              <a:rPr lang="zh-CN" altLang="en-US" sz="2200" b="1"/>
              <a:t>设计模式内容介绍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2" name="TextBox 1"/>
          <p:cNvSpPr txBox="1"/>
          <p:nvPr/>
        </p:nvSpPr>
        <p:spPr>
          <a:xfrm>
            <a:off x="487837" y="1368127"/>
            <a:ext cx="8747096" cy="677108"/>
          </a:xfrm>
          <a:prstGeom prst="rect">
            <a:avLst/>
          </a:prstGeom>
          <a:noFill/>
        </p:spPr>
        <p:txBody>
          <a:bodyPr wrap="square" rtlCol="0">
            <a:spAutoFit/>
          </a:bodyPr>
          <a:lstStyle/>
          <a:p>
            <a:r>
              <a:rPr lang="zh-CN" altLang="en-US" sz="2000" b="1">
                <a:solidFill>
                  <a:srgbClr val="0070C0"/>
                </a:solidFill>
              </a:rPr>
              <a:t>先看几个经典的设计模式面试题</a:t>
            </a:r>
            <a:endParaRPr lang="en-US" altLang="zh-CN"/>
          </a:p>
          <a:p>
            <a:endParaRPr lang="en-US" altLang="zh-CN"/>
          </a:p>
        </p:txBody>
      </p:sp>
      <p:sp>
        <p:nvSpPr>
          <p:cNvPr id="11" name="TextBox 10"/>
          <p:cNvSpPr txBox="1"/>
          <p:nvPr/>
        </p:nvSpPr>
        <p:spPr>
          <a:xfrm>
            <a:off x="449957" y="1646867"/>
            <a:ext cx="4411428" cy="3877985"/>
          </a:xfrm>
          <a:prstGeom prst="rect">
            <a:avLst/>
          </a:prstGeom>
          <a:noFill/>
        </p:spPr>
        <p:txBody>
          <a:bodyPr wrap="square" rtlCol="0">
            <a:spAutoFit/>
          </a:bodyPr>
          <a:lstStyle/>
          <a:p>
            <a:endParaRPr lang="en-US" altLang="zh-CN" b="1">
              <a:ea typeface="宋体" pitchFamily="2" charset="-122"/>
            </a:endParaRPr>
          </a:p>
          <a:p>
            <a:r>
              <a:rPr lang="zh-CN" altLang="en-US" sz="1600" b="1"/>
              <a:t>金融借贷平台项目</a:t>
            </a:r>
            <a:r>
              <a:rPr lang="zh-CN" altLang="en-US" sz="1600"/>
              <a:t>：</a:t>
            </a:r>
            <a:r>
              <a:rPr lang="zh-CN" altLang="en-US" sz="1600">
                <a:latin typeface="Arial" pitchFamily="34" charset="0"/>
                <a:cs typeface="Arial" pitchFamily="34" charset="0"/>
              </a:rPr>
              <a:t>借贷平台的订单，有审核</a:t>
            </a:r>
            <a:r>
              <a:rPr lang="en-US" altLang="zh-CN" sz="1600">
                <a:latin typeface="Arial" pitchFamily="34" charset="0"/>
                <a:cs typeface="Arial" pitchFamily="34" charset="0"/>
              </a:rPr>
              <a:t>-</a:t>
            </a:r>
            <a:r>
              <a:rPr lang="zh-CN" altLang="en-US" sz="1600">
                <a:latin typeface="Arial" pitchFamily="34" charset="0"/>
                <a:cs typeface="Arial" pitchFamily="34" charset="0"/>
              </a:rPr>
              <a:t>发布</a:t>
            </a:r>
            <a:r>
              <a:rPr lang="en-US" altLang="zh-CN" sz="1600">
                <a:latin typeface="Arial" pitchFamily="34" charset="0"/>
                <a:cs typeface="Arial" pitchFamily="34" charset="0"/>
              </a:rPr>
              <a:t>-</a:t>
            </a:r>
            <a:r>
              <a:rPr lang="zh-CN" altLang="en-US" sz="1600">
                <a:latin typeface="Arial" pitchFamily="34" charset="0"/>
                <a:cs typeface="Arial" pitchFamily="34" charset="0"/>
              </a:rPr>
              <a:t>抢单 等等 步骤，随着操作的不同，会改变订单的状态</a:t>
            </a:r>
            <a:r>
              <a:rPr lang="en-US" altLang="zh-CN" sz="1600">
                <a:latin typeface="Arial" pitchFamily="34" charset="0"/>
                <a:cs typeface="Arial" pitchFamily="34" charset="0"/>
              </a:rPr>
              <a:t>, </a:t>
            </a:r>
            <a:r>
              <a:rPr lang="zh-CN" altLang="en-US" sz="1600">
                <a:latin typeface="Arial" pitchFamily="34" charset="0"/>
                <a:cs typeface="Arial" pitchFamily="34" charset="0"/>
              </a:rPr>
              <a:t>项目中的这个模块实现就会使用到状态模式，请你使用状态模式进行设计，并完成实际代码</a:t>
            </a:r>
            <a:endParaRPr lang="en-US" altLang="zh-CN" sz="1600">
              <a:latin typeface="Arial" pitchFamily="34" charset="0"/>
              <a:cs typeface="Arial" pitchFamily="34" charset="0"/>
            </a:endParaRPr>
          </a:p>
          <a:p>
            <a:endParaRPr lang="en-US" altLang="zh-CN" sz="1600">
              <a:latin typeface="Arial" pitchFamily="34" charset="0"/>
              <a:cs typeface="Arial" pitchFamily="34" charset="0"/>
            </a:endParaRPr>
          </a:p>
          <a:p>
            <a:r>
              <a:rPr lang="zh-CN" altLang="en-US" sz="1600" b="1"/>
              <a:t>问题分析</a:t>
            </a:r>
            <a:r>
              <a:rPr lang="en-US" altLang="zh-CN" sz="1600"/>
              <a:t> </a:t>
            </a:r>
            <a:r>
              <a:rPr lang="zh-CN" altLang="en-US" sz="1600"/>
              <a:t>：</a:t>
            </a:r>
            <a:endParaRPr lang="en-US" altLang="zh-CN" sz="1600"/>
          </a:p>
          <a:p>
            <a:r>
              <a:rPr lang="zh-CN" altLang="en-US" sz="1600"/>
              <a:t>这类代码难以应对变化，在添加一种状态时，我们需要手动添加</a:t>
            </a:r>
            <a:r>
              <a:rPr lang="en-US" altLang="zh-CN" sz="1600"/>
              <a:t>if/else</a:t>
            </a:r>
            <a:r>
              <a:rPr lang="zh-CN" altLang="en-US" sz="1600"/>
              <a:t>，在添加一种功能时，要对所有的状态进行判断。因此代码会变得越来越臃肿，并且一旦没有处理某个状态，便会发生极其严重的</a:t>
            </a:r>
            <a:r>
              <a:rPr lang="en-US" altLang="zh-CN" sz="1600"/>
              <a:t>BUG</a:t>
            </a:r>
            <a:r>
              <a:rPr lang="zh-CN" altLang="en-US" sz="1600"/>
              <a:t>，难以维护</a:t>
            </a:r>
          </a:p>
          <a:p>
            <a:endParaRPr lang="en-US" altLang="zh-CN"/>
          </a:p>
          <a:p>
            <a:endParaRPr lang="en-US" altLang="zh-CN"/>
          </a:p>
        </p:txBody>
      </p:sp>
      <p:graphicFrame>
        <p:nvGraphicFramePr>
          <p:cNvPr id="3" name="对象 2"/>
          <p:cNvGraphicFramePr>
            <a:graphicFrameLocks noChangeAspect="1"/>
          </p:cNvGraphicFramePr>
          <p:nvPr>
            <p:extLst>
              <p:ext uri="{D42A27DB-BD31-4B8C-83A1-F6EECF244321}">
                <p14:modId xmlns:p14="http://schemas.microsoft.com/office/powerpoint/2010/main" val="1104858626"/>
              </p:ext>
            </p:extLst>
          </p:nvPr>
        </p:nvGraphicFramePr>
        <p:xfrm>
          <a:off x="1242045" y="5139093"/>
          <a:ext cx="1157288" cy="427038"/>
        </p:xfrm>
        <a:graphic>
          <a:graphicData uri="http://schemas.openxmlformats.org/presentationml/2006/ole">
            <mc:AlternateContent xmlns:mc="http://schemas.openxmlformats.org/markup-compatibility/2006">
              <mc:Choice xmlns:v="urn:schemas-microsoft-com:vml" Requires="v">
                <p:oleObj spid="_x0000_s352497" name="包装程序外壳对象" showAsIcon="1" r:id="rId4" imgW="1932480" imgH="711360" progId="Package">
                  <p:embed/>
                </p:oleObj>
              </mc:Choice>
              <mc:Fallback>
                <p:oleObj name="包装程序外壳对象" showAsIcon="1" r:id="rId4" imgW="1932480" imgH="711360" progId="Package">
                  <p:embed/>
                  <p:pic>
                    <p:nvPicPr>
                      <p:cNvPr id="0" name="对象 7"/>
                      <p:cNvPicPr>
                        <a:picLocks noChangeAspect="1" noChangeArrowheads="1"/>
                      </p:cNvPicPr>
                      <p:nvPr/>
                    </p:nvPicPr>
                    <p:blipFill>
                      <a:blip r:embed="rId5"/>
                      <a:srcRect/>
                      <a:stretch>
                        <a:fillRect/>
                      </a:stretch>
                    </p:blipFill>
                    <p:spPr bwMode="auto">
                      <a:xfrm>
                        <a:off x="1242045" y="5139093"/>
                        <a:ext cx="1157288"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33688627"/>
              </p:ext>
            </p:extLst>
          </p:nvPr>
        </p:nvGraphicFramePr>
        <p:xfrm>
          <a:off x="578207" y="5231854"/>
          <a:ext cx="385266" cy="288032"/>
        </p:xfrm>
        <a:graphic>
          <a:graphicData uri="http://schemas.openxmlformats.org/presentationml/2006/ole">
            <mc:AlternateContent xmlns:mc="http://schemas.openxmlformats.org/markup-compatibility/2006">
              <mc:Choice xmlns:v="urn:schemas-microsoft-com:vml" Requires="v">
                <p:oleObj spid="_x0000_s352498" name="包装程序外壳对象" showAsIcon="1" r:id="rId6" imgW="953280" imgH="711360" progId="Package">
                  <p:embed/>
                </p:oleObj>
              </mc:Choice>
              <mc:Fallback>
                <p:oleObj name="包装程序外壳对象" showAsIcon="1" r:id="rId6" imgW="953280" imgH="711360" progId="Package">
                  <p:embed/>
                  <p:pic>
                    <p:nvPicPr>
                      <p:cNvPr id="0" name="对象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8207" y="5231854"/>
                        <a:ext cx="385266" cy="288032"/>
                      </a:xfrm>
                      <a:prstGeom prst="rect">
                        <a:avLst/>
                      </a:prstGeom>
                      <a:noFill/>
                      <a:ln>
                        <a:noFill/>
                      </a:ln>
                    </p:spPr>
                  </p:pic>
                </p:oleObj>
              </mc:Fallback>
            </mc:AlternateContent>
          </a:graphicData>
        </a:graphic>
      </p:graphicFrame>
      <p:pic>
        <p:nvPicPr>
          <p:cNvPr id="35226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04226" y="690621"/>
            <a:ext cx="4278039" cy="3269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2261"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70437" y="4233931"/>
            <a:ext cx="5800370" cy="1310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 name="对象 7"/>
          <p:cNvGraphicFramePr>
            <a:graphicFrameLocks noChangeAspect="1"/>
          </p:cNvGraphicFramePr>
          <p:nvPr>
            <p:extLst>
              <p:ext uri="{D42A27DB-BD31-4B8C-83A1-F6EECF244321}">
                <p14:modId xmlns:p14="http://schemas.microsoft.com/office/powerpoint/2010/main" val="1880145237"/>
              </p:ext>
            </p:extLst>
          </p:nvPr>
        </p:nvGraphicFramePr>
        <p:xfrm>
          <a:off x="9353572" y="3749882"/>
          <a:ext cx="313119" cy="438366"/>
        </p:xfrm>
        <a:graphic>
          <a:graphicData uri="http://schemas.openxmlformats.org/presentationml/2006/ole">
            <mc:AlternateContent xmlns:mc="http://schemas.openxmlformats.org/markup-compatibility/2006">
              <mc:Choice xmlns:v="urn:schemas-microsoft-com:vml" Requires="v">
                <p:oleObj spid="_x0000_s352499" name="包装程序外壳对象" showAsIcon="1" r:id="rId10" imgW="508680" imgH="711360" progId="Package">
                  <p:embed/>
                </p:oleObj>
              </mc:Choice>
              <mc:Fallback>
                <p:oleObj name="包装程序外壳对象" showAsIcon="1" r:id="rId10" imgW="508680" imgH="711360" progId="Package">
                  <p:embed/>
                  <p:pic>
                    <p:nvPicPr>
                      <p:cNvPr id="0" name=""/>
                      <p:cNvPicPr/>
                      <p:nvPr/>
                    </p:nvPicPr>
                    <p:blipFill>
                      <a:blip r:embed="rId11"/>
                      <a:stretch>
                        <a:fillRect/>
                      </a:stretch>
                    </p:blipFill>
                    <p:spPr>
                      <a:xfrm>
                        <a:off x="9353572" y="3749882"/>
                        <a:ext cx="313119" cy="438366"/>
                      </a:xfrm>
                      <a:prstGeom prst="rect">
                        <a:avLst/>
                      </a:prstGeom>
                    </p:spPr>
                  </p:pic>
                </p:oleObj>
              </mc:Fallback>
            </mc:AlternateContent>
          </a:graphicData>
        </a:graphic>
      </p:graphicFrame>
    </p:spTree>
    <p:extLst>
      <p:ext uri="{BB962C8B-B14F-4D97-AF65-F5344CB8AC3E}">
        <p14:creationId xmlns:p14="http://schemas.microsoft.com/office/powerpoint/2010/main" val="36072194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sz="2800" b="1"/>
              <a:t>Java</a:t>
            </a:r>
            <a:r>
              <a:rPr lang="zh-CN" altLang="en-US" sz="2800" b="1"/>
              <a:t>设计模式</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设计模式概述</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12051038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掌握设计模式的层次</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487837" y="1244432"/>
            <a:ext cx="8527634" cy="3108543"/>
          </a:xfrm>
          <a:prstGeom prst="rect">
            <a:avLst/>
          </a:prstGeom>
        </p:spPr>
        <p:txBody>
          <a:bodyPr wrap="square">
            <a:spAutoFit/>
          </a:bodyPr>
          <a:lstStyle/>
          <a:p>
            <a:pPr marL="342900" indent="-342900">
              <a:buAutoNum type="arabicParenR"/>
              <a:defRPr/>
            </a:pPr>
            <a:r>
              <a:rPr lang="zh-CN" altLang="en-US">
                <a:latin typeface="Arial" pitchFamily="34" charset="0"/>
                <a:cs typeface="Arial" pitchFamily="34" charset="0"/>
              </a:rPr>
              <a:t>第</a:t>
            </a:r>
            <a:r>
              <a:rPr lang="en-US" altLang="zh-CN">
                <a:latin typeface="Arial" pitchFamily="34" charset="0"/>
                <a:cs typeface="Arial" pitchFamily="34" charset="0"/>
              </a:rPr>
              <a:t>1</a:t>
            </a:r>
            <a:r>
              <a:rPr lang="zh-CN" altLang="en-US">
                <a:latin typeface="Arial" pitchFamily="34" charset="0"/>
                <a:cs typeface="Arial" pitchFamily="34" charset="0"/>
              </a:rPr>
              <a:t>层：刚开始学编程不久，听说过什么是设计模式</a:t>
            </a:r>
            <a:endParaRPr lang="en-US" altLang="zh-CN">
              <a:latin typeface="Arial" pitchFamily="34" charset="0"/>
              <a:cs typeface="Arial" pitchFamily="34" charset="0"/>
            </a:endParaRPr>
          </a:p>
          <a:p>
            <a:pPr marL="342900" indent="-342900">
              <a:buAutoNum type="arabicParenR"/>
              <a:defRPr/>
            </a:pPr>
            <a:r>
              <a:rPr lang="zh-CN" altLang="en-US">
                <a:latin typeface="Arial" pitchFamily="34" charset="0"/>
                <a:cs typeface="Arial" pitchFamily="34" charset="0"/>
              </a:rPr>
              <a:t>第</a:t>
            </a:r>
            <a:r>
              <a:rPr lang="en-US" altLang="zh-CN">
                <a:latin typeface="Arial" pitchFamily="34" charset="0"/>
                <a:cs typeface="Arial" pitchFamily="34" charset="0"/>
              </a:rPr>
              <a:t>2</a:t>
            </a:r>
            <a:r>
              <a:rPr lang="zh-CN" altLang="en-US">
                <a:latin typeface="Arial" pitchFamily="34" charset="0"/>
                <a:cs typeface="Arial" pitchFamily="34" charset="0"/>
              </a:rPr>
              <a:t>层：有很长时间的编程经验，自己写了很多代码，其中用到了设计模式，但是自己却不知道</a:t>
            </a:r>
            <a:br>
              <a:rPr lang="en-US" altLang="zh-CN">
                <a:latin typeface="Arial" pitchFamily="34" charset="0"/>
                <a:cs typeface="Arial" pitchFamily="34" charset="0"/>
              </a:rPr>
            </a:br>
            <a:endParaRPr lang="en-US" altLang="zh-CN">
              <a:latin typeface="Arial" pitchFamily="34" charset="0"/>
              <a:cs typeface="Arial" pitchFamily="34" charset="0"/>
            </a:endParaRPr>
          </a:p>
          <a:p>
            <a:pPr marL="342900" indent="-342900">
              <a:buAutoNum type="arabicParenR"/>
              <a:defRPr/>
            </a:pPr>
            <a:r>
              <a:rPr lang="zh-CN" altLang="en-US">
                <a:latin typeface="Arial" pitchFamily="34" charset="0"/>
                <a:cs typeface="Arial" pitchFamily="34" charset="0"/>
              </a:rPr>
              <a:t>第</a:t>
            </a:r>
            <a:r>
              <a:rPr lang="en-US" altLang="zh-CN">
                <a:latin typeface="Arial" pitchFamily="34" charset="0"/>
                <a:cs typeface="Arial" pitchFamily="34" charset="0"/>
              </a:rPr>
              <a:t>3</a:t>
            </a:r>
            <a:r>
              <a:rPr lang="zh-CN" altLang="en-US">
                <a:latin typeface="Arial" pitchFamily="34" charset="0"/>
                <a:cs typeface="Arial" pitchFamily="34" charset="0"/>
              </a:rPr>
              <a:t>层：学习过了设计模式，发现自己已经在使用了，并且发现了一些新的模式挺好用的</a:t>
            </a:r>
            <a:endParaRPr lang="en-US" altLang="zh-CN">
              <a:latin typeface="Arial" pitchFamily="34" charset="0"/>
              <a:cs typeface="Arial" pitchFamily="34" charset="0"/>
            </a:endParaRPr>
          </a:p>
          <a:p>
            <a:pPr marL="342900" indent="-342900">
              <a:buAutoNum type="arabicParenR"/>
              <a:defRPr/>
            </a:pPr>
            <a:r>
              <a:rPr lang="zh-CN" altLang="en-US">
                <a:latin typeface="Arial" pitchFamily="34" charset="0"/>
                <a:cs typeface="Arial" pitchFamily="34" charset="0"/>
              </a:rPr>
              <a:t>第</a:t>
            </a:r>
            <a:r>
              <a:rPr lang="en-US" altLang="zh-CN">
                <a:latin typeface="Arial" pitchFamily="34" charset="0"/>
                <a:cs typeface="Arial" pitchFamily="34" charset="0"/>
              </a:rPr>
              <a:t>4</a:t>
            </a:r>
            <a:r>
              <a:rPr lang="zh-CN" altLang="en-US">
                <a:latin typeface="Arial" pitchFamily="34" charset="0"/>
                <a:cs typeface="Arial" pitchFamily="34" charset="0"/>
              </a:rPr>
              <a:t>层：阅读了很多别人写的源码和框架，在其中看到别人设计模式，并且能够领会</a:t>
            </a:r>
            <a:r>
              <a:rPr lang="zh-CN" altLang="en-US" b="1">
                <a:latin typeface="Arial" pitchFamily="34" charset="0"/>
                <a:cs typeface="Arial" pitchFamily="34" charset="0"/>
              </a:rPr>
              <a:t>设计模式的精妙和带来的好</a:t>
            </a:r>
            <a:r>
              <a:rPr lang="zh-CN" altLang="en-US">
                <a:latin typeface="Arial" pitchFamily="34" charset="0"/>
                <a:cs typeface="Arial" pitchFamily="34" charset="0"/>
              </a:rPr>
              <a:t>处。</a:t>
            </a:r>
            <a:endParaRPr lang="en-US" altLang="zh-CN">
              <a:latin typeface="Arial" pitchFamily="34" charset="0"/>
              <a:cs typeface="Arial" pitchFamily="34" charset="0"/>
            </a:endParaRPr>
          </a:p>
          <a:p>
            <a:pPr marL="342900" indent="-342900">
              <a:buAutoNum type="arabicParenR"/>
              <a:defRPr/>
            </a:pPr>
            <a:r>
              <a:rPr lang="zh-CN" altLang="en-US">
                <a:latin typeface="Arial" pitchFamily="34" charset="0"/>
                <a:cs typeface="Arial" pitchFamily="34" charset="0"/>
              </a:rPr>
              <a:t>第</a:t>
            </a:r>
            <a:r>
              <a:rPr lang="en-US" altLang="zh-CN">
                <a:latin typeface="Arial" pitchFamily="34" charset="0"/>
                <a:cs typeface="Arial" pitchFamily="34" charset="0"/>
              </a:rPr>
              <a:t>5</a:t>
            </a:r>
            <a:r>
              <a:rPr lang="zh-CN" altLang="en-US">
                <a:latin typeface="Arial" pitchFamily="34" charset="0"/>
                <a:cs typeface="Arial" pitchFamily="34" charset="0"/>
              </a:rPr>
              <a:t>层：代码写着写着，自己都没有意识到使用了设计模式，并且熟练的写了出来。</a:t>
            </a:r>
            <a:endParaRPr lang="en-US" altLang="zh-CN">
              <a:latin typeface="Arial" pitchFamily="34" charset="0"/>
              <a:cs typeface="Arial" pitchFamily="34" charset="0"/>
            </a:endParaRPr>
          </a:p>
          <a:p>
            <a:pPr>
              <a:defRPr/>
            </a:pPr>
            <a:endParaRPr lang="en-US" altLang="zh-CN" sz="1600">
              <a:ea typeface="宋体" panose="02010600030101010101" pitchFamily="2" charset="-122"/>
              <a:cs typeface="Times New Roman" panose="02020603050405020304"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48917783"/>
              </p:ext>
            </p:extLst>
          </p:nvPr>
        </p:nvGraphicFramePr>
        <p:xfrm>
          <a:off x="6874172" y="4464471"/>
          <a:ext cx="1856826" cy="711200"/>
        </p:xfrm>
        <a:graphic>
          <a:graphicData uri="http://schemas.openxmlformats.org/presentationml/2006/ole">
            <mc:AlternateContent xmlns:mc="http://schemas.openxmlformats.org/markup-compatibility/2006">
              <mc:Choice xmlns:v="urn:schemas-microsoft-com:vml" Requires="v">
                <p:oleObj spid="_x0000_s157887" name="包装程序外壳对象" showAsIcon="1" r:id="rId4" imgW="1779840" imgH="711360" progId="Package">
                  <p:embed/>
                </p:oleObj>
              </mc:Choice>
              <mc:Fallback>
                <p:oleObj name="包装程序外壳对象" showAsIcon="1" r:id="rId4" imgW="1779840" imgH="711360" progId="Package">
                  <p:embed/>
                  <p:pic>
                    <p:nvPicPr>
                      <p:cNvPr id="0" name=""/>
                      <p:cNvPicPr/>
                      <p:nvPr/>
                    </p:nvPicPr>
                    <p:blipFill>
                      <a:blip r:embed="rId5"/>
                      <a:stretch>
                        <a:fillRect/>
                      </a:stretch>
                    </p:blipFill>
                    <p:spPr>
                      <a:xfrm>
                        <a:off x="6874172" y="4464471"/>
                        <a:ext cx="1856826" cy="711200"/>
                      </a:xfrm>
                      <a:prstGeom prst="rect">
                        <a:avLst/>
                      </a:prstGeom>
                    </p:spPr>
                  </p:pic>
                </p:oleObj>
              </mc:Fallback>
            </mc:AlternateContent>
          </a:graphicData>
        </a:graphic>
      </p:graphicFrame>
    </p:spTree>
    <p:extLst>
      <p:ext uri="{BB962C8B-B14F-4D97-AF65-F5344CB8AC3E}">
        <p14:creationId xmlns:p14="http://schemas.microsoft.com/office/powerpoint/2010/main" val="42521237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设计模式介绍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2" y="1244431"/>
            <a:ext cx="8114400" cy="3600986"/>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pPr marL="342900" indent="-342900">
              <a:buAutoNum type="arabicParenR"/>
              <a:defRPr/>
            </a:pPr>
            <a:r>
              <a:rPr lang="zh-CN" altLang="en-US">
                <a:latin typeface="Arial" pitchFamily="34" charset="0"/>
                <a:cs typeface="Arial" pitchFamily="34" charset="0"/>
              </a:rPr>
              <a:t>设计模式是程序员在面对同类软件工程设计问题所总结出来的有用的经验，模式不是代码，而是某类问题的通用解决方案，</a:t>
            </a:r>
            <a:r>
              <a:rPr lang="zh-CN" altLang="en-US"/>
              <a:t>设计模式（</a:t>
            </a:r>
            <a:r>
              <a:rPr lang="en-US" altLang="zh-CN"/>
              <a:t>Design pattern</a:t>
            </a:r>
            <a:r>
              <a:rPr lang="zh-CN" altLang="en-US"/>
              <a:t>）代表了</a:t>
            </a:r>
            <a:r>
              <a:rPr lang="zh-CN" altLang="en-US" b="1">
                <a:solidFill>
                  <a:srgbClr val="EE0000"/>
                </a:solidFill>
              </a:rPr>
              <a:t>最佳的实践</a:t>
            </a:r>
            <a:r>
              <a:rPr lang="zh-CN" altLang="en-US"/>
              <a:t>。这些解决方案是众多软件开发人员经过相当长的一段时间的试验和错误总结出来的。</a:t>
            </a:r>
            <a:br>
              <a:rPr lang="en-US" altLang="zh-CN"/>
            </a:br>
            <a:endParaRPr lang="en-US" altLang="zh-CN">
              <a:latin typeface="Arial" pitchFamily="34" charset="0"/>
              <a:cs typeface="Arial" pitchFamily="34" charset="0"/>
            </a:endParaRPr>
          </a:p>
          <a:p>
            <a:pPr marL="342900" indent="-342900">
              <a:buAutoNum type="arabicParenR"/>
              <a:defRPr/>
            </a:pPr>
            <a:r>
              <a:rPr lang="zh-CN" altLang="en-US">
                <a:latin typeface="Arial" pitchFamily="34" charset="0"/>
                <a:cs typeface="Arial" pitchFamily="34" charset="0"/>
              </a:rPr>
              <a:t>设计模式的本质提高 软件的维护性，通用性和扩展性，并降低软件的复杂度。</a:t>
            </a:r>
            <a:endParaRPr lang="en-US" altLang="zh-CN">
              <a:latin typeface="Arial" pitchFamily="34" charset="0"/>
              <a:cs typeface="Arial" pitchFamily="34" charset="0"/>
            </a:endParaRPr>
          </a:p>
          <a:p>
            <a:pPr marL="342900" indent="-342900">
              <a:buAutoNum type="arabicParenR"/>
              <a:defRPr/>
            </a:pPr>
            <a:r>
              <a:rPr lang="en-US" altLang="zh-CN">
                <a:latin typeface="Arial" pitchFamily="34" charset="0"/>
                <a:cs typeface="Arial" pitchFamily="34" charset="0"/>
              </a:rPr>
              <a:t>&lt;&lt;</a:t>
            </a:r>
            <a:r>
              <a:rPr lang="zh-CN" altLang="en-US">
                <a:latin typeface="Arial" pitchFamily="34" charset="0"/>
                <a:cs typeface="Arial" pitchFamily="34" charset="0"/>
              </a:rPr>
              <a:t>设计模式</a:t>
            </a:r>
            <a:r>
              <a:rPr lang="en-US" altLang="zh-CN">
                <a:latin typeface="Arial" pitchFamily="34" charset="0"/>
                <a:cs typeface="Arial" pitchFamily="34" charset="0"/>
              </a:rPr>
              <a:t>&gt;&gt;</a:t>
            </a:r>
            <a:r>
              <a:rPr lang="zh-CN" altLang="en-US">
                <a:latin typeface="Arial" pitchFamily="34" charset="0"/>
                <a:cs typeface="Arial" pitchFamily="34" charset="0"/>
              </a:rPr>
              <a:t> 是经典的书，作者是 </a:t>
            </a:r>
            <a:r>
              <a:rPr lang="en-US" altLang="zh-CN">
                <a:latin typeface="Arial" pitchFamily="34" charset="0"/>
                <a:cs typeface="Arial" pitchFamily="34" charset="0"/>
              </a:rPr>
              <a:t>Erich Gamma</a:t>
            </a:r>
            <a:r>
              <a:rPr lang="zh-CN" altLang="en-US">
                <a:latin typeface="Arial" pitchFamily="34" charset="0"/>
                <a:cs typeface="Arial" pitchFamily="34" charset="0"/>
              </a:rPr>
              <a:t>、</a:t>
            </a:r>
            <a:r>
              <a:rPr lang="en-US" altLang="zh-CN">
                <a:latin typeface="Arial" pitchFamily="34" charset="0"/>
                <a:cs typeface="Arial" pitchFamily="34" charset="0"/>
              </a:rPr>
              <a:t>Richard Helm</a:t>
            </a:r>
            <a:r>
              <a:rPr lang="zh-CN" altLang="en-US">
                <a:latin typeface="Arial" pitchFamily="34" charset="0"/>
                <a:cs typeface="Arial" pitchFamily="34" charset="0"/>
              </a:rPr>
              <a:t>、</a:t>
            </a:r>
            <a:r>
              <a:rPr lang="en-US" altLang="zh-CN">
                <a:latin typeface="Arial" pitchFamily="34" charset="0"/>
                <a:cs typeface="Arial" pitchFamily="34" charset="0"/>
              </a:rPr>
              <a:t>Ralph Johnson </a:t>
            </a:r>
            <a:r>
              <a:rPr lang="zh-CN" altLang="en-US">
                <a:latin typeface="Arial" pitchFamily="34" charset="0"/>
                <a:cs typeface="Arial" pitchFamily="34" charset="0"/>
              </a:rPr>
              <a:t>和 </a:t>
            </a:r>
            <a:r>
              <a:rPr lang="en-US" altLang="zh-CN">
                <a:latin typeface="Arial" pitchFamily="34" charset="0"/>
                <a:cs typeface="Arial" pitchFamily="34" charset="0"/>
              </a:rPr>
              <a:t>John Vlissides Design</a:t>
            </a:r>
            <a:r>
              <a:rPr lang="zh-CN" altLang="en-US">
                <a:latin typeface="Arial" pitchFamily="34" charset="0"/>
                <a:cs typeface="Arial" pitchFamily="34" charset="0"/>
              </a:rPr>
              <a:t>（俗称 “四人组 </a:t>
            </a:r>
            <a:r>
              <a:rPr lang="en-US" altLang="zh-CN">
                <a:latin typeface="Arial" pitchFamily="34" charset="0"/>
                <a:cs typeface="Arial" pitchFamily="34" charset="0"/>
              </a:rPr>
              <a:t>GOF</a:t>
            </a:r>
            <a:r>
              <a:rPr lang="zh-CN" altLang="en-US">
                <a:latin typeface="Arial" pitchFamily="34" charset="0"/>
                <a:cs typeface="Arial" pitchFamily="34" charset="0"/>
              </a:rPr>
              <a:t>”）</a:t>
            </a:r>
            <a:endParaRPr lang="en-US" altLang="zh-CN">
              <a:latin typeface="Arial" pitchFamily="34" charset="0"/>
              <a:cs typeface="Arial" pitchFamily="34" charset="0"/>
            </a:endParaRPr>
          </a:p>
          <a:p>
            <a:pPr marL="342900" indent="-342900">
              <a:buAutoNum type="arabicParenR"/>
              <a:defRPr/>
            </a:pPr>
            <a:r>
              <a:rPr lang="zh-CN" altLang="en-US">
                <a:latin typeface="Arial" pitchFamily="34" charset="0"/>
                <a:cs typeface="Arial" pitchFamily="34" charset="0"/>
              </a:rPr>
              <a:t>设计模式并不局限于某种语言，</a:t>
            </a:r>
            <a:r>
              <a:rPr lang="en-US" altLang="zh-CN">
                <a:latin typeface="Arial" pitchFamily="34" charset="0"/>
                <a:cs typeface="Arial" pitchFamily="34" charset="0"/>
              </a:rPr>
              <a:t>java</a:t>
            </a:r>
            <a:r>
              <a:rPr lang="zh-CN" altLang="en-US">
                <a:latin typeface="Arial" pitchFamily="34" charset="0"/>
                <a:cs typeface="Arial" pitchFamily="34" charset="0"/>
              </a:rPr>
              <a:t>，</a:t>
            </a:r>
            <a:r>
              <a:rPr lang="en-US" altLang="zh-CN">
                <a:latin typeface="Arial" pitchFamily="34" charset="0"/>
                <a:cs typeface="Arial" pitchFamily="34" charset="0"/>
              </a:rPr>
              <a:t>php</a:t>
            </a:r>
            <a:r>
              <a:rPr lang="zh-CN" altLang="en-US">
                <a:latin typeface="Arial" pitchFamily="34" charset="0"/>
                <a:cs typeface="Arial" pitchFamily="34" charset="0"/>
              </a:rPr>
              <a:t>，</a:t>
            </a:r>
            <a:r>
              <a:rPr lang="en-US" altLang="zh-CN">
                <a:latin typeface="Arial" pitchFamily="34" charset="0"/>
                <a:cs typeface="Arial" pitchFamily="34" charset="0"/>
              </a:rPr>
              <a:t>c++ </a:t>
            </a:r>
            <a:r>
              <a:rPr lang="zh-CN" altLang="en-US">
                <a:latin typeface="Arial" pitchFamily="34" charset="0"/>
                <a:cs typeface="Arial" pitchFamily="34" charset="0"/>
              </a:rPr>
              <a:t>都有设计模式</a:t>
            </a:r>
            <a:r>
              <a:rPr lang="en-US" altLang="zh-CN">
                <a:latin typeface="Arial" pitchFamily="34" charset="0"/>
                <a:cs typeface="Arial" pitchFamily="34" charset="0"/>
              </a:rPr>
              <a:t>.</a:t>
            </a:r>
          </a:p>
          <a:p>
            <a:pPr>
              <a:defRPr/>
            </a:pPr>
            <a:endParaRPr lang="en-US" altLang="zh-CN" sz="1600">
              <a:ea typeface="宋体" panose="02010600030101010101" pitchFamily="2" charset="-122"/>
              <a:cs typeface="Times New Roman" panose="02020603050405020304" pitchFamily="18" charset="0"/>
            </a:endParaRPr>
          </a:p>
          <a:p>
            <a:pPr>
              <a:defRPr/>
            </a:pPr>
            <a:endParaRPr lang="en-US" altLang="zh-CN" sz="160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82966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设计模式类型</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2" y="1244432"/>
            <a:ext cx="8114400" cy="3354765"/>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r>
              <a:rPr lang="zh-CN" altLang="en-US" sz="2000" b="1">
                <a:solidFill>
                  <a:srgbClr val="0070C0"/>
                </a:solidFill>
                <a:latin typeface="+mn-ea"/>
              </a:rPr>
              <a:t>设计模式分为三种类型，共</a:t>
            </a:r>
            <a:r>
              <a:rPr lang="en-US" altLang="zh-CN" sz="2000" b="1">
                <a:solidFill>
                  <a:srgbClr val="0070C0"/>
                </a:solidFill>
                <a:latin typeface="+mn-ea"/>
              </a:rPr>
              <a:t>23</a:t>
            </a:r>
            <a:r>
              <a:rPr lang="zh-CN" altLang="en-US" sz="2000" b="1">
                <a:solidFill>
                  <a:srgbClr val="0070C0"/>
                </a:solidFill>
                <a:latin typeface="+mn-ea"/>
              </a:rPr>
              <a:t>种</a:t>
            </a:r>
            <a:endParaRPr lang="en-US" altLang="zh-CN" sz="2000" b="1">
              <a:solidFill>
                <a:srgbClr val="0070C0"/>
              </a:solidFill>
              <a:latin typeface="+mn-ea"/>
            </a:endParaRPr>
          </a:p>
          <a:p>
            <a:pPr marL="285750" indent="-285750">
              <a:buFont typeface="Wingdings" pitchFamily="2" charset="2"/>
              <a:buChar char="Ø"/>
            </a:pPr>
            <a:endParaRPr lang="zh-CN" altLang="en-US" b="1"/>
          </a:p>
          <a:p>
            <a:pPr marL="342900" indent="-342900">
              <a:buAutoNum type="arabicParenR"/>
              <a:defRPr/>
            </a:pPr>
            <a:r>
              <a:rPr lang="zh-CN" altLang="en-US" b="1">
                <a:latin typeface="Arial" pitchFamily="34" charset="0"/>
                <a:cs typeface="Arial" pitchFamily="34" charset="0"/>
              </a:rPr>
              <a:t>创建型模式</a:t>
            </a:r>
            <a:r>
              <a:rPr lang="zh-CN" altLang="en-US">
                <a:latin typeface="Arial" pitchFamily="34" charset="0"/>
                <a:cs typeface="Arial" pitchFamily="34" charset="0"/>
              </a:rPr>
              <a:t>：</a:t>
            </a:r>
            <a:r>
              <a:rPr lang="zh-CN" altLang="en-US" u="sng">
                <a:solidFill>
                  <a:srgbClr val="EE0000"/>
                </a:solidFill>
                <a:latin typeface="Arial" pitchFamily="34" charset="0"/>
                <a:cs typeface="Arial" pitchFamily="34" charset="0"/>
              </a:rPr>
              <a:t>单例模式</a:t>
            </a:r>
            <a:r>
              <a:rPr lang="zh-CN" altLang="en-US">
                <a:latin typeface="Arial" pitchFamily="34" charset="0"/>
                <a:cs typeface="Arial" pitchFamily="34" charset="0"/>
              </a:rPr>
              <a:t>、抽象工厂模式、原型模式、建造者模式、</a:t>
            </a:r>
            <a:r>
              <a:rPr lang="zh-CN" altLang="en-US" b="1" u="sng">
                <a:solidFill>
                  <a:srgbClr val="EE0000"/>
                </a:solidFill>
                <a:latin typeface="Arial" pitchFamily="34" charset="0"/>
                <a:cs typeface="Arial" pitchFamily="34" charset="0"/>
              </a:rPr>
              <a:t>工厂模式</a:t>
            </a:r>
            <a:r>
              <a:rPr lang="zh-CN" altLang="en-US">
                <a:latin typeface="Arial" pitchFamily="34" charset="0"/>
                <a:cs typeface="Arial" pitchFamily="34" charset="0"/>
              </a:rPr>
              <a:t>。</a:t>
            </a:r>
            <a:endParaRPr lang="en-US" altLang="zh-CN">
              <a:latin typeface="Arial" pitchFamily="34" charset="0"/>
              <a:cs typeface="Arial" pitchFamily="34" charset="0"/>
            </a:endParaRPr>
          </a:p>
          <a:p>
            <a:pPr marL="342900" indent="-342900">
              <a:buAutoNum type="arabicParenR"/>
              <a:defRPr/>
            </a:pPr>
            <a:r>
              <a:rPr lang="zh-CN" altLang="en-US" b="1">
                <a:latin typeface="Arial" pitchFamily="34" charset="0"/>
                <a:cs typeface="Arial" pitchFamily="34" charset="0"/>
              </a:rPr>
              <a:t>结构型模式</a:t>
            </a:r>
            <a:r>
              <a:rPr lang="zh-CN" altLang="en-US">
                <a:latin typeface="Arial" pitchFamily="34" charset="0"/>
                <a:cs typeface="Arial" pitchFamily="34" charset="0"/>
              </a:rPr>
              <a:t>：适配器模式、桥接模式、</a:t>
            </a:r>
            <a:r>
              <a:rPr lang="zh-CN" altLang="en-US" b="1" u="sng">
                <a:solidFill>
                  <a:srgbClr val="EE0000"/>
                </a:solidFill>
                <a:latin typeface="Arial" pitchFamily="34" charset="0"/>
                <a:cs typeface="Arial" pitchFamily="34" charset="0"/>
              </a:rPr>
              <a:t>装饰模式</a:t>
            </a:r>
            <a:r>
              <a:rPr lang="zh-CN" altLang="en-US">
                <a:latin typeface="Arial" pitchFamily="34" charset="0"/>
                <a:cs typeface="Arial" pitchFamily="34" charset="0"/>
              </a:rPr>
              <a:t>、组合模式、外观模式、享元模式、</a:t>
            </a:r>
            <a:r>
              <a:rPr lang="zh-CN" altLang="en-US" b="1" u="sng">
                <a:solidFill>
                  <a:srgbClr val="EE0000"/>
                </a:solidFill>
                <a:latin typeface="Arial" pitchFamily="34" charset="0"/>
                <a:cs typeface="Arial" pitchFamily="34" charset="0"/>
              </a:rPr>
              <a:t>代理模式</a:t>
            </a:r>
            <a:r>
              <a:rPr lang="zh-CN" altLang="en-US">
                <a:latin typeface="Arial" pitchFamily="34" charset="0"/>
                <a:cs typeface="Arial" pitchFamily="34" charset="0"/>
              </a:rPr>
              <a:t>。</a:t>
            </a:r>
            <a:endParaRPr lang="en-US" altLang="zh-CN">
              <a:latin typeface="Arial" pitchFamily="34" charset="0"/>
              <a:cs typeface="Arial" pitchFamily="34" charset="0"/>
            </a:endParaRPr>
          </a:p>
          <a:p>
            <a:pPr marL="342900" indent="-342900">
              <a:buAutoNum type="arabicParenR"/>
              <a:defRPr/>
            </a:pPr>
            <a:r>
              <a:rPr lang="zh-CN" altLang="en-US" b="1">
                <a:latin typeface="Arial" pitchFamily="34" charset="0"/>
                <a:cs typeface="Arial" pitchFamily="34" charset="0"/>
              </a:rPr>
              <a:t>行为型模式</a:t>
            </a:r>
            <a:r>
              <a:rPr lang="zh-CN" altLang="en-US">
                <a:latin typeface="Arial" pitchFamily="34" charset="0"/>
                <a:cs typeface="Arial" pitchFamily="34" charset="0"/>
              </a:rPr>
              <a:t>：模版方法模式、命令模式、访问者模式、迭代器模式、</a:t>
            </a:r>
            <a:r>
              <a:rPr lang="zh-CN" altLang="en-US" u="sng">
                <a:solidFill>
                  <a:srgbClr val="EE0000"/>
                </a:solidFill>
                <a:latin typeface="Arial" pitchFamily="34" charset="0"/>
                <a:cs typeface="Arial" pitchFamily="34" charset="0"/>
              </a:rPr>
              <a:t>观察者模式</a:t>
            </a:r>
            <a:r>
              <a:rPr lang="zh-CN" altLang="en-US">
                <a:latin typeface="Arial" pitchFamily="34" charset="0"/>
                <a:cs typeface="Arial" pitchFamily="34" charset="0"/>
              </a:rPr>
              <a:t>、中介者模式、备忘录模式、解释器模式（</a:t>
            </a:r>
            <a:r>
              <a:rPr lang="en-US" altLang="zh-CN">
                <a:latin typeface="Arial" pitchFamily="34" charset="0"/>
                <a:cs typeface="Arial" pitchFamily="34" charset="0"/>
              </a:rPr>
              <a:t>Interpreter</a:t>
            </a:r>
            <a:r>
              <a:rPr lang="zh-CN" altLang="en-US">
                <a:latin typeface="Arial" pitchFamily="34" charset="0"/>
                <a:cs typeface="Arial" pitchFamily="34" charset="0"/>
              </a:rPr>
              <a:t>模式）、状态模式、策略模式、职责链模式</a:t>
            </a:r>
            <a:r>
              <a:rPr lang="en-US" altLang="zh-CN">
                <a:latin typeface="Arial" pitchFamily="34" charset="0"/>
                <a:cs typeface="Arial" pitchFamily="34" charset="0"/>
              </a:rPr>
              <a:t>(</a:t>
            </a:r>
            <a:r>
              <a:rPr lang="zh-CN" altLang="en-US">
                <a:latin typeface="Arial" pitchFamily="34" charset="0"/>
                <a:cs typeface="Arial" pitchFamily="34" charset="0"/>
              </a:rPr>
              <a:t>责任链模式</a:t>
            </a:r>
            <a:r>
              <a:rPr lang="en-US" altLang="zh-CN">
                <a:latin typeface="Arial" pitchFamily="34" charset="0"/>
                <a:cs typeface="Arial" pitchFamily="34" charset="0"/>
              </a:rPr>
              <a:t>)</a:t>
            </a:r>
            <a:r>
              <a:rPr lang="zh-CN" altLang="en-US">
                <a:latin typeface="Arial" pitchFamily="34" charset="0"/>
                <a:cs typeface="Arial" pitchFamily="34" charset="0"/>
              </a:rPr>
              <a:t>。</a:t>
            </a:r>
          </a:p>
          <a:p>
            <a:pPr>
              <a:defRPr/>
            </a:pPr>
            <a:endParaRPr lang="en-US" altLang="zh-CN">
              <a:latin typeface="Arial" pitchFamily="34" charset="0"/>
              <a:cs typeface="Arial" pitchFamily="34" charset="0"/>
            </a:endParaRPr>
          </a:p>
          <a:p>
            <a:pPr>
              <a:defRPr/>
            </a:pPr>
            <a:endParaRPr lang="en-US" altLang="zh-CN" sz="1600">
              <a:ea typeface="宋体" panose="02010600030101010101" pitchFamily="2" charset="-122"/>
              <a:cs typeface="Times New Roman" panose="02020603050405020304" pitchFamily="18" charset="0"/>
            </a:endParaRPr>
          </a:p>
          <a:p>
            <a:pPr>
              <a:defRPr/>
            </a:pPr>
            <a:r>
              <a:rPr lang="zh-CN" altLang="en-US" sz="1600" b="1">
                <a:ea typeface="宋体" panose="02010600030101010101" pitchFamily="2" charset="-122"/>
                <a:cs typeface="Times New Roman" panose="02020603050405020304" pitchFamily="18" charset="0"/>
              </a:rPr>
              <a:t>注意</a:t>
            </a:r>
            <a:r>
              <a:rPr lang="zh-CN" altLang="en-US" sz="1600">
                <a:ea typeface="宋体" panose="02010600030101010101" pitchFamily="2" charset="-122"/>
                <a:cs typeface="Times New Roman" panose="02020603050405020304" pitchFamily="18" charset="0"/>
              </a:rPr>
              <a:t>：不同的书籍上对分类和名称略有差别</a:t>
            </a:r>
            <a:endParaRPr lang="en-US" altLang="zh-CN" sz="160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9575353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sz="2800" b="1"/>
              <a:t>Java</a:t>
            </a:r>
            <a:r>
              <a:rPr lang="zh-CN" altLang="en-US" sz="2800" b="1"/>
              <a:t>设计模式</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单例模式</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24020024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单例设计模式介绍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2" y="1244431"/>
            <a:ext cx="8414934" cy="3416320"/>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pPr>
              <a:defRPr/>
            </a:pPr>
            <a:endParaRPr lang="en-US" altLang="zh-CN" sz="2000" b="1">
              <a:solidFill>
                <a:srgbClr val="0070C0"/>
              </a:solidFill>
              <a:ea typeface="宋体" panose="02010600030101010101" pitchFamily="2" charset="-122"/>
              <a:cs typeface="Times New Roman" panose="02020603050405020304" pitchFamily="18" charset="0"/>
            </a:endParaRPr>
          </a:p>
          <a:p>
            <a:pPr>
              <a:defRPr/>
            </a:pPr>
            <a:r>
              <a:rPr lang="zh-CN" altLang="en-US">
                <a:latin typeface="+mn-ea"/>
                <a:cs typeface="Times New Roman" pitchFamily="18" charset="0"/>
              </a:rPr>
              <a:t>所谓类的单例设计模式，就是采取一定的方法保证在整个的软件系统中，对某个类</a:t>
            </a:r>
            <a:r>
              <a:rPr lang="zh-CN" altLang="en-US" b="1">
                <a:solidFill>
                  <a:srgbClr val="FF0000"/>
                </a:solidFill>
                <a:latin typeface="+mn-ea"/>
                <a:cs typeface="Times New Roman" pitchFamily="18" charset="0"/>
              </a:rPr>
              <a:t>只能存在一个对象实例</a:t>
            </a:r>
            <a:r>
              <a:rPr lang="zh-CN" altLang="en-US">
                <a:latin typeface="+mn-ea"/>
                <a:cs typeface="Times New Roman" pitchFamily="18" charset="0"/>
              </a:rPr>
              <a:t>，并且该类只提供一个取得其对象实例的方法</a:t>
            </a:r>
            <a:r>
              <a:rPr lang="en-US" altLang="zh-CN">
                <a:latin typeface="+mn-ea"/>
                <a:cs typeface="Times New Roman" pitchFamily="18" charset="0"/>
              </a:rPr>
              <a:t>(</a:t>
            </a:r>
            <a:r>
              <a:rPr lang="zh-CN" altLang="en-US">
                <a:latin typeface="+mn-ea"/>
                <a:cs typeface="Times New Roman" pitchFamily="18" charset="0"/>
              </a:rPr>
              <a:t>静态方法</a:t>
            </a:r>
            <a:r>
              <a:rPr lang="en-US" altLang="zh-CN">
                <a:latin typeface="+mn-ea"/>
                <a:cs typeface="Times New Roman" pitchFamily="18" charset="0"/>
              </a:rPr>
              <a:t>)</a:t>
            </a:r>
            <a:r>
              <a:rPr lang="zh-CN" altLang="en-US">
                <a:latin typeface="+mn-ea"/>
                <a:cs typeface="Times New Roman" pitchFamily="18" charset="0"/>
              </a:rPr>
              <a:t>。</a:t>
            </a:r>
            <a:endParaRPr lang="en-US" altLang="zh-CN">
              <a:latin typeface="+mn-ea"/>
              <a:cs typeface="Times New Roman" pitchFamily="18" charset="0"/>
            </a:endParaRPr>
          </a:p>
          <a:p>
            <a:pPr>
              <a:defRPr/>
            </a:pPr>
            <a:endParaRPr lang="en-US" altLang="zh-CN">
              <a:latin typeface="+mn-ea"/>
              <a:cs typeface="Times New Roman" pitchFamily="18" charset="0"/>
            </a:endParaRPr>
          </a:p>
          <a:p>
            <a:pPr>
              <a:defRPr/>
            </a:pPr>
            <a:endParaRPr lang="en-US" altLang="zh-CN">
              <a:latin typeface="+mn-ea"/>
              <a:cs typeface="Times New Roman" pitchFamily="18" charset="0"/>
            </a:endParaRPr>
          </a:p>
          <a:p>
            <a:pPr lvl="0">
              <a:defRPr/>
            </a:pPr>
            <a:r>
              <a:rPr lang="zh-CN" altLang="en-US">
                <a:solidFill>
                  <a:prstClr val="black"/>
                </a:solidFill>
                <a:latin typeface="Arial" pitchFamily="34" charset="0"/>
                <a:cs typeface="Arial" pitchFamily="34" charset="0"/>
              </a:rPr>
              <a:t>比如</a:t>
            </a:r>
            <a:r>
              <a:rPr lang="en-US" altLang="zh-CN">
                <a:solidFill>
                  <a:prstClr val="black"/>
                </a:solidFill>
                <a:latin typeface="Arial" pitchFamily="34" charset="0"/>
                <a:cs typeface="Arial" pitchFamily="34" charset="0"/>
              </a:rPr>
              <a:t>Hibernate</a:t>
            </a:r>
            <a:r>
              <a:rPr lang="zh-CN" altLang="en-US">
                <a:solidFill>
                  <a:prstClr val="black"/>
                </a:solidFill>
                <a:latin typeface="Arial" pitchFamily="34" charset="0"/>
                <a:cs typeface="Arial" pitchFamily="34" charset="0"/>
              </a:rPr>
              <a:t>的</a:t>
            </a:r>
            <a:r>
              <a:rPr lang="en-US" altLang="zh-CN">
                <a:solidFill>
                  <a:prstClr val="black"/>
                </a:solidFill>
                <a:latin typeface="Arial" pitchFamily="34" charset="0"/>
                <a:cs typeface="Arial" pitchFamily="34" charset="0"/>
              </a:rPr>
              <a:t>SessionFactory</a:t>
            </a:r>
            <a:r>
              <a:rPr lang="zh-CN" altLang="en-US">
                <a:solidFill>
                  <a:prstClr val="black"/>
                </a:solidFill>
                <a:latin typeface="Arial" pitchFamily="34" charset="0"/>
                <a:cs typeface="Arial" pitchFamily="34" charset="0"/>
              </a:rPr>
              <a:t>，它充当数据存储源的代理，并负责创建</a:t>
            </a:r>
            <a:r>
              <a:rPr lang="en-US" altLang="zh-CN">
                <a:solidFill>
                  <a:prstClr val="black"/>
                </a:solidFill>
                <a:latin typeface="Arial" pitchFamily="34" charset="0"/>
                <a:cs typeface="Arial" pitchFamily="34" charset="0"/>
              </a:rPr>
              <a:t>Session</a:t>
            </a:r>
            <a:r>
              <a:rPr lang="zh-CN" altLang="en-US">
                <a:solidFill>
                  <a:prstClr val="black"/>
                </a:solidFill>
                <a:latin typeface="Arial" pitchFamily="34" charset="0"/>
                <a:cs typeface="Arial" pitchFamily="34" charset="0"/>
              </a:rPr>
              <a:t>对象。</a:t>
            </a:r>
            <a:r>
              <a:rPr lang="en-US" altLang="zh-CN">
                <a:solidFill>
                  <a:prstClr val="black"/>
                </a:solidFill>
                <a:latin typeface="Arial" pitchFamily="34" charset="0"/>
                <a:cs typeface="Arial" pitchFamily="34" charset="0"/>
              </a:rPr>
              <a:t>SessionFactory</a:t>
            </a:r>
            <a:r>
              <a:rPr lang="zh-CN" altLang="en-US">
                <a:solidFill>
                  <a:prstClr val="black"/>
                </a:solidFill>
                <a:latin typeface="Arial" pitchFamily="34" charset="0"/>
                <a:cs typeface="Arial" pitchFamily="34" charset="0"/>
              </a:rPr>
              <a:t>并不是轻量级的，一般情况下，一个项目通常只需要一个</a:t>
            </a:r>
            <a:r>
              <a:rPr lang="en-US" altLang="zh-CN">
                <a:solidFill>
                  <a:prstClr val="black"/>
                </a:solidFill>
                <a:latin typeface="Arial" pitchFamily="34" charset="0"/>
                <a:cs typeface="Arial" pitchFamily="34" charset="0"/>
              </a:rPr>
              <a:t>SessionFactory</a:t>
            </a:r>
            <a:r>
              <a:rPr lang="zh-CN" altLang="en-US">
                <a:solidFill>
                  <a:prstClr val="black"/>
                </a:solidFill>
                <a:latin typeface="Arial" pitchFamily="34" charset="0"/>
                <a:cs typeface="Arial" pitchFamily="34" charset="0"/>
              </a:rPr>
              <a:t>就够，这是就会使用到单例模式。</a:t>
            </a:r>
            <a:endParaRPr lang="en-US" altLang="zh-CN">
              <a:solidFill>
                <a:prstClr val="black"/>
              </a:solidFill>
              <a:latin typeface="Arial" pitchFamily="34" charset="0"/>
              <a:cs typeface="Arial" pitchFamily="34" charset="0"/>
            </a:endParaRPr>
          </a:p>
          <a:p>
            <a:pPr>
              <a:defRPr/>
            </a:pPr>
            <a:endParaRPr lang="en-US" altLang="zh-CN">
              <a:latin typeface="+mn-ea"/>
              <a:cs typeface="Times New Roman" pitchFamily="18" charset="0"/>
            </a:endParaRPr>
          </a:p>
          <a:p>
            <a:pPr>
              <a:defRPr/>
            </a:pPr>
            <a:endParaRPr lang="en-US" altLang="zh-CN">
              <a:latin typeface="+mn-ea"/>
              <a:cs typeface="Times New Roman" pitchFamily="18" charset="0"/>
            </a:endParaRPr>
          </a:p>
          <a:p>
            <a:pPr>
              <a:defRPr/>
            </a:pPr>
            <a:endParaRPr lang="en-US" altLang="zh-CN">
              <a:latin typeface="+mn-ea"/>
              <a:cs typeface="Times New Roman" pitchFamily="18" charset="0"/>
            </a:endParaRPr>
          </a:p>
        </p:txBody>
      </p:sp>
    </p:spTree>
    <p:extLst>
      <p:ext uri="{BB962C8B-B14F-4D97-AF65-F5344CB8AC3E}">
        <p14:creationId xmlns:p14="http://schemas.microsoft.com/office/powerpoint/2010/main" val="8558492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单例设计模式八种方式</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2" y="1244431"/>
            <a:ext cx="8414934" cy="3508653"/>
          </a:xfrm>
          <a:prstGeom prst="rect">
            <a:avLst/>
          </a:prstGeom>
        </p:spPr>
        <p:txBody>
          <a:bodyPr wrap="square">
            <a:spAutoFit/>
          </a:bodyPr>
          <a:lstStyle/>
          <a:p>
            <a:pPr>
              <a:defRPr/>
            </a:pPr>
            <a:endParaRPr lang="en-US" altLang="zh-CN" sz="2000" b="1">
              <a:solidFill>
                <a:srgbClr val="0070C0"/>
              </a:solidFill>
              <a:latin typeface="+mn-ea"/>
              <a:cs typeface="Times New Roman" pitchFamily="18" charset="0"/>
            </a:endParaRPr>
          </a:p>
          <a:p>
            <a:pPr>
              <a:defRPr/>
            </a:pPr>
            <a:r>
              <a:rPr lang="zh-CN" altLang="en-US" sz="2000">
                <a:latin typeface="+mn-ea"/>
                <a:cs typeface="Times New Roman" panose="02020603050405020304" pitchFamily="18" charset="0"/>
              </a:rPr>
              <a:t>单例模式有八种方式：</a:t>
            </a:r>
            <a:endParaRPr lang="en-US" altLang="zh-CN" sz="2000">
              <a:latin typeface="+mn-ea"/>
              <a:cs typeface="Times New Roman" panose="02020603050405020304" pitchFamily="18" charset="0"/>
            </a:endParaRPr>
          </a:p>
          <a:p>
            <a:pPr>
              <a:defRPr/>
            </a:pPr>
            <a:endParaRPr lang="en-US" altLang="zh-CN" sz="2000">
              <a:latin typeface="+mn-ea"/>
              <a:cs typeface="Times New Roman" panose="02020603050405020304" pitchFamily="18" charset="0"/>
            </a:endParaRPr>
          </a:p>
          <a:p>
            <a:pPr marL="342900" indent="-342900">
              <a:buFontTx/>
              <a:buAutoNum type="arabicParenR"/>
              <a:defRPr/>
            </a:pPr>
            <a:r>
              <a:rPr lang="zh-CN" altLang="en-US" b="1">
                <a:solidFill>
                  <a:srgbClr val="EA0000"/>
                </a:solidFill>
                <a:latin typeface="+mn-ea"/>
                <a:cs typeface="Times New Roman" panose="02020603050405020304" pitchFamily="18" charset="0"/>
              </a:rPr>
              <a:t>饿汉式</a:t>
            </a:r>
            <a:r>
              <a:rPr lang="en-US" altLang="zh-CN" b="1">
                <a:solidFill>
                  <a:srgbClr val="EA0000"/>
                </a:solidFill>
                <a:latin typeface="+mn-ea"/>
                <a:cs typeface="Times New Roman" panose="02020603050405020304" pitchFamily="18" charset="0"/>
              </a:rPr>
              <a:t>(</a:t>
            </a:r>
            <a:r>
              <a:rPr lang="zh-CN" altLang="en-US" b="1">
                <a:solidFill>
                  <a:srgbClr val="EA0000"/>
                </a:solidFill>
              </a:rPr>
              <a:t>静态常量</a:t>
            </a:r>
            <a:r>
              <a:rPr lang="en-US" altLang="zh-CN" b="1">
                <a:solidFill>
                  <a:srgbClr val="EA0000"/>
                </a:solidFill>
                <a:latin typeface="+mn-ea"/>
                <a:cs typeface="Times New Roman" panose="02020603050405020304" pitchFamily="18" charset="0"/>
              </a:rPr>
              <a:t>)</a:t>
            </a:r>
          </a:p>
          <a:p>
            <a:pPr marL="342900" indent="-342900">
              <a:buFontTx/>
              <a:buAutoNum type="arabicParenR"/>
              <a:defRPr/>
            </a:pPr>
            <a:r>
              <a:rPr lang="zh-CN" altLang="en-US" b="1">
                <a:solidFill>
                  <a:srgbClr val="EA0000"/>
                </a:solidFill>
                <a:latin typeface="+mn-ea"/>
                <a:cs typeface="Times New Roman" panose="02020603050405020304" pitchFamily="18" charset="0"/>
              </a:rPr>
              <a:t>饿汉式（静态代码块）</a:t>
            </a:r>
            <a:endParaRPr lang="en-US" altLang="zh-CN" b="1">
              <a:solidFill>
                <a:srgbClr val="EA0000"/>
              </a:solidFill>
              <a:latin typeface="+mn-ea"/>
              <a:cs typeface="Times New Roman" panose="02020603050405020304" pitchFamily="18" charset="0"/>
            </a:endParaRPr>
          </a:p>
          <a:p>
            <a:pPr marL="342900" indent="-342900">
              <a:buFontTx/>
              <a:buAutoNum type="arabicParenR"/>
              <a:defRPr/>
            </a:pPr>
            <a:r>
              <a:rPr lang="zh-CN" altLang="en-US">
                <a:latin typeface="+mn-ea"/>
                <a:cs typeface="Times New Roman" panose="02020603050405020304" pitchFamily="18" charset="0"/>
              </a:rPr>
              <a:t>懒汉式</a:t>
            </a:r>
            <a:r>
              <a:rPr lang="en-US" altLang="zh-CN">
                <a:latin typeface="+mn-ea"/>
                <a:cs typeface="Times New Roman" panose="02020603050405020304" pitchFamily="18" charset="0"/>
              </a:rPr>
              <a:t>(</a:t>
            </a:r>
            <a:r>
              <a:rPr lang="zh-CN" altLang="en-US">
                <a:latin typeface="+mn-ea"/>
                <a:cs typeface="Times New Roman" panose="02020603050405020304" pitchFamily="18" charset="0"/>
              </a:rPr>
              <a:t>线程不安全</a:t>
            </a:r>
            <a:r>
              <a:rPr lang="en-US" altLang="zh-CN">
                <a:latin typeface="+mn-ea"/>
                <a:cs typeface="Times New Roman" panose="02020603050405020304" pitchFamily="18" charset="0"/>
              </a:rPr>
              <a:t>)</a:t>
            </a:r>
          </a:p>
          <a:p>
            <a:pPr marL="342900" indent="-342900">
              <a:buFontTx/>
              <a:buAutoNum type="arabicParenR"/>
              <a:defRPr/>
            </a:pPr>
            <a:r>
              <a:rPr lang="zh-CN" altLang="en-US">
                <a:latin typeface="+mn-ea"/>
                <a:cs typeface="Times New Roman" panose="02020603050405020304" pitchFamily="18" charset="0"/>
              </a:rPr>
              <a:t>懒汉式</a:t>
            </a:r>
            <a:r>
              <a:rPr lang="en-US" altLang="zh-CN">
                <a:latin typeface="+mn-ea"/>
                <a:cs typeface="Times New Roman" panose="02020603050405020304" pitchFamily="18" charset="0"/>
              </a:rPr>
              <a:t>(</a:t>
            </a:r>
            <a:r>
              <a:rPr lang="zh-CN" altLang="en-US">
                <a:latin typeface="+mn-ea"/>
                <a:cs typeface="Times New Roman" panose="02020603050405020304" pitchFamily="18" charset="0"/>
              </a:rPr>
              <a:t>线程安全，同步方法</a:t>
            </a:r>
            <a:r>
              <a:rPr lang="en-US" altLang="zh-CN">
                <a:latin typeface="+mn-ea"/>
                <a:cs typeface="Times New Roman" panose="02020603050405020304" pitchFamily="18" charset="0"/>
              </a:rPr>
              <a:t>)</a:t>
            </a:r>
          </a:p>
          <a:p>
            <a:pPr marL="342900" indent="-342900">
              <a:buFontTx/>
              <a:buAutoNum type="arabicParenR"/>
              <a:defRPr/>
            </a:pPr>
            <a:r>
              <a:rPr lang="zh-CN" altLang="en-US">
                <a:latin typeface="+mn-ea"/>
                <a:cs typeface="Times New Roman" panose="02020603050405020304" pitchFamily="18" charset="0"/>
              </a:rPr>
              <a:t>懒汉式</a:t>
            </a:r>
            <a:r>
              <a:rPr lang="en-US" altLang="zh-CN">
                <a:latin typeface="+mn-ea"/>
                <a:cs typeface="Times New Roman" panose="02020603050405020304" pitchFamily="18" charset="0"/>
              </a:rPr>
              <a:t>(</a:t>
            </a:r>
            <a:r>
              <a:rPr lang="zh-CN" altLang="en-US">
                <a:latin typeface="+mn-ea"/>
                <a:cs typeface="Times New Roman" panose="02020603050405020304" pitchFamily="18" charset="0"/>
              </a:rPr>
              <a:t>线程安全，同步代码块</a:t>
            </a:r>
            <a:r>
              <a:rPr lang="en-US" altLang="zh-CN">
                <a:latin typeface="+mn-ea"/>
                <a:cs typeface="Times New Roman" panose="02020603050405020304" pitchFamily="18" charset="0"/>
              </a:rPr>
              <a:t>)</a:t>
            </a:r>
          </a:p>
          <a:p>
            <a:pPr marL="342900" indent="-342900">
              <a:buFontTx/>
              <a:buAutoNum type="arabicParenR"/>
              <a:defRPr/>
            </a:pPr>
            <a:r>
              <a:rPr lang="zh-CN" altLang="en-US" b="1">
                <a:solidFill>
                  <a:srgbClr val="EA0000"/>
                </a:solidFill>
                <a:latin typeface="+mn-ea"/>
                <a:cs typeface="Times New Roman" panose="02020603050405020304" pitchFamily="18" charset="0"/>
              </a:rPr>
              <a:t>双重检查</a:t>
            </a:r>
            <a:endParaRPr lang="en-US" altLang="zh-CN" b="1">
              <a:solidFill>
                <a:srgbClr val="EA0000"/>
              </a:solidFill>
              <a:latin typeface="+mn-ea"/>
              <a:cs typeface="Times New Roman" panose="02020603050405020304" pitchFamily="18" charset="0"/>
            </a:endParaRPr>
          </a:p>
          <a:p>
            <a:pPr marL="342900" indent="-342900">
              <a:buFontTx/>
              <a:buAutoNum type="arabicParenR"/>
              <a:defRPr/>
            </a:pPr>
            <a:r>
              <a:rPr lang="zh-CN" altLang="en-US" b="1">
                <a:solidFill>
                  <a:srgbClr val="EA0000"/>
                </a:solidFill>
                <a:latin typeface="+mn-ea"/>
                <a:cs typeface="Times New Roman" panose="02020603050405020304" pitchFamily="18" charset="0"/>
              </a:rPr>
              <a:t>静态内部类</a:t>
            </a:r>
            <a:endParaRPr lang="en-US" altLang="zh-CN" b="1">
              <a:solidFill>
                <a:srgbClr val="EA0000"/>
              </a:solidFill>
              <a:latin typeface="+mn-ea"/>
              <a:cs typeface="Times New Roman" panose="02020603050405020304" pitchFamily="18" charset="0"/>
            </a:endParaRPr>
          </a:p>
          <a:p>
            <a:pPr marL="342900" indent="-342900">
              <a:buAutoNum type="arabicParenR"/>
              <a:defRPr/>
            </a:pPr>
            <a:r>
              <a:rPr lang="zh-CN" altLang="en-US" b="1">
                <a:solidFill>
                  <a:srgbClr val="EA0000"/>
                </a:solidFill>
                <a:latin typeface="+mn-ea"/>
                <a:cs typeface="Times New Roman" panose="02020603050405020304" pitchFamily="18" charset="0"/>
              </a:rPr>
              <a:t>枚举</a:t>
            </a:r>
            <a:endParaRPr lang="en-US" altLang="zh-CN" b="1">
              <a:solidFill>
                <a:srgbClr val="EA0000"/>
              </a:solidFill>
              <a:latin typeface="+mn-ea"/>
              <a:cs typeface="Times New Roman" panose="02020603050405020304" pitchFamily="18" charset="0"/>
            </a:endParaRPr>
          </a:p>
          <a:p>
            <a:pPr marL="342900" indent="-342900">
              <a:buAutoNum type="arabicParenR"/>
              <a:defRPr/>
            </a:pPr>
            <a:endParaRPr lang="en-US" altLang="zh-CN">
              <a:latin typeface="+mn-ea"/>
              <a:cs typeface="Times New Roman" panose="02020603050405020304" pitchFamily="18" charset="0"/>
            </a:endParaRPr>
          </a:p>
        </p:txBody>
      </p:sp>
    </p:spTree>
    <p:extLst>
      <p:ext uri="{BB962C8B-B14F-4D97-AF65-F5344CB8AC3E}">
        <p14:creationId xmlns:p14="http://schemas.microsoft.com/office/powerpoint/2010/main" val="34904285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饿汉式（静态常量）</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2" y="1244432"/>
            <a:ext cx="8414934" cy="2862322"/>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pPr>
              <a:defRPr/>
            </a:pPr>
            <a:r>
              <a:rPr lang="zh-CN" altLang="en-US" sz="2000" b="1">
                <a:solidFill>
                  <a:srgbClr val="0070C0"/>
                </a:solidFill>
                <a:ea typeface="宋体" panose="02010600030101010101" pitchFamily="2" charset="-122"/>
                <a:cs typeface="Times New Roman" panose="02020603050405020304" pitchFamily="18" charset="0"/>
              </a:rPr>
              <a:t>饿汉式（静态常量）应用实例</a:t>
            </a:r>
            <a:endParaRPr lang="en-US" altLang="zh-CN" sz="2000" b="1">
              <a:solidFill>
                <a:srgbClr val="0070C0"/>
              </a:solidFill>
              <a:ea typeface="宋体" panose="02010600030101010101" pitchFamily="2" charset="-122"/>
              <a:cs typeface="Times New Roman" panose="02020603050405020304" pitchFamily="18" charset="0"/>
            </a:endParaRPr>
          </a:p>
          <a:p>
            <a:pPr>
              <a:defRPr/>
            </a:pPr>
            <a:r>
              <a:rPr lang="zh-CN" altLang="en-US" b="1">
                <a:ea typeface="宋体" panose="02010600030101010101" pitchFamily="2" charset="-122"/>
                <a:cs typeface="Times New Roman" panose="02020603050405020304" pitchFamily="18" charset="0"/>
              </a:rPr>
              <a:t>步骤如下</a:t>
            </a:r>
            <a:r>
              <a:rPr lang="zh-CN" altLang="en-US">
                <a:ea typeface="宋体" panose="02010600030101010101" pitchFamily="2" charset="-122"/>
                <a:cs typeface="Times New Roman" panose="02020603050405020304" pitchFamily="18" charset="0"/>
              </a:rPr>
              <a:t>：</a:t>
            </a:r>
            <a:endParaRPr lang="en-US" altLang="zh-CN">
              <a:ea typeface="宋体" panose="02010600030101010101" pitchFamily="2" charset="-122"/>
              <a:cs typeface="Times New Roman" panose="02020603050405020304" pitchFamily="18" charset="0"/>
            </a:endParaRPr>
          </a:p>
          <a:p>
            <a:pPr marL="342900" indent="-342900">
              <a:buAutoNum type="arabicParenR"/>
              <a:defRPr/>
            </a:pPr>
            <a:r>
              <a:rPr lang="zh-CN" altLang="en-US">
                <a:latin typeface="+mn-ea"/>
                <a:cs typeface="Times New Roman" pitchFamily="18" charset="0"/>
              </a:rPr>
              <a:t>构造器私有化 </a:t>
            </a:r>
            <a:r>
              <a:rPr lang="en-US" altLang="zh-CN">
                <a:latin typeface="+mn-ea"/>
                <a:cs typeface="Times New Roman" pitchFamily="18" charset="0"/>
              </a:rPr>
              <a:t>(</a:t>
            </a:r>
            <a:r>
              <a:rPr lang="zh-CN" altLang="en-US">
                <a:latin typeface="+mn-ea"/>
                <a:cs typeface="Times New Roman" pitchFamily="18" charset="0"/>
              </a:rPr>
              <a:t>防止 </a:t>
            </a:r>
            <a:r>
              <a:rPr lang="en-US" altLang="zh-CN">
                <a:latin typeface="+mn-ea"/>
                <a:cs typeface="Times New Roman" pitchFamily="18" charset="0"/>
              </a:rPr>
              <a:t>new )</a:t>
            </a:r>
          </a:p>
          <a:p>
            <a:pPr marL="342900" indent="-342900">
              <a:buAutoNum type="arabicParenR"/>
              <a:defRPr/>
            </a:pPr>
            <a:r>
              <a:rPr lang="zh-CN" altLang="en-US">
                <a:latin typeface="+mn-ea"/>
                <a:cs typeface="Times New Roman" pitchFamily="18" charset="0"/>
              </a:rPr>
              <a:t>类的内部创建对象</a:t>
            </a:r>
            <a:endParaRPr lang="en-US" altLang="zh-CN">
              <a:latin typeface="+mn-ea"/>
              <a:cs typeface="Times New Roman" pitchFamily="18" charset="0"/>
            </a:endParaRPr>
          </a:p>
          <a:p>
            <a:pPr marL="342900" indent="-342900">
              <a:buAutoNum type="arabicParenR"/>
              <a:defRPr/>
            </a:pPr>
            <a:r>
              <a:rPr lang="zh-CN" altLang="en-US">
                <a:latin typeface="+mn-ea"/>
                <a:cs typeface="Times New Roman" pitchFamily="18" charset="0"/>
              </a:rPr>
              <a:t>向外暴露一个静态的公共方法。</a:t>
            </a:r>
            <a:r>
              <a:rPr lang="en-US" altLang="zh-CN" sz="1400">
                <a:solidFill>
                  <a:srgbClr val="FF0000"/>
                </a:solidFill>
                <a:latin typeface="+mn-ea"/>
                <a:cs typeface="Times New Roman" pitchFamily="18" charset="0"/>
              </a:rPr>
              <a:t>getInstance</a:t>
            </a:r>
          </a:p>
          <a:p>
            <a:pPr marL="342900" indent="-342900">
              <a:buAutoNum type="arabicParenR"/>
              <a:defRPr/>
            </a:pPr>
            <a:r>
              <a:rPr lang="zh-CN" altLang="en-US">
                <a:latin typeface="+mn-ea"/>
                <a:cs typeface="Times New Roman" pitchFamily="18" charset="0"/>
              </a:rPr>
              <a:t>代码实现</a:t>
            </a:r>
            <a:endParaRPr lang="en-US" altLang="zh-CN">
              <a:latin typeface="+mn-ea"/>
              <a:cs typeface="Times New Roman" pitchFamily="18" charset="0"/>
            </a:endParaRPr>
          </a:p>
          <a:p>
            <a:pPr marL="342900" indent="-342900">
              <a:buAutoNum type="arabicParenR"/>
              <a:defRPr/>
            </a:pPr>
            <a:endParaRPr lang="en-US" altLang="zh-CN">
              <a:latin typeface="+mn-ea"/>
              <a:cs typeface="Times New Roman" pitchFamily="18" charset="0"/>
            </a:endParaRPr>
          </a:p>
          <a:p>
            <a:pPr>
              <a:defRPr/>
            </a:pPr>
            <a:endParaRPr lang="en-US" altLang="zh-CN" b="1">
              <a:solidFill>
                <a:srgbClr val="0070C0"/>
              </a:solidFill>
              <a:latin typeface="+mn-ea"/>
              <a:cs typeface="Times New Roman" pitchFamily="18" charset="0"/>
            </a:endParaRPr>
          </a:p>
          <a:p>
            <a:pPr>
              <a:defRPr/>
            </a:pPr>
            <a:endParaRPr lang="en-US" altLang="zh-CN">
              <a:latin typeface="+mn-ea"/>
              <a:cs typeface="Times New Roman" panose="02020603050405020304" pitchFamily="18" charset="0"/>
            </a:endParaRPr>
          </a:p>
        </p:txBody>
      </p:sp>
      <p:pic>
        <p:nvPicPr>
          <p:cNvPr id="143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261" y="3456359"/>
            <a:ext cx="3479220" cy="1581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对象 1"/>
          <p:cNvGraphicFramePr>
            <a:graphicFrameLocks noChangeAspect="1"/>
          </p:cNvGraphicFramePr>
          <p:nvPr>
            <p:extLst>
              <p:ext uri="{D42A27DB-BD31-4B8C-83A1-F6EECF244321}">
                <p14:modId xmlns:p14="http://schemas.microsoft.com/office/powerpoint/2010/main" val="1591550710"/>
              </p:ext>
            </p:extLst>
          </p:nvPr>
        </p:nvGraphicFramePr>
        <p:xfrm>
          <a:off x="4554413" y="4451997"/>
          <a:ext cx="600583" cy="517425"/>
        </p:xfrm>
        <a:graphic>
          <a:graphicData uri="http://schemas.openxmlformats.org/presentationml/2006/ole">
            <mc:AlternateContent xmlns:mc="http://schemas.openxmlformats.org/markup-compatibility/2006">
              <mc:Choice xmlns:v="urn:schemas-microsoft-com:vml" Requires="v">
                <p:oleObj spid="_x0000_s367692"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4554413" y="4451997"/>
                        <a:ext cx="600583" cy="517425"/>
                      </a:xfrm>
                      <a:prstGeom prst="rect">
                        <a:avLst/>
                      </a:prstGeom>
                    </p:spPr>
                  </p:pic>
                </p:oleObj>
              </mc:Fallback>
            </mc:AlternateContent>
          </a:graphicData>
        </a:graphic>
      </p:graphicFrame>
    </p:spTree>
    <p:extLst>
      <p:ext uri="{BB962C8B-B14F-4D97-AF65-F5344CB8AC3E}">
        <p14:creationId xmlns:p14="http://schemas.microsoft.com/office/powerpoint/2010/main" val="5119926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饿汉式（静态常量）</a:t>
            </a:r>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2" y="1244432"/>
            <a:ext cx="8414934" cy="4216539"/>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pPr>
              <a:defRPr/>
            </a:pPr>
            <a:r>
              <a:rPr lang="zh-CN" altLang="en-US" b="1">
                <a:ea typeface="宋体" panose="02010600030101010101" pitchFamily="2" charset="-122"/>
                <a:cs typeface="Times New Roman" panose="02020603050405020304" pitchFamily="18" charset="0"/>
              </a:rPr>
              <a:t>优缺点说明</a:t>
            </a:r>
            <a:r>
              <a:rPr lang="zh-CN" altLang="en-US">
                <a:ea typeface="宋体" panose="02010600030101010101" pitchFamily="2" charset="-122"/>
                <a:cs typeface="Times New Roman" panose="02020603050405020304" pitchFamily="18" charset="0"/>
              </a:rPr>
              <a:t>：</a:t>
            </a:r>
            <a:endParaRPr lang="en-US" altLang="zh-CN">
              <a:ea typeface="宋体" panose="02010600030101010101" pitchFamily="2" charset="-122"/>
              <a:cs typeface="Times New Roman" panose="02020603050405020304" pitchFamily="18" charset="0"/>
            </a:endParaRPr>
          </a:p>
          <a:p>
            <a:pPr marL="342900" indent="-342900">
              <a:buAutoNum type="arabicParenR"/>
            </a:pPr>
            <a:r>
              <a:rPr lang="zh-CN" altLang="en-US"/>
              <a:t>优点：这种写法比较简单，就是在类装载的时候就完成实例化。避免了线程同步问题。</a:t>
            </a:r>
            <a:endParaRPr lang="en-US" altLang="zh-CN"/>
          </a:p>
          <a:p>
            <a:pPr marL="342900" indent="-342900">
              <a:buAutoNum type="arabicParenR"/>
            </a:pPr>
            <a:r>
              <a:rPr lang="zh-CN" altLang="en-US"/>
              <a:t>缺点：在类装载的时候就完成实例化，没有达到</a:t>
            </a:r>
            <a:r>
              <a:rPr lang="en-US" altLang="zh-CN"/>
              <a:t>Lazy Loading</a:t>
            </a:r>
            <a:r>
              <a:rPr lang="zh-CN" altLang="en-US"/>
              <a:t>的效果。如果从始至终从未使用过这个实例，则会造成内存的浪费</a:t>
            </a:r>
            <a:endParaRPr lang="en-US" altLang="zh-CN"/>
          </a:p>
          <a:p>
            <a:pPr marL="342900" indent="-342900">
              <a:buAutoNum type="arabicParenR"/>
            </a:pPr>
            <a:endParaRPr lang="en-US" altLang="zh-CN"/>
          </a:p>
          <a:p>
            <a:pPr marL="342900" indent="-342900">
              <a:buAutoNum type="arabicParenR"/>
            </a:pPr>
            <a:r>
              <a:rPr lang="zh-CN" altLang="en-US"/>
              <a:t>这种方式基于</a:t>
            </a:r>
            <a:r>
              <a:rPr lang="en-US" altLang="zh-CN"/>
              <a:t>classloder</a:t>
            </a:r>
            <a:r>
              <a:rPr lang="zh-CN" altLang="en-US"/>
              <a:t>机制避免了多线程的同步问题，不过，</a:t>
            </a:r>
            <a:r>
              <a:rPr lang="en-US" altLang="zh-CN"/>
              <a:t>instance</a:t>
            </a:r>
            <a:r>
              <a:rPr lang="zh-CN" altLang="en-US"/>
              <a:t>在类装载时就实例化，在单例模式中大多数都是调用</a:t>
            </a:r>
            <a:r>
              <a:rPr lang="en-US" altLang="zh-CN"/>
              <a:t>getInstance</a:t>
            </a:r>
            <a:r>
              <a:rPr lang="zh-CN" altLang="en-US"/>
              <a:t>方法， 但是导致类装载的原因有很多种，因此不能确定有其他的方式（或者其他的静态方法）导致类装载，这时候初始化</a:t>
            </a:r>
            <a:r>
              <a:rPr lang="en-US" altLang="zh-CN"/>
              <a:t>instance</a:t>
            </a:r>
            <a:r>
              <a:rPr lang="zh-CN" altLang="en-US"/>
              <a:t>就没有达到</a:t>
            </a:r>
            <a:r>
              <a:rPr lang="en-US" altLang="zh-CN"/>
              <a:t>lazy loading</a:t>
            </a:r>
            <a:r>
              <a:rPr lang="zh-CN" altLang="en-US"/>
              <a:t>的效果</a:t>
            </a:r>
            <a:endParaRPr lang="en-US" altLang="zh-CN"/>
          </a:p>
          <a:p>
            <a:pPr marL="342900" indent="-342900">
              <a:buAutoNum type="arabicParenR"/>
            </a:pPr>
            <a:endParaRPr lang="en-US" altLang="zh-CN"/>
          </a:p>
          <a:p>
            <a:pPr marL="342900" indent="-342900">
              <a:buAutoNum type="arabicParenR"/>
            </a:pPr>
            <a:r>
              <a:rPr lang="zh-CN" altLang="en-US"/>
              <a:t>结论：这种单例模式</a:t>
            </a:r>
            <a:r>
              <a:rPr lang="zh-CN" altLang="en-US" b="1">
                <a:solidFill>
                  <a:srgbClr val="FF0000"/>
                </a:solidFill>
              </a:rPr>
              <a:t>可用</a:t>
            </a:r>
            <a:r>
              <a:rPr lang="zh-CN" altLang="en-US"/>
              <a:t>，</a:t>
            </a:r>
            <a:r>
              <a:rPr lang="zh-CN" altLang="en-US" b="1">
                <a:solidFill>
                  <a:srgbClr val="DA0000"/>
                </a:solidFill>
              </a:rPr>
              <a:t>可能</a:t>
            </a:r>
            <a:r>
              <a:rPr lang="zh-CN" altLang="en-US"/>
              <a:t>造成内存浪费</a:t>
            </a:r>
          </a:p>
          <a:p>
            <a:pPr marL="342900" indent="-342900">
              <a:buAutoNum type="arabicParenR"/>
              <a:defRPr/>
            </a:pPr>
            <a:endParaRPr lang="en-US" altLang="zh-CN">
              <a:latin typeface="+mn-ea"/>
              <a:cs typeface="Times New Roman" pitchFamily="18" charset="0"/>
            </a:endParaRPr>
          </a:p>
          <a:p>
            <a:pPr>
              <a:defRPr/>
            </a:pPr>
            <a:endParaRPr lang="en-US" altLang="zh-CN" b="1">
              <a:solidFill>
                <a:srgbClr val="0070C0"/>
              </a:solidFill>
              <a:latin typeface="+mn-ea"/>
              <a:cs typeface="Times New Roman" pitchFamily="18" charset="0"/>
            </a:endParaRPr>
          </a:p>
        </p:txBody>
      </p:sp>
    </p:spTree>
    <p:extLst>
      <p:ext uri="{BB962C8B-B14F-4D97-AF65-F5344CB8AC3E}">
        <p14:creationId xmlns:p14="http://schemas.microsoft.com/office/powerpoint/2010/main" val="11832544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饿汉式（静态代码块）</a:t>
            </a:r>
            <a:endParaRPr lang="en-US" altLang="zh-CN" sz="2200" b="1"/>
          </a:p>
        </p:txBody>
      </p:sp>
      <p:sp>
        <p:nvSpPr>
          <p:cNvPr id="4" name="矩形 3"/>
          <p:cNvSpPr/>
          <p:nvPr/>
        </p:nvSpPr>
        <p:spPr>
          <a:xfrm>
            <a:off x="750274"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2" y="1244432"/>
            <a:ext cx="8414934" cy="1754326"/>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pPr>
              <a:defRPr/>
            </a:pPr>
            <a:r>
              <a:rPr lang="zh-CN" altLang="en-US" sz="2000" b="1">
                <a:solidFill>
                  <a:srgbClr val="0070C0"/>
                </a:solidFill>
                <a:ea typeface="宋体" panose="02010600030101010101" pitchFamily="2" charset="-122"/>
                <a:cs typeface="Times New Roman" panose="02020603050405020304" pitchFamily="18" charset="0"/>
              </a:rPr>
              <a:t>饿汉式（静态代码块）应用实例</a:t>
            </a:r>
            <a:endParaRPr lang="en-US" altLang="zh-CN" sz="2000" b="1">
              <a:solidFill>
                <a:srgbClr val="0070C0"/>
              </a:solidFill>
              <a:ea typeface="宋体" panose="02010600030101010101" pitchFamily="2" charset="-122"/>
              <a:cs typeface="Times New Roman" panose="02020603050405020304" pitchFamily="18" charset="0"/>
            </a:endParaRPr>
          </a:p>
          <a:p>
            <a:pPr>
              <a:defRPr/>
            </a:pPr>
            <a:endParaRPr lang="en-US" altLang="zh-CN" b="1">
              <a:ea typeface="宋体" panose="02010600030101010101" pitchFamily="2" charset="-122"/>
              <a:cs typeface="Times New Roman" panose="02020603050405020304" pitchFamily="18" charset="0"/>
            </a:endParaRPr>
          </a:p>
          <a:p>
            <a:pPr>
              <a:defRPr/>
            </a:pPr>
            <a:r>
              <a:rPr lang="zh-CN" altLang="en-US" b="1">
                <a:ea typeface="宋体" panose="02010600030101010101" pitchFamily="2" charset="-122"/>
                <a:cs typeface="Times New Roman" panose="02020603050405020304" pitchFamily="18" charset="0"/>
              </a:rPr>
              <a:t>代码演示</a:t>
            </a:r>
            <a:r>
              <a:rPr lang="zh-CN" altLang="en-US">
                <a:ea typeface="宋体" panose="02010600030101010101" pitchFamily="2" charset="-122"/>
                <a:cs typeface="Times New Roman" panose="02020603050405020304" pitchFamily="18" charset="0"/>
              </a:rPr>
              <a:t>：</a:t>
            </a:r>
            <a:endParaRPr lang="en-US" altLang="zh-CN">
              <a:latin typeface="+mn-ea"/>
              <a:cs typeface="Times New Roman" pitchFamily="18" charset="0"/>
            </a:endParaRPr>
          </a:p>
          <a:p>
            <a:pPr>
              <a:defRPr/>
            </a:pPr>
            <a:endParaRPr lang="en-US" altLang="zh-CN" b="1">
              <a:solidFill>
                <a:srgbClr val="0070C0"/>
              </a:solidFill>
              <a:latin typeface="+mn-ea"/>
              <a:cs typeface="Times New Roman" pitchFamily="18" charset="0"/>
            </a:endParaRPr>
          </a:p>
          <a:p>
            <a:pPr>
              <a:defRPr/>
            </a:pPr>
            <a:endParaRPr lang="en-US" altLang="zh-CN">
              <a:latin typeface="+mn-ea"/>
              <a:cs typeface="Times New Roman" panose="02020603050405020304" pitchFamily="18" charset="0"/>
            </a:endParaRPr>
          </a:p>
        </p:txBody>
      </p:sp>
      <p:pic>
        <p:nvPicPr>
          <p:cNvPr id="3399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972" y="2592263"/>
            <a:ext cx="3888434" cy="2500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3531630582"/>
              </p:ext>
            </p:extLst>
          </p:nvPr>
        </p:nvGraphicFramePr>
        <p:xfrm>
          <a:off x="4698429" y="4752503"/>
          <a:ext cx="444626" cy="340500"/>
        </p:xfrm>
        <a:graphic>
          <a:graphicData uri="http://schemas.openxmlformats.org/presentationml/2006/ole">
            <mc:AlternateContent xmlns:mc="http://schemas.openxmlformats.org/markup-compatibility/2006">
              <mc:Choice xmlns:v="urn:schemas-microsoft-com:vml" Requires="v">
                <p:oleObj spid="_x0000_s358476" name="包装程序外壳对象" showAsIcon="1" r:id="rId5" imgW="928080" imgH="711360" progId="Package">
                  <p:embed/>
                </p:oleObj>
              </mc:Choice>
              <mc:Fallback>
                <p:oleObj name="包装程序外壳对象" showAsIcon="1" r:id="rId5" imgW="928080" imgH="711360" progId="Package">
                  <p:embed/>
                  <p:pic>
                    <p:nvPicPr>
                      <p:cNvPr id="0" name=""/>
                      <p:cNvPicPr/>
                      <p:nvPr/>
                    </p:nvPicPr>
                    <p:blipFill>
                      <a:blip r:embed="rId6"/>
                      <a:stretch>
                        <a:fillRect/>
                      </a:stretch>
                    </p:blipFill>
                    <p:spPr>
                      <a:xfrm>
                        <a:off x="4698429" y="4752503"/>
                        <a:ext cx="444626" cy="340500"/>
                      </a:xfrm>
                      <a:prstGeom prst="rect">
                        <a:avLst/>
                      </a:prstGeom>
                    </p:spPr>
                  </p:pic>
                </p:oleObj>
              </mc:Fallback>
            </mc:AlternateContent>
          </a:graphicData>
        </a:graphic>
      </p:graphicFrame>
    </p:spTree>
    <p:extLst>
      <p:ext uri="{BB962C8B-B14F-4D97-AF65-F5344CB8AC3E}">
        <p14:creationId xmlns:p14="http://schemas.microsoft.com/office/powerpoint/2010/main" val="4060025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Java</a:t>
            </a:r>
            <a:r>
              <a:rPr lang="zh-CN" altLang="en-US" sz="2200" b="1"/>
              <a:t>设计模式内容介绍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2" name="TextBox 1"/>
          <p:cNvSpPr txBox="1"/>
          <p:nvPr/>
        </p:nvSpPr>
        <p:spPr>
          <a:xfrm>
            <a:off x="487837" y="1368127"/>
            <a:ext cx="8747096" cy="677108"/>
          </a:xfrm>
          <a:prstGeom prst="rect">
            <a:avLst/>
          </a:prstGeom>
          <a:noFill/>
        </p:spPr>
        <p:txBody>
          <a:bodyPr wrap="square" rtlCol="0">
            <a:spAutoFit/>
          </a:bodyPr>
          <a:lstStyle/>
          <a:p>
            <a:r>
              <a:rPr lang="zh-CN" altLang="en-US" sz="2000" b="1">
                <a:solidFill>
                  <a:srgbClr val="0070C0"/>
                </a:solidFill>
              </a:rPr>
              <a:t>先看几个经典的设计模式面试题</a:t>
            </a:r>
            <a:endParaRPr lang="en-US" altLang="zh-CN"/>
          </a:p>
          <a:p>
            <a:endParaRPr lang="en-US" altLang="zh-CN"/>
          </a:p>
        </p:txBody>
      </p:sp>
      <p:sp>
        <p:nvSpPr>
          <p:cNvPr id="8" name="TextBox 7"/>
          <p:cNvSpPr txBox="1"/>
          <p:nvPr/>
        </p:nvSpPr>
        <p:spPr>
          <a:xfrm>
            <a:off x="521966" y="1840791"/>
            <a:ext cx="3600400" cy="2246769"/>
          </a:xfrm>
          <a:prstGeom prst="rect">
            <a:avLst/>
          </a:prstGeom>
          <a:noFill/>
        </p:spPr>
        <p:txBody>
          <a:bodyPr wrap="square" rtlCol="0">
            <a:spAutoFit/>
          </a:bodyPr>
          <a:lstStyle/>
          <a:p>
            <a:r>
              <a:rPr lang="zh-CN" altLang="en-US">
                <a:ea typeface="宋体" charset="-122"/>
              </a:rPr>
              <a:t>解释器设计模式</a:t>
            </a:r>
            <a:endParaRPr lang="en-US" altLang="zh-CN">
              <a:ea typeface="宋体" charset="-122"/>
            </a:endParaRPr>
          </a:p>
          <a:p>
            <a:pPr marL="342900" indent="-342900">
              <a:buAutoNum type="arabicParenR"/>
            </a:pPr>
            <a:r>
              <a:rPr lang="zh-CN" altLang="en-US" sz="1700"/>
              <a:t>介绍解释器设计模式是什么</a:t>
            </a:r>
            <a:r>
              <a:rPr lang="en-US" altLang="zh-CN" sz="1700"/>
              <a:t>?</a:t>
            </a:r>
          </a:p>
          <a:p>
            <a:pPr marL="342900" indent="-342900">
              <a:buAutoNum type="arabicParenR"/>
            </a:pPr>
            <a:r>
              <a:rPr lang="zh-CN" altLang="en-US" sz="1700"/>
              <a:t>画出解释器设计模式的</a:t>
            </a:r>
            <a:r>
              <a:rPr lang="en-US" altLang="zh-CN" sz="1700"/>
              <a:t>UML</a:t>
            </a:r>
            <a:r>
              <a:rPr lang="zh-CN" altLang="en-US" sz="1700"/>
              <a:t>类图</a:t>
            </a:r>
            <a:r>
              <a:rPr lang="en-US" altLang="zh-CN" sz="1700"/>
              <a:t>,</a:t>
            </a:r>
            <a:r>
              <a:rPr lang="zh-CN" altLang="en-US" sz="1700"/>
              <a:t>分析设计模式中的各个角色是什么</a:t>
            </a:r>
            <a:r>
              <a:rPr lang="en-US" altLang="zh-CN" sz="1700"/>
              <a:t>?</a:t>
            </a:r>
          </a:p>
          <a:p>
            <a:pPr marL="342900" indent="-342900">
              <a:buAutoNum type="arabicParenR"/>
            </a:pPr>
            <a:r>
              <a:rPr lang="zh-CN" altLang="en-US"/>
              <a:t>请说明</a:t>
            </a:r>
            <a:r>
              <a:rPr lang="en-US" altLang="zh-CN"/>
              <a:t>Spring</a:t>
            </a:r>
            <a:r>
              <a:rPr lang="zh-CN" altLang="en-US"/>
              <a:t>的框架中，哪里使用到了解释器设计模式，并做源码级别的分析</a:t>
            </a:r>
            <a:endParaRPr lang="en-US" altLang="zh-CN">
              <a:ea typeface="宋体" charset="-122"/>
            </a:endParaRPr>
          </a:p>
        </p:txBody>
      </p:sp>
      <p:pic>
        <p:nvPicPr>
          <p:cNvPr id="10"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0397" y="1585009"/>
            <a:ext cx="4543425" cy="258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28958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饿汉式（静态代码块）</a:t>
            </a:r>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2" y="1244432"/>
            <a:ext cx="8414934" cy="2862322"/>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pPr>
              <a:defRPr/>
            </a:pPr>
            <a:endParaRPr lang="en-US" altLang="zh-CN" sz="2000" b="1">
              <a:solidFill>
                <a:srgbClr val="0070C0"/>
              </a:solidFill>
              <a:ea typeface="宋体" panose="02010600030101010101" pitchFamily="2" charset="-122"/>
              <a:cs typeface="Times New Roman" panose="02020603050405020304" pitchFamily="18" charset="0"/>
            </a:endParaRPr>
          </a:p>
          <a:p>
            <a:pPr>
              <a:defRPr/>
            </a:pPr>
            <a:r>
              <a:rPr lang="zh-CN" altLang="en-US" b="1">
                <a:ea typeface="宋体" panose="02010600030101010101" pitchFamily="2" charset="-122"/>
                <a:cs typeface="Times New Roman" panose="02020603050405020304" pitchFamily="18" charset="0"/>
              </a:rPr>
              <a:t>优缺点说明</a:t>
            </a:r>
            <a:r>
              <a:rPr lang="zh-CN" altLang="en-US">
                <a:ea typeface="宋体" panose="02010600030101010101" pitchFamily="2" charset="-122"/>
                <a:cs typeface="Times New Roman" panose="02020603050405020304" pitchFamily="18" charset="0"/>
              </a:rPr>
              <a:t>：</a:t>
            </a:r>
            <a:endParaRPr lang="en-US" altLang="zh-CN">
              <a:ea typeface="宋体" panose="02010600030101010101" pitchFamily="2" charset="-122"/>
              <a:cs typeface="Times New Roman" panose="02020603050405020304" pitchFamily="18" charset="0"/>
            </a:endParaRPr>
          </a:p>
          <a:p>
            <a:endParaRPr lang="en-US" altLang="zh-CN"/>
          </a:p>
          <a:p>
            <a:pPr marL="342900" indent="-342900">
              <a:buAutoNum type="arabicParenR"/>
            </a:pPr>
            <a:r>
              <a:rPr lang="zh-CN" altLang="en-US"/>
              <a:t>这种方式和上面的方式其实类似，只不过将类实例化的过程放在了静态代码块中，也是在类装载的时候，就执行静态代码块中的代码，初始化类的实例。优缺点和上面是一样的。</a:t>
            </a:r>
            <a:endParaRPr lang="en-US" altLang="zh-CN"/>
          </a:p>
          <a:p>
            <a:pPr marL="342900" indent="-342900">
              <a:buAutoNum type="arabicParenR"/>
            </a:pPr>
            <a:r>
              <a:rPr lang="zh-CN" altLang="en-US">
                <a:latin typeface="+mn-ea"/>
                <a:cs typeface="Times New Roman" pitchFamily="18" charset="0"/>
              </a:rPr>
              <a:t>结论：</a:t>
            </a:r>
            <a:r>
              <a:rPr lang="zh-CN" altLang="en-US"/>
              <a:t>这种单例模式可用，但是可能造成内存浪费</a:t>
            </a:r>
            <a:endParaRPr lang="en-US" altLang="zh-CN">
              <a:latin typeface="+mn-ea"/>
              <a:cs typeface="Times New Roman" pitchFamily="18" charset="0"/>
            </a:endParaRPr>
          </a:p>
          <a:p>
            <a:pPr>
              <a:defRPr/>
            </a:pPr>
            <a:endParaRPr lang="en-US" altLang="zh-CN" b="1">
              <a:solidFill>
                <a:srgbClr val="0070C0"/>
              </a:solidFill>
              <a:latin typeface="+mn-ea"/>
              <a:cs typeface="Times New Roman" pitchFamily="18" charset="0"/>
            </a:endParaRPr>
          </a:p>
          <a:p>
            <a:pPr>
              <a:defRPr/>
            </a:pPr>
            <a:endParaRPr lang="en-US" altLang="zh-CN">
              <a:latin typeface="+mn-ea"/>
              <a:cs typeface="Times New Roman" panose="02020603050405020304" pitchFamily="18" charset="0"/>
            </a:endParaRPr>
          </a:p>
        </p:txBody>
      </p:sp>
    </p:spTree>
    <p:extLst>
      <p:ext uri="{BB962C8B-B14F-4D97-AF65-F5344CB8AC3E}">
        <p14:creationId xmlns:p14="http://schemas.microsoft.com/office/powerpoint/2010/main" val="36057772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懒汉式</a:t>
            </a:r>
            <a:r>
              <a:rPr lang="en-US" altLang="zh-CN" sz="2200" b="1"/>
              <a:t>(</a:t>
            </a:r>
            <a:r>
              <a:rPr lang="zh-CN" altLang="en-US" sz="2200" b="1"/>
              <a:t>线程不安全</a:t>
            </a:r>
            <a:r>
              <a:rPr lang="en-US" altLang="zh-CN" sz="2200" b="1"/>
              <a:t>)</a:t>
            </a:r>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2" y="1244432"/>
            <a:ext cx="8414934" cy="1754326"/>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pPr>
              <a:defRPr/>
            </a:pPr>
            <a:r>
              <a:rPr lang="zh-CN" altLang="en-US" sz="2000" b="1">
                <a:solidFill>
                  <a:srgbClr val="0070C0"/>
                </a:solidFill>
                <a:ea typeface="宋体" panose="02010600030101010101" pitchFamily="2" charset="-122"/>
                <a:cs typeface="Times New Roman" panose="02020603050405020304" pitchFamily="18" charset="0"/>
              </a:rPr>
              <a:t>懒汉式</a:t>
            </a:r>
            <a:r>
              <a:rPr lang="en-US" altLang="zh-CN" sz="2000" b="1">
                <a:solidFill>
                  <a:srgbClr val="0070C0"/>
                </a:solidFill>
                <a:ea typeface="宋体" panose="02010600030101010101" pitchFamily="2" charset="-122"/>
                <a:cs typeface="Times New Roman" panose="02020603050405020304" pitchFamily="18" charset="0"/>
              </a:rPr>
              <a:t>(</a:t>
            </a:r>
            <a:r>
              <a:rPr lang="zh-CN" altLang="en-US" sz="2000" b="1">
                <a:solidFill>
                  <a:srgbClr val="0070C0"/>
                </a:solidFill>
                <a:ea typeface="宋体" panose="02010600030101010101" pitchFamily="2" charset="-122"/>
                <a:cs typeface="Times New Roman" panose="02020603050405020304" pitchFamily="18" charset="0"/>
              </a:rPr>
              <a:t>线程不安全</a:t>
            </a:r>
            <a:r>
              <a:rPr lang="en-US" altLang="zh-CN" sz="2000" b="1">
                <a:solidFill>
                  <a:srgbClr val="0070C0"/>
                </a:solidFill>
                <a:ea typeface="宋体" panose="02010600030101010101" pitchFamily="2" charset="-122"/>
                <a:cs typeface="Times New Roman" panose="02020603050405020304" pitchFamily="18" charset="0"/>
              </a:rPr>
              <a:t>)</a:t>
            </a:r>
          </a:p>
          <a:p>
            <a:pPr>
              <a:defRPr/>
            </a:pPr>
            <a:endParaRPr lang="en-US" altLang="zh-CN" b="1">
              <a:ea typeface="宋体" panose="02010600030101010101" pitchFamily="2" charset="-122"/>
              <a:cs typeface="Times New Roman" panose="02020603050405020304" pitchFamily="18" charset="0"/>
            </a:endParaRPr>
          </a:p>
          <a:p>
            <a:pPr>
              <a:defRPr/>
            </a:pPr>
            <a:r>
              <a:rPr lang="zh-CN" altLang="en-US" b="1">
                <a:ea typeface="宋体" panose="02010600030101010101" pitchFamily="2" charset="-122"/>
                <a:cs typeface="Times New Roman" panose="02020603050405020304" pitchFamily="18" charset="0"/>
              </a:rPr>
              <a:t>代码演示</a:t>
            </a:r>
            <a:r>
              <a:rPr lang="zh-CN" altLang="en-US">
                <a:ea typeface="宋体" panose="02010600030101010101" pitchFamily="2" charset="-122"/>
                <a:cs typeface="Times New Roman" panose="02020603050405020304" pitchFamily="18" charset="0"/>
              </a:rPr>
              <a:t>：</a:t>
            </a:r>
            <a:endParaRPr lang="en-US" altLang="zh-CN">
              <a:latin typeface="+mn-ea"/>
              <a:cs typeface="Times New Roman" pitchFamily="18" charset="0"/>
            </a:endParaRPr>
          </a:p>
          <a:p>
            <a:pPr>
              <a:defRPr/>
            </a:pPr>
            <a:endParaRPr lang="en-US" altLang="zh-CN" b="1">
              <a:solidFill>
                <a:srgbClr val="0070C0"/>
              </a:solidFill>
              <a:latin typeface="+mn-ea"/>
              <a:cs typeface="Times New Roman" pitchFamily="18" charset="0"/>
            </a:endParaRPr>
          </a:p>
          <a:p>
            <a:pPr>
              <a:defRPr/>
            </a:pPr>
            <a:endParaRPr lang="en-US" altLang="zh-CN">
              <a:latin typeface="+mn-ea"/>
              <a:cs typeface="Times New Roman" panose="02020603050405020304" pitchFamily="18" charset="0"/>
            </a:endParaRPr>
          </a:p>
        </p:txBody>
      </p:sp>
      <p:pic>
        <p:nvPicPr>
          <p:cNvPr id="3409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981" y="2664271"/>
            <a:ext cx="3456384" cy="232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对象 1"/>
          <p:cNvGraphicFramePr>
            <a:graphicFrameLocks noChangeAspect="1"/>
          </p:cNvGraphicFramePr>
          <p:nvPr>
            <p:extLst>
              <p:ext uri="{D42A27DB-BD31-4B8C-83A1-F6EECF244321}">
                <p14:modId xmlns:p14="http://schemas.microsoft.com/office/powerpoint/2010/main" val="1160341305"/>
              </p:ext>
            </p:extLst>
          </p:nvPr>
        </p:nvGraphicFramePr>
        <p:xfrm>
          <a:off x="4263483" y="4634474"/>
          <a:ext cx="465139" cy="356209"/>
        </p:xfrm>
        <a:graphic>
          <a:graphicData uri="http://schemas.openxmlformats.org/presentationml/2006/ole">
            <mc:AlternateContent xmlns:mc="http://schemas.openxmlformats.org/markup-compatibility/2006">
              <mc:Choice xmlns:v="urn:schemas-microsoft-com:vml" Requires="v">
                <p:oleObj spid="_x0000_s359500" name="包装程序外壳对象" showAsIcon="1" r:id="rId5" imgW="928080" imgH="711360" progId="Package">
                  <p:embed/>
                </p:oleObj>
              </mc:Choice>
              <mc:Fallback>
                <p:oleObj name="包装程序外壳对象" showAsIcon="1" r:id="rId5" imgW="928080" imgH="711360" progId="Package">
                  <p:embed/>
                  <p:pic>
                    <p:nvPicPr>
                      <p:cNvPr id="0" name=""/>
                      <p:cNvPicPr/>
                      <p:nvPr/>
                    </p:nvPicPr>
                    <p:blipFill>
                      <a:blip r:embed="rId6"/>
                      <a:stretch>
                        <a:fillRect/>
                      </a:stretch>
                    </p:blipFill>
                    <p:spPr>
                      <a:xfrm>
                        <a:off x="4263483" y="4634474"/>
                        <a:ext cx="465139" cy="356209"/>
                      </a:xfrm>
                      <a:prstGeom prst="rect">
                        <a:avLst/>
                      </a:prstGeom>
                    </p:spPr>
                  </p:pic>
                </p:oleObj>
              </mc:Fallback>
            </mc:AlternateContent>
          </a:graphicData>
        </a:graphic>
      </p:graphicFrame>
    </p:spTree>
    <p:extLst>
      <p:ext uri="{BB962C8B-B14F-4D97-AF65-F5344CB8AC3E}">
        <p14:creationId xmlns:p14="http://schemas.microsoft.com/office/powerpoint/2010/main" val="33035316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懒汉式</a:t>
            </a:r>
            <a:r>
              <a:rPr lang="en-US" altLang="zh-CN" sz="2200" b="1"/>
              <a:t>(</a:t>
            </a:r>
            <a:r>
              <a:rPr lang="zh-CN" altLang="en-US" sz="2200" b="1"/>
              <a:t>线程不安全</a:t>
            </a:r>
            <a:r>
              <a:rPr lang="en-US" altLang="zh-CN" sz="2200" b="1"/>
              <a:t>)</a:t>
            </a:r>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2" y="1244432"/>
            <a:ext cx="8414934" cy="2554545"/>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pPr>
              <a:defRPr/>
            </a:pPr>
            <a:r>
              <a:rPr lang="zh-CN" altLang="en-US" b="1">
                <a:ea typeface="宋体" panose="02010600030101010101" pitchFamily="2" charset="-122"/>
                <a:cs typeface="Times New Roman" panose="02020603050405020304" pitchFamily="18" charset="0"/>
              </a:rPr>
              <a:t>优缺点说明</a:t>
            </a:r>
            <a:r>
              <a:rPr lang="zh-CN" altLang="en-US">
                <a:ea typeface="宋体" panose="02010600030101010101" pitchFamily="2" charset="-122"/>
                <a:cs typeface="Times New Roman" panose="02020603050405020304" pitchFamily="18" charset="0"/>
              </a:rPr>
              <a:t>：</a:t>
            </a:r>
            <a:endParaRPr lang="en-US" altLang="zh-CN">
              <a:ea typeface="宋体" panose="02010600030101010101" pitchFamily="2" charset="-122"/>
              <a:cs typeface="Times New Roman" panose="02020603050405020304" pitchFamily="18" charset="0"/>
            </a:endParaRPr>
          </a:p>
          <a:p>
            <a:endParaRPr lang="en-US" altLang="zh-CN"/>
          </a:p>
          <a:p>
            <a:pPr marL="342900" indent="-342900">
              <a:buAutoNum type="arabicParenR"/>
            </a:pPr>
            <a:r>
              <a:rPr lang="zh-CN" altLang="en-US"/>
              <a:t>起到了</a:t>
            </a:r>
            <a:r>
              <a:rPr lang="en-US" altLang="zh-CN"/>
              <a:t>Lazy Loading</a:t>
            </a:r>
            <a:r>
              <a:rPr lang="zh-CN" altLang="en-US"/>
              <a:t>的效果，但是只能在单线程下使用。</a:t>
            </a:r>
            <a:endParaRPr lang="en-US" altLang="zh-CN"/>
          </a:p>
          <a:p>
            <a:pPr marL="342900" indent="-342900">
              <a:buAutoNum type="arabicParenR"/>
            </a:pPr>
            <a:r>
              <a:rPr lang="zh-CN" altLang="en-US"/>
              <a:t>如果在多线程下，一个线程进入了</a:t>
            </a:r>
            <a:r>
              <a:rPr lang="en-US" altLang="zh-CN"/>
              <a:t>if (singleton == null)</a:t>
            </a:r>
            <a:r>
              <a:rPr lang="zh-CN" altLang="en-US"/>
              <a:t>判断语句块，还未来得及往下执行，另一个线程也通过了这个判断语句，这时便会产生多个实例。所以在多线程环境下不可使用这种方式</a:t>
            </a:r>
            <a:endParaRPr lang="en-US" altLang="zh-CN"/>
          </a:p>
          <a:p>
            <a:pPr marL="342900" indent="-342900">
              <a:buAutoNum type="arabicParenR"/>
            </a:pPr>
            <a:r>
              <a:rPr lang="zh-CN" altLang="en-US">
                <a:latin typeface="+mn-ea"/>
                <a:cs typeface="Times New Roman" pitchFamily="18" charset="0"/>
              </a:rPr>
              <a:t>结论：在实际开发中，不要使用这种方式</a:t>
            </a:r>
            <a:r>
              <a:rPr lang="en-US" altLang="zh-CN">
                <a:latin typeface="+mn-ea"/>
                <a:cs typeface="Times New Roman" pitchFamily="18" charset="0"/>
              </a:rPr>
              <a:t>.</a:t>
            </a:r>
          </a:p>
          <a:p>
            <a:pPr>
              <a:defRPr/>
            </a:pPr>
            <a:endParaRPr lang="en-US" altLang="zh-CN">
              <a:latin typeface="+mn-ea"/>
              <a:cs typeface="Times New Roman" pitchFamily="18" charset="0"/>
            </a:endParaRPr>
          </a:p>
        </p:txBody>
      </p:sp>
    </p:spTree>
    <p:extLst>
      <p:ext uri="{BB962C8B-B14F-4D97-AF65-F5344CB8AC3E}">
        <p14:creationId xmlns:p14="http://schemas.microsoft.com/office/powerpoint/2010/main" val="33489416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懒汉式</a:t>
            </a:r>
            <a:r>
              <a:rPr lang="en-US" altLang="zh-CN" sz="2200" b="1"/>
              <a:t>(</a:t>
            </a:r>
            <a:r>
              <a:rPr lang="zh-CN" altLang="en-US" sz="2200" b="1"/>
              <a:t>线程安全，同步方法</a:t>
            </a:r>
            <a:r>
              <a:rPr lang="en-US" altLang="zh-CN" sz="2200" b="1"/>
              <a:t>)</a:t>
            </a:r>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2" y="1244432"/>
            <a:ext cx="8414934" cy="1754326"/>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pPr>
              <a:defRPr/>
            </a:pPr>
            <a:r>
              <a:rPr lang="zh-CN" altLang="en-US" sz="2000" b="1">
                <a:solidFill>
                  <a:srgbClr val="0070C0"/>
                </a:solidFill>
                <a:ea typeface="宋体" panose="02010600030101010101" pitchFamily="2" charset="-122"/>
                <a:cs typeface="Times New Roman" panose="02020603050405020304" pitchFamily="18" charset="0"/>
              </a:rPr>
              <a:t>懒汉式</a:t>
            </a:r>
            <a:r>
              <a:rPr lang="en-US" altLang="zh-CN" sz="2000" b="1">
                <a:solidFill>
                  <a:srgbClr val="0070C0"/>
                </a:solidFill>
                <a:ea typeface="宋体" panose="02010600030101010101" pitchFamily="2" charset="-122"/>
                <a:cs typeface="Times New Roman" panose="02020603050405020304" pitchFamily="18" charset="0"/>
              </a:rPr>
              <a:t>(</a:t>
            </a:r>
            <a:r>
              <a:rPr lang="zh-CN" altLang="en-US" sz="2000" b="1">
                <a:solidFill>
                  <a:srgbClr val="0070C0"/>
                </a:solidFill>
                <a:ea typeface="宋体" panose="02010600030101010101" pitchFamily="2" charset="-122"/>
                <a:cs typeface="Times New Roman" panose="02020603050405020304" pitchFamily="18" charset="0"/>
              </a:rPr>
              <a:t>线程安全，同步方法</a:t>
            </a:r>
            <a:r>
              <a:rPr lang="en-US" altLang="zh-CN" sz="2000" b="1">
                <a:solidFill>
                  <a:srgbClr val="0070C0"/>
                </a:solidFill>
                <a:ea typeface="宋体" panose="02010600030101010101" pitchFamily="2" charset="-122"/>
                <a:cs typeface="Times New Roman" panose="02020603050405020304" pitchFamily="18" charset="0"/>
              </a:rPr>
              <a:t>)</a:t>
            </a:r>
          </a:p>
          <a:p>
            <a:pPr>
              <a:defRPr/>
            </a:pPr>
            <a:endParaRPr lang="en-US" altLang="zh-CN" b="1">
              <a:ea typeface="宋体" panose="02010600030101010101" pitchFamily="2" charset="-122"/>
              <a:cs typeface="Times New Roman" panose="02020603050405020304" pitchFamily="18" charset="0"/>
            </a:endParaRPr>
          </a:p>
          <a:p>
            <a:pPr>
              <a:defRPr/>
            </a:pPr>
            <a:r>
              <a:rPr lang="zh-CN" altLang="en-US" b="1">
                <a:ea typeface="宋体" panose="02010600030101010101" pitchFamily="2" charset="-122"/>
                <a:cs typeface="Times New Roman" panose="02020603050405020304" pitchFamily="18" charset="0"/>
              </a:rPr>
              <a:t>代码演示</a:t>
            </a:r>
            <a:r>
              <a:rPr lang="zh-CN" altLang="en-US">
                <a:ea typeface="宋体" panose="02010600030101010101" pitchFamily="2" charset="-122"/>
                <a:cs typeface="Times New Roman" panose="02020603050405020304" pitchFamily="18" charset="0"/>
              </a:rPr>
              <a:t>：</a:t>
            </a:r>
            <a:endParaRPr lang="en-US" altLang="zh-CN">
              <a:latin typeface="+mn-ea"/>
              <a:cs typeface="Times New Roman" pitchFamily="18" charset="0"/>
            </a:endParaRPr>
          </a:p>
          <a:p>
            <a:pPr>
              <a:defRPr/>
            </a:pPr>
            <a:endParaRPr lang="en-US" altLang="zh-CN" b="1">
              <a:solidFill>
                <a:srgbClr val="0070C0"/>
              </a:solidFill>
              <a:latin typeface="+mn-ea"/>
              <a:cs typeface="Times New Roman" pitchFamily="18" charset="0"/>
            </a:endParaRPr>
          </a:p>
          <a:p>
            <a:pPr>
              <a:defRPr/>
            </a:pPr>
            <a:endParaRPr lang="en-US" altLang="zh-CN">
              <a:latin typeface="+mn-ea"/>
              <a:cs typeface="Times New Roman" panose="02020603050405020304" pitchFamily="18" charset="0"/>
            </a:endParaRPr>
          </a:p>
        </p:txBody>
      </p:sp>
      <p:pic>
        <p:nvPicPr>
          <p:cNvPr id="3420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981" y="2664271"/>
            <a:ext cx="4608512" cy="2519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7576084"/>
              </p:ext>
            </p:extLst>
          </p:nvPr>
        </p:nvGraphicFramePr>
        <p:xfrm>
          <a:off x="5490517" y="4865167"/>
          <a:ext cx="393129" cy="301063"/>
        </p:xfrm>
        <a:graphic>
          <a:graphicData uri="http://schemas.openxmlformats.org/presentationml/2006/ole">
            <mc:AlternateContent xmlns:mc="http://schemas.openxmlformats.org/markup-compatibility/2006">
              <mc:Choice xmlns:v="urn:schemas-microsoft-com:vml" Requires="v">
                <p:oleObj spid="_x0000_s360525" name="包装程序外壳对象" showAsIcon="1" r:id="rId5" imgW="928080" imgH="711360" progId="Package">
                  <p:embed/>
                </p:oleObj>
              </mc:Choice>
              <mc:Fallback>
                <p:oleObj name="包装程序外壳对象" showAsIcon="1" r:id="rId5" imgW="928080" imgH="711360" progId="Package">
                  <p:embed/>
                  <p:pic>
                    <p:nvPicPr>
                      <p:cNvPr id="0" name=""/>
                      <p:cNvPicPr/>
                      <p:nvPr/>
                    </p:nvPicPr>
                    <p:blipFill>
                      <a:blip r:embed="rId6"/>
                      <a:stretch>
                        <a:fillRect/>
                      </a:stretch>
                    </p:blipFill>
                    <p:spPr>
                      <a:xfrm>
                        <a:off x="5490517" y="4865167"/>
                        <a:ext cx="393129" cy="301063"/>
                      </a:xfrm>
                      <a:prstGeom prst="rect">
                        <a:avLst/>
                      </a:prstGeom>
                    </p:spPr>
                  </p:pic>
                </p:oleObj>
              </mc:Fallback>
            </mc:AlternateContent>
          </a:graphicData>
        </a:graphic>
      </p:graphicFrame>
    </p:spTree>
    <p:extLst>
      <p:ext uri="{BB962C8B-B14F-4D97-AF65-F5344CB8AC3E}">
        <p14:creationId xmlns:p14="http://schemas.microsoft.com/office/powerpoint/2010/main" val="25580071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懒汉式</a:t>
            </a:r>
            <a:r>
              <a:rPr lang="en-US" altLang="zh-CN" sz="2200" b="1"/>
              <a:t>(</a:t>
            </a:r>
            <a:r>
              <a:rPr lang="zh-CN" altLang="en-US" sz="2200" b="1"/>
              <a:t>线程安全，同步方法</a:t>
            </a:r>
            <a:r>
              <a:rPr lang="en-US" altLang="zh-CN" sz="2200" b="1"/>
              <a:t>)</a:t>
            </a:r>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2" y="1244432"/>
            <a:ext cx="8414934" cy="2862322"/>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pPr>
              <a:defRPr/>
            </a:pPr>
            <a:endParaRPr lang="en-US" altLang="zh-CN" sz="2000" b="1">
              <a:solidFill>
                <a:srgbClr val="0070C0"/>
              </a:solidFill>
              <a:ea typeface="宋体" panose="02010600030101010101" pitchFamily="2" charset="-122"/>
              <a:cs typeface="Times New Roman" panose="02020603050405020304" pitchFamily="18" charset="0"/>
            </a:endParaRPr>
          </a:p>
          <a:p>
            <a:pPr>
              <a:defRPr/>
            </a:pPr>
            <a:r>
              <a:rPr lang="zh-CN" altLang="en-US" b="1">
                <a:ea typeface="宋体" panose="02010600030101010101" pitchFamily="2" charset="-122"/>
                <a:cs typeface="Times New Roman" panose="02020603050405020304" pitchFamily="18" charset="0"/>
              </a:rPr>
              <a:t>优缺点说明</a:t>
            </a:r>
            <a:r>
              <a:rPr lang="zh-CN" altLang="en-US">
                <a:ea typeface="宋体" panose="02010600030101010101" pitchFamily="2" charset="-122"/>
                <a:cs typeface="Times New Roman" panose="02020603050405020304" pitchFamily="18" charset="0"/>
              </a:rPr>
              <a:t>：</a:t>
            </a:r>
            <a:endParaRPr lang="en-US" altLang="zh-CN">
              <a:ea typeface="宋体" panose="02010600030101010101" pitchFamily="2" charset="-122"/>
              <a:cs typeface="Times New Roman" panose="02020603050405020304" pitchFamily="18" charset="0"/>
            </a:endParaRPr>
          </a:p>
          <a:p>
            <a:endParaRPr lang="en-US" altLang="zh-CN"/>
          </a:p>
          <a:p>
            <a:pPr marL="342900" indent="-342900">
              <a:buAutoNum type="arabicParenR"/>
            </a:pPr>
            <a:r>
              <a:rPr lang="zh-CN" altLang="en-US"/>
              <a:t>解决了线程不安全问题</a:t>
            </a:r>
            <a:endParaRPr lang="en-US" altLang="zh-CN"/>
          </a:p>
          <a:p>
            <a:pPr marL="342900" indent="-342900">
              <a:buAutoNum type="arabicParenR"/>
            </a:pPr>
            <a:r>
              <a:rPr lang="zh-CN" altLang="en-US"/>
              <a:t>效率太低了，每个线程在想获得类的实例时候，执行</a:t>
            </a:r>
            <a:r>
              <a:rPr lang="en-US" altLang="zh-CN"/>
              <a:t>getInstance()</a:t>
            </a:r>
            <a:r>
              <a:rPr lang="zh-CN" altLang="en-US"/>
              <a:t>方法都要进行同步。而其实这个方法只执行一次实例化代码就够了，后面的想获得该类实例，直接</a:t>
            </a:r>
            <a:r>
              <a:rPr lang="en-US" altLang="zh-CN"/>
              <a:t>return</a:t>
            </a:r>
            <a:r>
              <a:rPr lang="zh-CN" altLang="en-US"/>
              <a:t>就行了。方法进行同步效率太低</a:t>
            </a:r>
            <a:endParaRPr lang="en-US" altLang="zh-CN"/>
          </a:p>
          <a:p>
            <a:pPr marL="342900" indent="-342900">
              <a:buAutoNum type="arabicParenR"/>
            </a:pPr>
            <a:r>
              <a:rPr lang="zh-CN" altLang="en-US"/>
              <a:t>结论：</a:t>
            </a:r>
            <a:r>
              <a:rPr lang="zh-CN" altLang="en-US">
                <a:latin typeface="+mn-ea"/>
                <a:cs typeface="Times New Roman" pitchFamily="18" charset="0"/>
              </a:rPr>
              <a:t>在实际开发中，不推荐使用这种方式</a:t>
            </a:r>
            <a:endParaRPr lang="zh-CN" altLang="en-US"/>
          </a:p>
          <a:p>
            <a:pPr marL="342900" indent="-342900">
              <a:buAutoNum type="arabicParenR"/>
            </a:pPr>
            <a:endParaRPr lang="en-US" altLang="zh-CN">
              <a:latin typeface="+mn-ea"/>
              <a:cs typeface="Times New Roman" panose="02020603050405020304" pitchFamily="18" charset="0"/>
            </a:endParaRPr>
          </a:p>
        </p:txBody>
      </p:sp>
    </p:spTree>
    <p:extLst>
      <p:ext uri="{BB962C8B-B14F-4D97-AF65-F5344CB8AC3E}">
        <p14:creationId xmlns:p14="http://schemas.microsoft.com/office/powerpoint/2010/main" val="8433391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懒汉式</a:t>
            </a:r>
            <a:r>
              <a:rPr lang="en-US" altLang="zh-CN" sz="2200" b="1"/>
              <a:t>(</a:t>
            </a:r>
            <a:r>
              <a:rPr lang="zh-CN" altLang="en-US" sz="2200" b="1"/>
              <a:t>线程安全，同步代码块</a:t>
            </a:r>
            <a:r>
              <a:rPr lang="en-US" altLang="zh-CN" sz="2200" b="1"/>
              <a:t>)</a:t>
            </a:r>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2" y="1244432"/>
            <a:ext cx="8414934" cy="1754326"/>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pPr>
              <a:defRPr/>
            </a:pPr>
            <a:r>
              <a:rPr lang="zh-CN" altLang="en-US" sz="2000" b="1">
                <a:solidFill>
                  <a:srgbClr val="0070C0"/>
                </a:solidFill>
                <a:ea typeface="宋体" panose="02010600030101010101" pitchFamily="2" charset="-122"/>
                <a:cs typeface="Times New Roman" panose="02020603050405020304" pitchFamily="18" charset="0"/>
              </a:rPr>
              <a:t>懒汉式</a:t>
            </a:r>
            <a:r>
              <a:rPr lang="en-US" altLang="zh-CN" sz="2000" b="1">
                <a:solidFill>
                  <a:srgbClr val="0070C0"/>
                </a:solidFill>
                <a:ea typeface="宋体" panose="02010600030101010101" pitchFamily="2" charset="-122"/>
                <a:cs typeface="Times New Roman" panose="02020603050405020304" pitchFamily="18" charset="0"/>
              </a:rPr>
              <a:t>(</a:t>
            </a:r>
            <a:r>
              <a:rPr lang="zh-CN" altLang="en-US" sz="2000" b="1">
                <a:solidFill>
                  <a:srgbClr val="0070C0"/>
                </a:solidFill>
                <a:ea typeface="宋体" panose="02010600030101010101" pitchFamily="2" charset="-122"/>
                <a:cs typeface="Times New Roman" panose="02020603050405020304" pitchFamily="18" charset="0"/>
              </a:rPr>
              <a:t>线程安全，同步代码块</a:t>
            </a:r>
            <a:r>
              <a:rPr lang="en-US" altLang="zh-CN" sz="2000" b="1">
                <a:solidFill>
                  <a:srgbClr val="0070C0"/>
                </a:solidFill>
                <a:ea typeface="宋体" panose="02010600030101010101" pitchFamily="2" charset="-122"/>
                <a:cs typeface="Times New Roman" panose="02020603050405020304" pitchFamily="18" charset="0"/>
              </a:rPr>
              <a:t>)</a:t>
            </a:r>
            <a:r>
              <a:rPr lang="zh-CN" altLang="en-US" sz="2000" b="1">
                <a:solidFill>
                  <a:srgbClr val="0070C0"/>
                </a:solidFill>
                <a:ea typeface="宋体" panose="02010600030101010101" pitchFamily="2" charset="-122"/>
                <a:cs typeface="Times New Roman" panose="02020603050405020304" pitchFamily="18" charset="0"/>
              </a:rPr>
              <a:t>应用实例</a:t>
            </a:r>
            <a:endParaRPr lang="en-US" altLang="zh-CN" sz="2000" b="1">
              <a:solidFill>
                <a:srgbClr val="0070C0"/>
              </a:solidFill>
              <a:ea typeface="宋体" panose="02010600030101010101" pitchFamily="2" charset="-122"/>
              <a:cs typeface="Times New Roman" panose="02020603050405020304" pitchFamily="18" charset="0"/>
            </a:endParaRPr>
          </a:p>
          <a:p>
            <a:pPr>
              <a:defRPr/>
            </a:pPr>
            <a:endParaRPr lang="en-US" altLang="zh-CN" b="1">
              <a:ea typeface="宋体" panose="02010600030101010101" pitchFamily="2" charset="-122"/>
              <a:cs typeface="Times New Roman" panose="02020603050405020304" pitchFamily="18" charset="0"/>
            </a:endParaRPr>
          </a:p>
          <a:p>
            <a:pPr>
              <a:defRPr/>
            </a:pPr>
            <a:r>
              <a:rPr lang="zh-CN" altLang="en-US" b="1">
                <a:ea typeface="宋体" panose="02010600030101010101" pitchFamily="2" charset="-122"/>
                <a:cs typeface="Times New Roman" panose="02020603050405020304" pitchFamily="18" charset="0"/>
              </a:rPr>
              <a:t>代码演示</a:t>
            </a:r>
            <a:r>
              <a:rPr lang="zh-CN" altLang="en-US">
                <a:ea typeface="宋体" panose="02010600030101010101" pitchFamily="2" charset="-122"/>
                <a:cs typeface="Times New Roman" panose="02020603050405020304" pitchFamily="18" charset="0"/>
              </a:rPr>
              <a:t>：</a:t>
            </a:r>
            <a:endParaRPr lang="en-US" altLang="zh-CN">
              <a:latin typeface="+mn-ea"/>
              <a:cs typeface="Times New Roman" pitchFamily="18" charset="0"/>
            </a:endParaRPr>
          </a:p>
          <a:p>
            <a:pPr>
              <a:defRPr/>
            </a:pPr>
            <a:endParaRPr lang="en-US" altLang="zh-CN" b="1">
              <a:solidFill>
                <a:srgbClr val="0070C0"/>
              </a:solidFill>
              <a:latin typeface="+mn-ea"/>
              <a:cs typeface="Times New Roman" pitchFamily="18" charset="0"/>
            </a:endParaRPr>
          </a:p>
          <a:p>
            <a:pPr>
              <a:defRPr/>
            </a:pPr>
            <a:endParaRPr lang="en-US" altLang="zh-CN">
              <a:latin typeface="+mn-ea"/>
              <a:cs typeface="Times New Roman" panose="02020603050405020304" pitchFamily="18" charset="0"/>
            </a:endParaRPr>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989" y="2520255"/>
            <a:ext cx="3205892" cy="2626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对象 1"/>
          <p:cNvGraphicFramePr>
            <a:graphicFrameLocks noChangeAspect="1"/>
          </p:cNvGraphicFramePr>
          <p:nvPr>
            <p:extLst>
              <p:ext uri="{D42A27DB-BD31-4B8C-83A1-F6EECF244321}">
                <p14:modId xmlns:p14="http://schemas.microsoft.com/office/powerpoint/2010/main" val="2883163793"/>
              </p:ext>
            </p:extLst>
          </p:nvPr>
        </p:nvGraphicFramePr>
        <p:xfrm>
          <a:off x="4003676" y="4720337"/>
          <a:ext cx="556300" cy="426021"/>
        </p:xfrm>
        <a:graphic>
          <a:graphicData uri="http://schemas.openxmlformats.org/presentationml/2006/ole">
            <mc:AlternateContent xmlns:mc="http://schemas.openxmlformats.org/markup-compatibility/2006">
              <mc:Choice xmlns:v="urn:schemas-microsoft-com:vml" Requires="v">
                <p:oleObj spid="_x0000_s361548" name="包装程序外壳对象" showAsIcon="1" r:id="rId5" imgW="928080" imgH="711360" progId="Package">
                  <p:embed/>
                </p:oleObj>
              </mc:Choice>
              <mc:Fallback>
                <p:oleObj name="包装程序外壳对象" showAsIcon="1" r:id="rId5" imgW="928080" imgH="711360" progId="Package">
                  <p:embed/>
                  <p:pic>
                    <p:nvPicPr>
                      <p:cNvPr id="0" name=""/>
                      <p:cNvPicPr/>
                      <p:nvPr/>
                    </p:nvPicPr>
                    <p:blipFill>
                      <a:blip r:embed="rId6"/>
                      <a:stretch>
                        <a:fillRect/>
                      </a:stretch>
                    </p:blipFill>
                    <p:spPr>
                      <a:xfrm>
                        <a:off x="4003676" y="4720337"/>
                        <a:ext cx="556300" cy="426021"/>
                      </a:xfrm>
                      <a:prstGeom prst="rect">
                        <a:avLst/>
                      </a:prstGeom>
                    </p:spPr>
                  </p:pic>
                </p:oleObj>
              </mc:Fallback>
            </mc:AlternateContent>
          </a:graphicData>
        </a:graphic>
      </p:graphicFrame>
    </p:spTree>
    <p:extLst>
      <p:ext uri="{BB962C8B-B14F-4D97-AF65-F5344CB8AC3E}">
        <p14:creationId xmlns:p14="http://schemas.microsoft.com/office/powerpoint/2010/main" val="34544948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懒汉式</a:t>
            </a:r>
            <a:r>
              <a:rPr lang="en-US" altLang="zh-CN" sz="2200" b="1"/>
              <a:t>(</a:t>
            </a:r>
            <a:r>
              <a:rPr lang="zh-CN" altLang="en-US" sz="2200" b="1"/>
              <a:t>线程安全，同步代码块</a:t>
            </a:r>
            <a:r>
              <a:rPr lang="en-US" altLang="zh-CN" sz="2200" b="1"/>
              <a:t>)</a:t>
            </a:r>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2" y="1244432"/>
            <a:ext cx="8414934" cy="2846933"/>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pPr>
              <a:defRPr/>
            </a:pPr>
            <a:endParaRPr lang="en-US" altLang="zh-CN" b="1">
              <a:ea typeface="宋体" panose="02010600030101010101" pitchFamily="2" charset="-122"/>
              <a:cs typeface="Times New Roman" panose="02020603050405020304" pitchFamily="18" charset="0"/>
            </a:endParaRPr>
          </a:p>
          <a:p>
            <a:pPr>
              <a:defRPr/>
            </a:pPr>
            <a:r>
              <a:rPr lang="zh-CN" altLang="en-US" b="1">
                <a:ea typeface="宋体" panose="02010600030101010101" pitchFamily="2" charset="-122"/>
                <a:cs typeface="Times New Roman" panose="02020603050405020304" pitchFamily="18" charset="0"/>
              </a:rPr>
              <a:t>优缺点说明</a:t>
            </a:r>
            <a:r>
              <a:rPr lang="zh-CN" altLang="en-US">
                <a:ea typeface="宋体" panose="02010600030101010101" pitchFamily="2" charset="-122"/>
                <a:cs typeface="Times New Roman" panose="02020603050405020304" pitchFamily="18" charset="0"/>
              </a:rPr>
              <a:t>：</a:t>
            </a:r>
            <a:endParaRPr lang="en-US" altLang="zh-CN">
              <a:ea typeface="宋体" panose="02010600030101010101" pitchFamily="2" charset="-122"/>
              <a:cs typeface="Times New Roman" panose="02020603050405020304" pitchFamily="18" charset="0"/>
            </a:endParaRPr>
          </a:p>
          <a:p>
            <a:endParaRPr lang="en-US" altLang="zh-CN"/>
          </a:p>
          <a:p>
            <a:pPr marL="342900" indent="-342900">
              <a:buAutoNum type="arabicParenR"/>
            </a:pPr>
            <a:r>
              <a:rPr lang="zh-CN" altLang="en-US"/>
              <a:t>这种方式，本意是想对第四种实现方式的改进，因为前面同步方法效率太低，改为同步产生实例化的的代码块</a:t>
            </a:r>
            <a:endParaRPr lang="en-US" altLang="zh-CN"/>
          </a:p>
          <a:p>
            <a:pPr marL="342900" indent="-342900">
              <a:buAutoNum type="arabicParenR"/>
            </a:pPr>
            <a:r>
              <a:rPr lang="zh-CN" altLang="en-US" sz="1900" b="1">
                <a:solidFill>
                  <a:srgbClr val="DA0000"/>
                </a:solidFill>
              </a:rPr>
              <a:t>但是这种同步并不能起到线程同步的作用</a:t>
            </a:r>
            <a:r>
              <a:rPr lang="zh-CN" altLang="en-US"/>
              <a:t>。跟第</a:t>
            </a:r>
            <a:r>
              <a:rPr lang="en-US" altLang="zh-CN"/>
              <a:t>3</a:t>
            </a:r>
            <a:r>
              <a:rPr lang="zh-CN" altLang="en-US"/>
              <a:t>种实现方式遇到的情形一致，假如一个线程进入了</a:t>
            </a:r>
            <a:r>
              <a:rPr lang="en-US" altLang="zh-CN"/>
              <a:t>if (singleton == null)</a:t>
            </a:r>
            <a:r>
              <a:rPr lang="zh-CN" altLang="en-US"/>
              <a:t>判断语句块，还未来得及往下执行，另一个线程也通过了这个判断语句，这时便会产生多个实例</a:t>
            </a:r>
            <a:endParaRPr lang="en-US" altLang="zh-CN"/>
          </a:p>
          <a:p>
            <a:pPr marL="342900" indent="-342900">
              <a:buAutoNum type="arabicParenR"/>
            </a:pPr>
            <a:r>
              <a:rPr lang="zh-CN" altLang="en-US">
                <a:latin typeface="+mn-ea"/>
                <a:cs typeface="Times New Roman" panose="02020603050405020304" pitchFamily="18" charset="0"/>
              </a:rPr>
              <a:t>结论：在</a:t>
            </a:r>
            <a:r>
              <a:rPr lang="zh-CN" altLang="en-US" b="1">
                <a:solidFill>
                  <a:srgbClr val="DA0000"/>
                </a:solidFill>
                <a:latin typeface="+mn-ea"/>
                <a:cs typeface="Times New Roman" panose="02020603050405020304" pitchFamily="18" charset="0"/>
              </a:rPr>
              <a:t>实际开发中，不能使用这种方</a:t>
            </a:r>
            <a:r>
              <a:rPr lang="zh-CN" altLang="en-US">
                <a:latin typeface="+mn-ea"/>
                <a:cs typeface="Times New Roman" panose="02020603050405020304" pitchFamily="18" charset="0"/>
              </a:rPr>
              <a:t>式</a:t>
            </a:r>
            <a:endParaRPr lang="en-US" altLang="zh-CN">
              <a:latin typeface="+mn-ea"/>
              <a:cs typeface="Times New Roman" panose="02020603050405020304" pitchFamily="18" charset="0"/>
            </a:endParaRPr>
          </a:p>
        </p:txBody>
      </p:sp>
    </p:spTree>
    <p:extLst>
      <p:ext uri="{BB962C8B-B14F-4D97-AF65-F5344CB8AC3E}">
        <p14:creationId xmlns:p14="http://schemas.microsoft.com/office/powerpoint/2010/main" val="6399547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双重检查</a:t>
            </a:r>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2" y="1244432"/>
            <a:ext cx="8414934" cy="1754326"/>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pPr>
              <a:defRPr/>
            </a:pPr>
            <a:r>
              <a:rPr lang="zh-CN" altLang="en-US" sz="2000" b="1">
                <a:solidFill>
                  <a:srgbClr val="0070C0"/>
                </a:solidFill>
                <a:ea typeface="宋体" panose="02010600030101010101" pitchFamily="2" charset="-122"/>
                <a:cs typeface="Times New Roman" panose="02020603050405020304" pitchFamily="18" charset="0"/>
              </a:rPr>
              <a:t>双重检查应用实例</a:t>
            </a:r>
            <a:endParaRPr lang="en-US" altLang="zh-CN" sz="2000" b="1">
              <a:solidFill>
                <a:srgbClr val="0070C0"/>
              </a:solidFill>
              <a:ea typeface="宋体" panose="02010600030101010101" pitchFamily="2" charset="-122"/>
              <a:cs typeface="Times New Roman" panose="02020603050405020304" pitchFamily="18" charset="0"/>
            </a:endParaRPr>
          </a:p>
          <a:p>
            <a:pPr>
              <a:defRPr/>
            </a:pPr>
            <a:endParaRPr lang="en-US" altLang="zh-CN" b="1">
              <a:ea typeface="宋体" panose="02010600030101010101" pitchFamily="2" charset="-122"/>
              <a:cs typeface="Times New Roman" panose="02020603050405020304" pitchFamily="18" charset="0"/>
            </a:endParaRPr>
          </a:p>
          <a:p>
            <a:pPr>
              <a:defRPr/>
            </a:pPr>
            <a:r>
              <a:rPr lang="zh-CN" altLang="en-US" b="1">
                <a:ea typeface="宋体" panose="02010600030101010101" pitchFamily="2" charset="-122"/>
                <a:cs typeface="Times New Roman" panose="02020603050405020304" pitchFamily="18" charset="0"/>
              </a:rPr>
              <a:t>代码演示</a:t>
            </a:r>
            <a:r>
              <a:rPr lang="zh-CN" altLang="en-US">
                <a:ea typeface="宋体" panose="02010600030101010101" pitchFamily="2" charset="-122"/>
                <a:cs typeface="Times New Roman" panose="02020603050405020304" pitchFamily="18" charset="0"/>
              </a:rPr>
              <a:t>：</a:t>
            </a:r>
            <a:endParaRPr lang="en-US" altLang="zh-CN">
              <a:latin typeface="+mn-ea"/>
              <a:cs typeface="Times New Roman" pitchFamily="18" charset="0"/>
            </a:endParaRPr>
          </a:p>
          <a:p>
            <a:pPr>
              <a:defRPr/>
            </a:pPr>
            <a:endParaRPr lang="en-US" altLang="zh-CN" b="1">
              <a:solidFill>
                <a:srgbClr val="0070C0"/>
              </a:solidFill>
              <a:latin typeface="+mn-ea"/>
              <a:cs typeface="Times New Roman" pitchFamily="18" charset="0"/>
            </a:endParaRPr>
          </a:p>
          <a:p>
            <a:pPr>
              <a:defRPr/>
            </a:pPr>
            <a:endParaRPr lang="en-US" altLang="zh-CN">
              <a:latin typeface="+mn-ea"/>
              <a:cs typeface="Times New Roman" panose="02020603050405020304" pitchFamily="18" charset="0"/>
            </a:endParaRPr>
          </a:p>
        </p:txBody>
      </p:sp>
      <p:pic>
        <p:nvPicPr>
          <p:cNvPr id="3450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182" y="2528773"/>
            <a:ext cx="4511571" cy="2790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对象 1"/>
          <p:cNvGraphicFramePr>
            <a:graphicFrameLocks noChangeAspect="1"/>
          </p:cNvGraphicFramePr>
          <p:nvPr>
            <p:extLst>
              <p:ext uri="{D42A27DB-BD31-4B8C-83A1-F6EECF244321}">
                <p14:modId xmlns:p14="http://schemas.microsoft.com/office/powerpoint/2010/main" val="2883756548"/>
              </p:ext>
            </p:extLst>
          </p:nvPr>
        </p:nvGraphicFramePr>
        <p:xfrm>
          <a:off x="5082753" y="4893242"/>
          <a:ext cx="556300" cy="426021"/>
        </p:xfrm>
        <a:graphic>
          <a:graphicData uri="http://schemas.openxmlformats.org/presentationml/2006/ole">
            <mc:AlternateContent xmlns:mc="http://schemas.openxmlformats.org/markup-compatibility/2006">
              <mc:Choice xmlns:v="urn:schemas-microsoft-com:vml" Requires="v">
                <p:oleObj spid="_x0000_s362573" name="包装程序外壳对象" showAsIcon="1" r:id="rId5" imgW="928080" imgH="711360" progId="Package">
                  <p:embed/>
                </p:oleObj>
              </mc:Choice>
              <mc:Fallback>
                <p:oleObj name="包装程序外壳对象" showAsIcon="1" r:id="rId5" imgW="928080" imgH="711360" progId="Package">
                  <p:embed/>
                  <p:pic>
                    <p:nvPicPr>
                      <p:cNvPr id="0" name=""/>
                      <p:cNvPicPr/>
                      <p:nvPr/>
                    </p:nvPicPr>
                    <p:blipFill>
                      <a:blip r:embed="rId6"/>
                      <a:stretch>
                        <a:fillRect/>
                      </a:stretch>
                    </p:blipFill>
                    <p:spPr>
                      <a:xfrm>
                        <a:off x="5082753" y="4893242"/>
                        <a:ext cx="556300" cy="426021"/>
                      </a:xfrm>
                      <a:prstGeom prst="rect">
                        <a:avLst/>
                      </a:prstGeom>
                    </p:spPr>
                  </p:pic>
                </p:oleObj>
              </mc:Fallback>
            </mc:AlternateContent>
          </a:graphicData>
        </a:graphic>
      </p:graphicFrame>
    </p:spTree>
    <p:extLst>
      <p:ext uri="{BB962C8B-B14F-4D97-AF65-F5344CB8AC3E}">
        <p14:creationId xmlns:p14="http://schemas.microsoft.com/office/powerpoint/2010/main" val="37274277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应用实例</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2" y="1244432"/>
            <a:ext cx="8414934" cy="2554545"/>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pPr>
              <a:defRPr/>
            </a:pPr>
            <a:r>
              <a:rPr lang="zh-CN" altLang="en-US" b="1">
                <a:ea typeface="宋体" panose="02010600030101010101" pitchFamily="2" charset="-122"/>
                <a:cs typeface="Times New Roman" panose="02020603050405020304" pitchFamily="18" charset="0"/>
              </a:rPr>
              <a:t>优缺点说明</a:t>
            </a:r>
            <a:r>
              <a:rPr lang="zh-CN" altLang="en-US">
                <a:ea typeface="宋体" panose="02010600030101010101" pitchFamily="2" charset="-122"/>
                <a:cs typeface="Times New Roman" panose="02020603050405020304" pitchFamily="18" charset="0"/>
              </a:rPr>
              <a:t>：</a:t>
            </a:r>
            <a:endParaRPr lang="en-US" altLang="zh-CN">
              <a:ea typeface="宋体" panose="02010600030101010101" pitchFamily="2" charset="-122"/>
              <a:cs typeface="Times New Roman" panose="02020603050405020304" pitchFamily="18" charset="0"/>
            </a:endParaRPr>
          </a:p>
          <a:p>
            <a:endParaRPr lang="en-US" altLang="zh-CN"/>
          </a:p>
          <a:p>
            <a:pPr marL="342900" indent="-342900">
              <a:buAutoNum type="arabicParenR"/>
            </a:pPr>
            <a:r>
              <a:rPr lang="en-US" altLang="zh-CN"/>
              <a:t>Double-Check</a:t>
            </a:r>
            <a:r>
              <a:rPr lang="zh-CN" altLang="en-US"/>
              <a:t>概念是多线程开发中常使用到的，如代码中所示，我们进行了两次</a:t>
            </a:r>
            <a:r>
              <a:rPr lang="en-US" altLang="zh-CN"/>
              <a:t>if (singleton == null)</a:t>
            </a:r>
            <a:r>
              <a:rPr lang="zh-CN" altLang="en-US"/>
              <a:t>检查，这样就可以保证线程安全了。</a:t>
            </a:r>
            <a:endParaRPr lang="en-US" altLang="zh-CN"/>
          </a:p>
          <a:p>
            <a:pPr marL="342900" indent="-342900">
              <a:buAutoNum type="arabicParenR"/>
            </a:pPr>
            <a:r>
              <a:rPr lang="zh-CN" altLang="en-US"/>
              <a:t>这样，实例化代码只用执行一次，后面再次访问时，判断</a:t>
            </a:r>
            <a:r>
              <a:rPr lang="en-US" altLang="zh-CN"/>
              <a:t>if (singleton == null)</a:t>
            </a:r>
            <a:r>
              <a:rPr lang="zh-CN" altLang="en-US"/>
              <a:t>，直接</a:t>
            </a:r>
            <a:r>
              <a:rPr lang="en-US" altLang="zh-CN"/>
              <a:t>return</a:t>
            </a:r>
            <a:r>
              <a:rPr lang="zh-CN" altLang="en-US"/>
              <a:t>实例化对象，也避免的反复进行方法同步</a:t>
            </a:r>
            <a:r>
              <a:rPr lang="en-US" altLang="zh-CN"/>
              <a:t>.</a:t>
            </a:r>
          </a:p>
          <a:p>
            <a:pPr marL="342900" indent="-342900">
              <a:buAutoNum type="arabicParenR"/>
            </a:pPr>
            <a:r>
              <a:rPr lang="zh-CN" altLang="en-US"/>
              <a:t>线程安全；延迟加载；效率较高</a:t>
            </a:r>
            <a:endParaRPr lang="en-US" altLang="zh-CN"/>
          </a:p>
          <a:p>
            <a:pPr marL="342900" indent="-342900">
              <a:buAutoNum type="arabicParenR"/>
            </a:pPr>
            <a:r>
              <a:rPr lang="zh-CN" altLang="en-US">
                <a:latin typeface="+mn-ea"/>
                <a:cs typeface="Times New Roman" panose="02020603050405020304" pitchFamily="18" charset="0"/>
              </a:rPr>
              <a:t>结论：在实际开发中，推荐使用这种单例设计模式</a:t>
            </a:r>
            <a:endParaRPr lang="en-US" altLang="zh-CN">
              <a:latin typeface="+mn-ea"/>
              <a:cs typeface="Times New Roman" panose="02020603050405020304" pitchFamily="18" charset="0"/>
            </a:endParaRPr>
          </a:p>
        </p:txBody>
      </p:sp>
    </p:spTree>
    <p:extLst>
      <p:ext uri="{BB962C8B-B14F-4D97-AF65-F5344CB8AC3E}">
        <p14:creationId xmlns:p14="http://schemas.microsoft.com/office/powerpoint/2010/main" val="7255532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静态内部类</a:t>
            </a:r>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2" y="1244432"/>
            <a:ext cx="8414934" cy="1754326"/>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pPr>
              <a:defRPr/>
            </a:pPr>
            <a:r>
              <a:rPr lang="zh-CN" altLang="en-US" sz="2000" b="1">
                <a:solidFill>
                  <a:srgbClr val="0070C0"/>
                </a:solidFill>
                <a:ea typeface="宋体" panose="02010600030101010101" pitchFamily="2" charset="-122"/>
                <a:cs typeface="Times New Roman" panose="02020603050405020304" pitchFamily="18" charset="0"/>
              </a:rPr>
              <a:t>静态内部类应用实例</a:t>
            </a:r>
            <a:endParaRPr lang="en-US" altLang="zh-CN" sz="2000" b="1">
              <a:solidFill>
                <a:srgbClr val="0070C0"/>
              </a:solidFill>
              <a:ea typeface="宋体" panose="02010600030101010101" pitchFamily="2" charset="-122"/>
              <a:cs typeface="Times New Roman" panose="02020603050405020304" pitchFamily="18" charset="0"/>
            </a:endParaRPr>
          </a:p>
          <a:p>
            <a:pPr>
              <a:defRPr/>
            </a:pPr>
            <a:endParaRPr lang="en-US" altLang="zh-CN" b="1">
              <a:ea typeface="宋体" panose="02010600030101010101" pitchFamily="2" charset="-122"/>
              <a:cs typeface="Times New Roman" panose="02020603050405020304" pitchFamily="18" charset="0"/>
            </a:endParaRPr>
          </a:p>
          <a:p>
            <a:pPr>
              <a:defRPr/>
            </a:pPr>
            <a:r>
              <a:rPr lang="zh-CN" altLang="en-US" b="1">
                <a:ea typeface="宋体" panose="02010600030101010101" pitchFamily="2" charset="-122"/>
                <a:cs typeface="Times New Roman" panose="02020603050405020304" pitchFamily="18" charset="0"/>
              </a:rPr>
              <a:t>代码演示</a:t>
            </a:r>
            <a:r>
              <a:rPr lang="zh-CN" altLang="en-US">
                <a:ea typeface="宋体" panose="02010600030101010101" pitchFamily="2" charset="-122"/>
                <a:cs typeface="Times New Roman" panose="02020603050405020304" pitchFamily="18" charset="0"/>
              </a:rPr>
              <a:t>：</a:t>
            </a:r>
            <a:endParaRPr lang="en-US" altLang="zh-CN">
              <a:latin typeface="+mn-ea"/>
              <a:cs typeface="Times New Roman" pitchFamily="18" charset="0"/>
            </a:endParaRPr>
          </a:p>
          <a:p>
            <a:pPr>
              <a:defRPr/>
            </a:pPr>
            <a:endParaRPr lang="en-US" altLang="zh-CN" b="1">
              <a:solidFill>
                <a:srgbClr val="0070C0"/>
              </a:solidFill>
              <a:latin typeface="+mn-ea"/>
              <a:cs typeface="Times New Roman" pitchFamily="18" charset="0"/>
            </a:endParaRPr>
          </a:p>
          <a:p>
            <a:pPr>
              <a:defRPr/>
            </a:pPr>
            <a:endParaRPr lang="en-US" altLang="zh-CN">
              <a:latin typeface="+mn-ea"/>
              <a:cs typeface="Times New Roman" panose="02020603050405020304" pitchFamily="18" charset="0"/>
            </a:endParaRPr>
          </a:p>
        </p:txBody>
      </p:sp>
      <p:pic>
        <p:nvPicPr>
          <p:cNvPr id="3461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447" y="2736279"/>
            <a:ext cx="5544616" cy="2276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689321299"/>
              </p:ext>
            </p:extLst>
          </p:nvPr>
        </p:nvGraphicFramePr>
        <p:xfrm>
          <a:off x="5752924" y="4656884"/>
          <a:ext cx="465139" cy="356209"/>
        </p:xfrm>
        <a:graphic>
          <a:graphicData uri="http://schemas.openxmlformats.org/presentationml/2006/ole">
            <mc:AlternateContent xmlns:mc="http://schemas.openxmlformats.org/markup-compatibility/2006">
              <mc:Choice xmlns:v="urn:schemas-microsoft-com:vml" Requires="v">
                <p:oleObj spid="_x0000_s363596" name="包装程序外壳对象" showAsIcon="1" r:id="rId5" imgW="928080" imgH="711360" progId="Package">
                  <p:embed/>
                </p:oleObj>
              </mc:Choice>
              <mc:Fallback>
                <p:oleObj name="包装程序外壳对象" showAsIcon="1" r:id="rId5" imgW="928080" imgH="711360" progId="Package">
                  <p:embed/>
                  <p:pic>
                    <p:nvPicPr>
                      <p:cNvPr id="0" name=""/>
                      <p:cNvPicPr/>
                      <p:nvPr/>
                    </p:nvPicPr>
                    <p:blipFill>
                      <a:blip r:embed="rId6"/>
                      <a:stretch>
                        <a:fillRect/>
                      </a:stretch>
                    </p:blipFill>
                    <p:spPr>
                      <a:xfrm>
                        <a:off x="5752924" y="4656884"/>
                        <a:ext cx="465139" cy="356209"/>
                      </a:xfrm>
                      <a:prstGeom prst="rect">
                        <a:avLst/>
                      </a:prstGeom>
                    </p:spPr>
                  </p:pic>
                </p:oleObj>
              </mc:Fallback>
            </mc:AlternateContent>
          </a:graphicData>
        </a:graphic>
      </p:graphicFrame>
    </p:spTree>
    <p:extLst>
      <p:ext uri="{BB962C8B-B14F-4D97-AF65-F5344CB8AC3E}">
        <p14:creationId xmlns:p14="http://schemas.microsoft.com/office/powerpoint/2010/main" val="2757439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400" b="1"/>
              <a:t>Java</a:t>
            </a:r>
            <a:r>
              <a:rPr lang="zh-CN" altLang="en-US" sz="2400" b="1"/>
              <a:t>设计模式内容介绍</a:t>
            </a:r>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1908215"/>
          </a:xfrm>
          <a:prstGeom prst="rect">
            <a:avLst/>
          </a:prstGeom>
        </p:spPr>
        <p:txBody>
          <a:bodyPr wrap="square">
            <a:spAutoFit/>
          </a:bodyPr>
          <a:lstStyle/>
          <a:p>
            <a:r>
              <a:rPr lang="zh-CN" altLang="en-US" sz="2000" b="1">
                <a:latin typeface="+mn-ea"/>
              </a:rPr>
              <a:t>解释器模式在</a:t>
            </a:r>
            <a:r>
              <a:rPr lang="en-US" altLang="zh-CN" sz="2000" b="1">
                <a:latin typeface="+mn-ea"/>
              </a:rPr>
              <a:t>Spring</a:t>
            </a:r>
            <a:r>
              <a:rPr lang="zh-CN" altLang="en-US" sz="2000" b="1">
                <a:latin typeface="+mn-ea"/>
              </a:rPr>
              <a:t>框架应用的源码剖析</a:t>
            </a:r>
            <a:endParaRPr lang="en-US" altLang="zh-CN" sz="2000" b="1">
              <a:latin typeface="+mn-ea"/>
            </a:endParaRPr>
          </a:p>
          <a:p>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Spring</a:t>
            </a:r>
            <a:r>
              <a:rPr lang="zh-CN" altLang="en-US">
                <a:latin typeface="Arial" pitchFamily="34" charset="0"/>
                <a:cs typeface="Arial" pitchFamily="34" charset="0"/>
              </a:rPr>
              <a:t>框架中 </a:t>
            </a:r>
            <a:r>
              <a:rPr lang="en-US" altLang="zh-CN">
                <a:latin typeface="Arial" pitchFamily="34" charset="0"/>
                <a:cs typeface="Arial" pitchFamily="34" charset="0"/>
              </a:rPr>
              <a:t>SpelExpressionParser</a:t>
            </a:r>
            <a:r>
              <a:rPr lang="zh-CN" altLang="en-US">
                <a:latin typeface="Arial" pitchFamily="34" charset="0"/>
                <a:cs typeface="Arial" pitchFamily="34" charset="0"/>
              </a:rPr>
              <a:t>就使用到解释器模式</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代码分析</a:t>
            </a:r>
            <a:r>
              <a:rPr lang="en-US" altLang="zh-CN">
                <a:latin typeface="Arial" pitchFamily="34" charset="0"/>
                <a:cs typeface="Arial" pitchFamily="34" charset="0"/>
              </a:rPr>
              <a:t>+Debug</a:t>
            </a:r>
            <a:r>
              <a:rPr lang="zh-CN" altLang="en-US">
                <a:latin typeface="Arial" pitchFamily="34" charset="0"/>
                <a:cs typeface="Arial" pitchFamily="34" charset="0"/>
              </a:rPr>
              <a:t>源码</a:t>
            </a:r>
            <a:r>
              <a:rPr lang="en-US" altLang="zh-CN">
                <a:latin typeface="Arial" pitchFamily="34" charset="0"/>
                <a:cs typeface="Arial" pitchFamily="34" charset="0"/>
              </a:rPr>
              <a:t>+</a:t>
            </a:r>
            <a:r>
              <a:rPr lang="zh-CN" altLang="en-US">
                <a:latin typeface="Arial" pitchFamily="34" charset="0"/>
                <a:cs typeface="Arial" pitchFamily="34" charset="0"/>
              </a:rPr>
              <a:t>模式角色分析说明</a:t>
            </a:r>
            <a:endParaRPr lang="en-US" altLang="zh-CN">
              <a:latin typeface="Arial" pitchFamily="34" charset="0"/>
              <a:cs typeface="Arial" pitchFamily="34" charset="0"/>
            </a:endParaRPr>
          </a:p>
          <a:p>
            <a:pPr marL="457200" indent="-457200">
              <a:buAutoNum type="arabicParenR"/>
            </a:pPr>
            <a:endParaRPr lang="en-US" altLang="zh-CN" sz="2000" b="1">
              <a:solidFill>
                <a:srgbClr val="0070C0"/>
              </a:solidFill>
              <a:latin typeface="+mn-ea"/>
            </a:endParaRPr>
          </a:p>
          <a:p>
            <a:endParaRPr lang="en-US" altLang="zh-CN" sz="2000" b="1">
              <a:solidFill>
                <a:srgbClr val="0070C0"/>
              </a:solidFill>
              <a:latin typeface="+mn-ea"/>
            </a:endParaRPr>
          </a:p>
        </p:txBody>
      </p:sp>
      <p:sp>
        <p:nvSpPr>
          <p:cNvPr id="2" name="矩形 1"/>
          <p:cNvSpPr/>
          <p:nvPr/>
        </p:nvSpPr>
        <p:spPr>
          <a:xfrm>
            <a:off x="305941" y="2736279"/>
            <a:ext cx="4768850" cy="1754326"/>
          </a:xfrm>
          <a:prstGeom prst="rect">
            <a:avLst/>
          </a:prstGeom>
          <a:solidFill>
            <a:schemeClr val="bg1">
              <a:lumMod val="95000"/>
            </a:schemeClr>
          </a:solidFill>
        </p:spPr>
        <p:txBody>
          <a:bodyPr>
            <a:spAutoFit/>
          </a:bodyPr>
          <a:lstStyle/>
          <a:p>
            <a:r>
              <a:rPr lang="en-US" altLang="zh-CN" sz="1200" b="1">
                <a:latin typeface="Arial" pitchFamily="34" charset="0"/>
                <a:cs typeface="Arial" pitchFamily="34" charset="0"/>
              </a:rPr>
              <a:t>public class Interpreter {</a:t>
            </a:r>
          </a:p>
          <a:p>
            <a:endParaRPr lang="zh-CN" altLang="en-US" sz="1200">
              <a:latin typeface="Arial" pitchFamily="34" charset="0"/>
              <a:cs typeface="Arial" pitchFamily="34" charset="0"/>
            </a:endParaRPr>
          </a:p>
          <a:p>
            <a:r>
              <a:rPr lang="en-US" altLang="zh-CN" sz="1200" b="1">
                <a:latin typeface="Arial" pitchFamily="34" charset="0"/>
                <a:cs typeface="Arial" pitchFamily="34" charset="0"/>
              </a:rPr>
              <a:t>public static void main(String[] args) {</a:t>
            </a:r>
          </a:p>
          <a:p>
            <a:r>
              <a:rPr lang="en-US" altLang="zh-CN" sz="1200">
                <a:latin typeface="Arial" pitchFamily="34" charset="0"/>
                <a:cs typeface="Arial" pitchFamily="34" charset="0"/>
              </a:rPr>
              <a:t>SpelExpressionParser parser = </a:t>
            </a:r>
            <a:r>
              <a:rPr lang="en-US" altLang="zh-CN" sz="1200" b="1">
                <a:latin typeface="Arial" pitchFamily="34" charset="0"/>
                <a:cs typeface="Arial" pitchFamily="34" charset="0"/>
              </a:rPr>
              <a:t>new SpelExpressionParser();</a:t>
            </a:r>
            <a:endParaRPr lang="zh-CN" altLang="en-US" sz="1200">
              <a:latin typeface="Arial" pitchFamily="34" charset="0"/>
              <a:cs typeface="Arial" pitchFamily="34" charset="0"/>
            </a:endParaRPr>
          </a:p>
          <a:p>
            <a:r>
              <a:rPr lang="en-US" altLang="zh-CN" sz="1200">
                <a:latin typeface="Arial" pitchFamily="34" charset="0"/>
                <a:cs typeface="Arial" pitchFamily="34" charset="0"/>
              </a:rPr>
              <a:t>Expression expression = parser.parseExpression("100 * (2 + 400) * 1 + 66");</a:t>
            </a:r>
            <a:endParaRPr lang="zh-CN" altLang="en-US" sz="1200">
              <a:latin typeface="Arial" pitchFamily="34" charset="0"/>
              <a:cs typeface="Arial" pitchFamily="34" charset="0"/>
            </a:endParaRPr>
          </a:p>
          <a:p>
            <a:r>
              <a:rPr lang="en-US" altLang="zh-CN" sz="1200" b="1">
                <a:latin typeface="Arial" pitchFamily="34" charset="0"/>
                <a:cs typeface="Arial" pitchFamily="34" charset="0"/>
              </a:rPr>
              <a:t>int result = (Integer) expression.getValue();</a:t>
            </a:r>
            <a:endParaRPr lang="zh-CN" altLang="en-US" sz="1200">
              <a:latin typeface="Arial" pitchFamily="34" charset="0"/>
              <a:cs typeface="Arial" pitchFamily="34" charset="0"/>
            </a:endParaRPr>
          </a:p>
          <a:p>
            <a:r>
              <a:rPr lang="en-US" altLang="zh-CN" sz="1200">
                <a:latin typeface="Arial" pitchFamily="34" charset="0"/>
                <a:cs typeface="Arial" pitchFamily="34" charset="0"/>
              </a:rPr>
              <a:t>System.</a:t>
            </a:r>
            <a:r>
              <a:rPr lang="en-US" altLang="zh-CN" sz="1200" b="1" i="1">
                <a:latin typeface="Arial" pitchFamily="34" charset="0"/>
                <a:cs typeface="Arial" pitchFamily="34" charset="0"/>
              </a:rPr>
              <a:t>out.println(result);</a:t>
            </a:r>
          </a:p>
          <a:p>
            <a:r>
              <a:rPr lang="en-US" altLang="zh-CN" sz="1200">
                <a:latin typeface="Arial" pitchFamily="34" charset="0"/>
                <a:cs typeface="Arial" pitchFamily="34" charset="0"/>
              </a:rPr>
              <a:t>}}</a:t>
            </a:r>
            <a:endParaRPr lang="zh-CN" altLang="en-US" sz="1200">
              <a:latin typeface="Arial" pitchFamily="34" charset="0"/>
              <a:cs typeface="Arial" pitchFamily="34" charset="0"/>
            </a:endParaRPr>
          </a:p>
        </p:txBody>
      </p:sp>
      <p:sp>
        <p:nvSpPr>
          <p:cNvPr id="3" name="TextBox 2"/>
          <p:cNvSpPr txBox="1"/>
          <p:nvPr/>
        </p:nvSpPr>
        <p:spPr>
          <a:xfrm>
            <a:off x="5274493" y="2460148"/>
            <a:ext cx="3816424" cy="1200329"/>
          </a:xfrm>
          <a:prstGeom prst="rect">
            <a:avLst/>
          </a:prstGeom>
          <a:solidFill>
            <a:schemeClr val="bg1">
              <a:lumMod val="95000"/>
            </a:schemeClr>
          </a:solidFill>
        </p:spPr>
        <p:txBody>
          <a:bodyPr wrap="square" rtlCol="0">
            <a:spAutoFit/>
          </a:bodyPr>
          <a:lstStyle/>
          <a:p>
            <a:r>
              <a:rPr lang="en-US" altLang="zh-CN" sz="1200" b="1">
                <a:latin typeface="Arial" pitchFamily="34" charset="0"/>
                <a:cs typeface="Arial" pitchFamily="34" charset="0"/>
              </a:rPr>
              <a:t>public interface ExpressionParser {</a:t>
            </a:r>
          </a:p>
          <a:p>
            <a:r>
              <a:rPr lang="en-US" altLang="zh-CN" sz="1200" b="1">
                <a:latin typeface="Arial" pitchFamily="34" charset="0"/>
                <a:cs typeface="Arial" pitchFamily="34" charset="0"/>
              </a:rPr>
              <a:t> Expression</a:t>
            </a:r>
            <a:r>
              <a:rPr lang="en-US" altLang="zh-CN" sz="1200">
                <a:latin typeface="Arial" pitchFamily="34" charset="0"/>
                <a:cs typeface="Arial" pitchFamily="34" charset="0"/>
              </a:rPr>
              <a:t> parseExpression(String expressionString) </a:t>
            </a:r>
            <a:r>
              <a:rPr lang="en-US" altLang="zh-CN" sz="1200" b="1">
                <a:latin typeface="Arial" pitchFamily="34" charset="0"/>
                <a:cs typeface="Arial" pitchFamily="34" charset="0"/>
              </a:rPr>
              <a:t>throws ParseException;</a:t>
            </a:r>
          </a:p>
          <a:p>
            <a:r>
              <a:rPr lang="en-US" altLang="zh-CN" sz="1200" b="1">
                <a:latin typeface="Arial" pitchFamily="34" charset="0"/>
                <a:cs typeface="Arial" pitchFamily="34" charset="0"/>
              </a:rPr>
              <a:t>Expression</a:t>
            </a:r>
            <a:r>
              <a:rPr lang="en-US" altLang="zh-CN" sz="1200">
                <a:latin typeface="Arial" pitchFamily="34" charset="0"/>
                <a:cs typeface="Arial" pitchFamily="34" charset="0"/>
              </a:rPr>
              <a:t> parseExpression(String expressionString, ParserContext context) </a:t>
            </a:r>
            <a:r>
              <a:rPr lang="en-US" altLang="zh-CN" sz="1200" b="1">
                <a:latin typeface="Arial" pitchFamily="34" charset="0"/>
                <a:cs typeface="Arial" pitchFamily="34" charset="0"/>
              </a:rPr>
              <a:t>throws ParseException;</a:t>
            </a:r>
          </a:p>
          <a:p>
            <a:r>
              <a:rPr lang="en-US" altLang="zh-CN" sz="1200" b="1">
                <a:latin typeface="Arial" pitchFamily="34" charset="0"/>
                <a:cs typeface="Arial" pitchFamily="34" charset="0"/>
              </a:rPr>
              <a:t>}</a:t>
            </a:r>
            <a:endParaRPr lang="zh-CN" altLang="en-US" sz="1200">
              <a:latin typeface="Arial" pitchFamily="34" charset="0"/>
              <a:cs typeface="Arial" pitchFamily="34" charset="0"/>
            </a:endParaRPr>
          </a:p>
        </p:txBody>
      </p:sp>
      <p:sp>
        <p:nvSpPr>
          <p:cNvPr id="5" name="TextBox 4"/>
          <p:cNvSpPr txBox="1"/>
          <p:nvPr/>
        </p:nvSpPr>
        <p:spPr>
          <a:xfrm>
            <a:off x="5345035" y="3774167"/>
            <a:ext cx="3745881" cy="1200329"/>
          </a:xfrm>
          <a:prstGeom prst="rect">
            <a:avLst/>
          </a:prstGeom>
          <a:solidFill>
            <a:schemeClr val="bg1">
              <a:lumMod val="95000"/>
            </a:schemeClr>
          </a:solidFill>
        </p:spPr>
        <p:txBody>
          <a:bodyPr wrap="square" rtlCol="0">
            <a:spAutoFit/>
          </a:bodyPr>
          <a:lstStyle/>
          <a:p>
            <a:r>
              <a:rPr lang="en-US" altLang="zh-CN" sz="1200" b="1"/>
              <a:t>public abstract class TemplateAwareExpressionParser implements ExpressionParser {</a:t>
            </a:r>
          </a:p>
          <a:p>
            <a:r>
              <a:rPr lang="en-US" altLang="zh-CN" sz="1200" b="1"/>
              <a:t>public </a:t>
            </a:r>
            <a:r>
              <a:rPr lang="en-US" altLang="zh-CN" sz="1200" b="1">
                <a:solidFill>
                  <a:srgbClr val="FF0000"/>
                </a:solidFill>
              </a:rPr>
              <a:t>Expression</a:t>
            </a:r>
            <a:r>
              <a:rPr lang="en-US" altLang="zh-CN" sz="1200" b="1"/>
              <a:t> parseExpression(String expressionString, ParserContext context) { // </a:t>
            </a:r>
            <a:r>
              <a:rPr lang="zh-CN" altLang="en-US" sz="1200" b="1"/>
              <a:t>不同情况返回不同的</a:t>
            </a:r>
            <a:r>
              <a:rPr lang="en-US" altLang="zh-CN" sz="1200" b="1"/>
              <a:t>Express. } //</a:t>
            </a:r>
            <a:r>
              <a:rPr lang="zh-CN" altLang="en-US" sz="1200" b="1"/>
              <a:t>看源码</a:t>
            </a:r>
            <a:endParaRPr lang="en-US" altLang="zh-CN" sz="1200" b="1"/>
          </a:p>
          <a:p>
            <a:r>
              <a:rPr lang="en-US" altLang="zh-CN" sz="1200"/>
              <a:t>}</a:t>
            </a:r>
            <a:endParaRPr lang="zh-CN" altLang="en-US" sz="1200"/>
          </a:p>
        </p:txBody>
      </p:sp>
      <p:sp>
        <p:nvSpPr>
          <p:cNvPr id="8" name="TextBox 7"/>
          <p:cNvSpPr txBox="1"/>
          <p:nvPr/>
        </p:nvSpPr>
        <p:spPr>
          <a:xfrm>
            <a:off x="4770437" y="5289658"/>
            <a:ext cx="2801322" cy="830997"/>
          </a:xfrm>
          <a:prstGeom prst="rect">
            <a:avLst/>
          </a:prstGeom>
          <a:solidFill>
            <a:schemeClr val="bg1">
              <a:lumMod val="95000"/>
            </a:schemeClr>
          </a:solidFill>
        </p:spPr>
        <p:txBody>
          <a:bodyPr wrap="square" rtlCol="0">
            <a:spAutoFit/>
          </a:bodyPr>
          <a:lstStyle/>
          <a:p>
            <a:r>
              <a:rPr lang="en-US" altLang="zh-CN" sz="1200" b="1"/>
              <a:t>public class SpelExpressionParser extends TemplateAwareExpressionParser{</a:t>
            </a:r>
          </a:p>
          <a:p>
            <a:r>
              <a:rPr lang="en-US" altLang="zh-CN" sz="1200" b="1"/>
              <a:t>}</a:t>
            </a:r>
            <a:endParaRPr lang="zh-CN" altLang="en-US" sz="1200"/>
          </a:p>
        </p:txBody>
      </p:sp>
      <p:cxnSp>
        <p:nvCxnSpPr>
          <p:cNvPr id="10" name="直接箭头连接符 9"/>
          <p:cNvCxnSpPr/>
          <p:nvPr/>
        </p:nvCxnSpPr>
        <p:spPr>
          <a:xfrm flipV="1">
            <a:off x="10243045" y="3106479"/>
            <a:ext cx="0" cy="41898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6570637" y="4968527"/>
            <a:ext cx="0"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666981" y="3106479"/>
            <a:ext cx="492443" cy="276999"/>
          </a:xfrm>
          <a:prstGeom prst="rect">
            <a:avLst/>
          </a:prstGeom>
          <a:solidFill>
            <a:schemeClr val="accent2">
              <a:lumMod val="40000"/>
              <a:lumOff val="60000"/>
            </a:schemeClr>
          </a:solidFill>
        </p:spPr>
        <p:txBody>
          <a:bodyPr wrap="none" rtlCol="0">
            <a:spAutoFit/>
          </a:bodyPr>
          <a:lstStyle/>
          <a:p>
            <a:r>
              <a:rPr lang="zh-CN" altLang="en-US" sz="1200"/>
              <a:t>实现</a:t>
            </a:r>
          </a:p>
        </p:txBody>
      </p:sp>
      <p:sp>
        <p:nvSpPr>
          <p:cNvPr id="14" name="TextBox 13"/>
          <p:cNvSpPr txBox="1"/>
          <p:nvPr/>
        </p:nvSpPr>
        <p:spPr>
          <a:xfrm>
            <a:off x="6690262" y="4909782"/>
            <a:ext cx="492443" cy="276999"/>
          </a:xfrm>
          <a:prstGeom prst="rect">
            <a:avLst/>
          </a:prstGeom>
          <a:solidFill>
            <a:schemeClr val="accent2">
              <a:lumMod val="40000"/>
              <a:lumOff val="60000"/>
            </a:schemeClr>
          </a:solidFill>
        </p:spPr>
        <p:txBody>
          <a:bodyPr wrap="none" rtlCol="0">
            <a:spAutoFit/>
          </a:bodyPr>
          <a:lstStyle/>
          <a:p>
            <a:r>
              <a:rPr lang="zh-CN" altLang="en-US" sz="1200"/>
              <a:t>继承</a:t>
            </a:r>
          </a:p>
        </p:txBody>
      </p:sp>
      <p:sp>
        <p:nvSpPr>
          <p:cNvPr id="15" name="TextBox 14"/>
          <p:cNvSpPr txBox="1"/>
          <p:nvPr/>
        </p:nvSpPr>
        <p:spPr>
          <a:xfrm>
            <a:off x="7758769" y="5361666"/>
            <a:ext cx="2664296" cy="830997"/>
          </a:xfrm>
          <a:prstGeom prst="rect">
            <a:avLst/>
          </a:prstGeom>
          <a:solidFill>
            <a:schemeClr val="bg1">
              <a:lumMod val="95000"/>
            </a:schemeClr>
          </a:solidFill>
        </p:spPr>
        <p:txBody>
          <a:bodyPr wrap="square" rtlCol="0">
            <a:spAutoFit/>
          </a:bodyPr>
          <a:lstStyle/>
          <a:p>
            <a:r>
              <a:rPr lang="en-US" altLang="zh-CN" sz="1200" b="1"/>
              <a:t>class InternalSpelExpressionParser extends </a:t>
            </a:r>
            <a:r>
              <a:rPr lang="en-US" altLang="zh-CN" sz="1200" b="1" u="sng"/>
              <a:t>TemplateAwareExpressionParser {</a:t>
            </a:r>
          </a:p>
          <a:p>
            <a:r>
              <a:rPr lang="en-US" altLang="zh-CN" sz="1200" b="1" u="sng"/>
              <a:t>}</a:t>
            </a:r>
            <a:endParaRPr lang="zh-CN" altLang="en-US" sz="1200"/>
          </a:p>
        </p:txBody>
      </p:sp>
      <p:cxnSp>
        <p:nvCxnSpPr>
          <p:cNvPr id="16" name="直接箭头连接符 15"/>
          <p:cNvCxnSpPr/>
          <p:nvPr/>
        </p:nvCxnSpPr>
        <p:spPr>
          <a:xfrm flipV="1">
            <a:off x="7954964" y="4956832"/>
            <a:ext cx="0"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074589" y="4898087"/>
            <a:ext cx="492443" cy="276999"/>
          </a:xfrm>
          <a:prstGeom prst="rect">
            <a:avLst/>
          </a:prstGeom>
          <a:solidFill>
            <a:schemeClr val="accent2">
              <a:lumMod val="40000"/>
              <a:lumOff val="60000"/>
            </a:schemeClr>
          </a:solidFill>
        </p:spPr>
        <p:txBody>
          <a:bodyPr wrap="none" rtlCol="0">
            <a:spAutoFit/>
          </a:bodyPr>
          <a:lstStyle/>
          <a:p>
            <a:r>
              <a:rPr lang="zh-CN" altLang="en-US" sz="1200"/>
              <a:t>继承</a:t>
            </a:r>
          </a:p>
        </p:txBody>
      </p:sp>
      <p:sp>
        <p:nvSpPr>
          <p:cNvPr id="18" name="TextBox 17"/>
          <p:cNvSpPr txBox="1"/>
          <p:nvPr/>
        </p:nvSpPr>
        <p:spPr>
          <a:xfrm>
            <a:off x="9353572" y="2460148"/>
            <a:ext cx="1465537" cy="646331"/>
          </a:xfrm>
          <a:prstGeom prst="rect">
            <a:avLst/>
          </a:prstGeom>
          <a:solidFill>
            <a:schemeClr val="bg1">
              <a:lumMod val="95000"/>
            </a:schemeClr>
          </a:solidFill>
        </p:spPr>
        <p:txBody>
          <a:bodyPr wrap="square" rtlCol="0">
            <a:spAutoFit/>
          </a:bodyPr>
          <a:lstStyle/>
          <a:p>
            <a:r>
              <a:rPr lang="en-US" altLang="zh-CN" sz="1200" b="1"/>
              <a:t>public interface Expression{</a:t>
            </a:r>
          </a:p>
          <a:p>
            <a:r>
              <a:rPr lang="en-US" altLang="zh-CN" sz="1200" b="1"/>
              <a:t>}</a:t>
            </a:r>
            <a:endParaRPr lang="zh-CN" altLang="en-US" sz="1200"/>
          </a:p>
        </p:txBody>
      </p:sp>
      <p:pic>
        <p:nvPicPr>
          <p:cNvPr id="3092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0337" y="3470448"/>
            <a:ext cx="3037544" cy="112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0" name="直接箭头连接符 19"/>
          <p:cNvCxnSpPr/>
          <p:nvPr/>
        </p:nvCxnSpPr>
        <p:spPr>
          <a:xfrm flipV="1">
            <a:off x="8658869" y="4032423"/>
            <a:ext cx="864096" cy="14401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1" name="TextBox 20"/>
          <p:cNvSpPr txBox="1"/>
          <p:nvPr/>
        </p:nvSpPr>
        <p:spPr>
          <a:xfrm>
            <a:off x="8802885" y="4032423"/>
            <a:ext cx="492443" cy="276999"/>
          </a:xfrm>
          <a:prstGeom prst="rect">
            <a:avLst/>
          </a:prstGeom>
          <a:solidFill>
            <a:schemeClr val="accent4">
              <a:lumMod val="20000"/>
              <a:lumOff val="80000"/>
            </a:schemeClr>
          </a:solidFill>
        </p:spPr>
        <p:txBody>
          <a:bodyPr wrap="none" rtlCol="0">
            <a:spAutoFit/>
          </a:bodyPr>
          <a:lstStyle/>
          <a:p>
            <a:r>
              <a:rPr lang="zh-CN" altLang="en-US" sz="1200"/>
              <a:t>依赖</a:t>
            </a:r>
          </a:p>
        </p:txBody>
      </p:sp>
      <p:cxnSp>
        <p:nvCxnSpPr>
          <p:cNvPr id="23" name="直接箭头连接符 22"/>
          <p:cNvCxnSpPr/>
          <p:nvPr/>
        </p:nvCxnSpPr>
        <p:spPr>
          <a:xfrm flipV="1">
            <a:off x="8178089" y="3474452"/>
            <a:ext cx="0" cy="41898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602025" y="3474452"/>
            <a:ext cx="492443" cy="276999"/>
          </a:xfrm>
          <a:prstGeom prst="rect">
            <a:avLst/>
          </a:prstGeom>
          <a:solidFill>
            <a:schemeClr val="accent2">
              <a:lumMod val="40000"/>
              <a:lumOff val="60000"/>
            </a:schemeClr>
          </a:solidFill>
        </p:spPr>
        <p:txBody>
          <a:bodyPr wrap="none" rtlCol="0">
            <a:spAutoFit/>
          </a:bodyPr>
          <a:lstStyle/>
          <a:p>
            <a:r>
              <a:rPr lang="zh-CN" altLang="en-US" sz="1200"/>
              <a:t>实现</a:t>
            </a:r>
          </a:p>
        </p:txBody>
      </p:sp>
      <p:cxnSp>
        <p:nvCxnSpPr>
          <p:cNvPr id="25" name="直接箭头连接符 24"/>
          <p:cNvCxnSpPr/>
          <p:nvPr/>
        </p:nvCxnSpPr>
        <p:spPr>
          <a:xfrm>
            <a:off x="3546301" y="3893433"/>
            <a:ext cx="1872208" cy="13962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2653175" y="2607042"/>
            <a:ext cx="378605" cy="35254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1200">
                <a:latin typeface="Arial" pitchFamily="34" charset="0"/>
                <a:cs typeface="Arial" pitchFamily="34" charset="0"/>
              </a:rPr>
              <a:t>1</a:t>
            </a:r>
            <a:endParaRPr lang="zh-CN" altLang="en-US" sz="1200">
              <a:latin typeface="Arial" pitchFamily="34" charset="0"/>
              <a:cs typeface="Arial" pitchFamily="34" charset="0"/>
            </a:endParaRPr>
          </a:p>
        </p:txBody>
      </p:sp>
      <p:sp>
        <p:nvSpPr>
          <p:cNvPr id="28" name="椭圆 27"/>
          <p:cNvSpPr/>
          <p:nvPr/>
        </p:nvSpPr>
        <p:spPr>
          <a:xfrm>
            <a:off x="7658793" y="2052651"/>
            <a:ext cx="378605" cy="35254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1200">
                <a:latin typeface="Arial" pitchFamily="34" charset="0"/>
                <a:cs typeface="Arial" pitchFamily="34" charset="0"/>
              </a:rPr>
              <a:t>2</a:t>
            </a:r>
            <a:endParaRPr lang="zh-CN" altLang="en-US" sz="1200">
              <a:latin typeface="Arial" pitchFamily="34" charset="0"/>
              <a:cs typeface="Arial" pitchFamily="34" charset="0"/>
            </a:endParaRPr>
          </a:p>
        </p:txBody>
      </p:sp>
      <p:sp>
        <p:nvSpPr>
          <p:cNvPr id="29" name="椭圆 28"/>
          <p:cNvSpPr/>
          <p:nvPr/>
        </p:nvSpPr>
        <p:spPr>
          <a:xfrm>
            <a:off x="6381334" y="3507671"/>
            <a:ext cx="378605" cy="35254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1200">
                <a:latin typeface="Arial" pitchFamily="34" charset="0"/>
                <a:cs typeface="Arial" pitchFamily="34" charset="0"/>
              </a:rPr>
              <a:t>3</a:t>
            </a:r>
            <a:endParaRPr lang="zh-CN" altLang="en-US" sz="1200">
              <a:latin typeface="Arial" pitchFamily="34" charset="0"/>
              <a:cs typeface="Arial" pitchFamily="34" charset="0"/>
            </a:endParaRPr>
          </a:p>
        </p:txBody>
      </p:sp>
      <p:sp>
        <p:nvSpPr>
          <p:cNvPr id="30" name="椭圆 29"/>
          <p:cNvSpPr/>
          <p:nvPr/>
        </p:nvSpPr>
        <p:spPr>
          <a:xfrm>
            <a:off x="5735996" y="5033487"/>
            <a:ext cx="378605" cy="35254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1200">
                <a:latin typeface="Arial" pitchFamily="34" charset="0"/>
                <a:cs typeface="Arial" pitchFamily="34" charset="0"/>
              </a:rPr>
              <a:t>4</a:t>
            </a:r>
            <a:endParaRPr lang="zh-CN" altLang="en-US" sz="1200">
              <a:latin typeface="Arial" pitchFamily="34" charset="0"/>
              <a:cs typeface="Arial" pitchFamily="34" charset="0"/>
            </a:endParaRPr>
          </a:p>
        </p:txBody>
      </p:sp>
      <p:sp>
        <p:nvSpPr>
          <p:cNvPr id="31" name="椭圆 30"/>
          <p:cNvSpPr/>
          <p:nvPr/>
        </p:nvSpPr>
        <p:spPr>
          <a:xfrm>
            <a:off x="8645802" y="4954134"/>
            <a:ext cx="378605" cy="35254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1200">
                <a:latin typeface="Arial" pitchFamily="34" charset="0"/>
                <a:cs typeface="Arial" pitchFamily="34" charset="0"/>
              </a:rPr>
              <a:t>5</a:t>
            </a:r>
            <a:endParaRPr lang="zh-CN" altLang="en-US" sz="1200">
              <a:latin typeface="Arial" pitchFamily="34" charset="0"/>
              <a:cs typeface="Arial" pitchFamily="34" charset="0"/>
            </a:endParaRPr>
          </a:p>
        </p:txBody>
      </p:sp>
      <p:sp>
        <p:nvSpPr>
          <p:cNvPr id="32" name="椭圆 31"/>
          <p:cNvSpPr/>
          <p:nvPr/>
        </p:nvSpPr>
        <p:spPr>
          <a:xfrm>
            <a:off x="10417483" y="2736279"/>
            <a:ext cx="378605" cy="35254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1200">
                <a:latin typeface="Arial" pitchFamily="34" charset="0"/>
                <a:cs typeface="Arial" pitchFamily="34" charset="0"/>
              </a:rPr>
              <a:t>6</a:t>
            </a:r>
            <a:endParaRPr lang="zh-CN" altLang="en-US" sz="1200">
              <a:latin typeface="Arial" pitchFamily="34" charset="0"/>
              <a:cs typeface="Arial" pitchFamily="34" charset="0"/>
            </a:endParaRPr>
          </a:p>
        </p:txBody>
      </p:sp>
      <p:sp>
        <p:nvSpPr>
          <p:cNvPr id="33" name="椭圆 32"/>
          <p:cNvSpPr/>
          <p:nvPr/>
        </p:nvSpPr>
        <p:spPr>
          <a:xfrm>
            <a:off x="10559972" y="4241856"/>
            <a:ext cx="378605" cy="35254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1200">
                <a:latin typeface="Arial" pitchFamily="34" charset="0"/>
                <a:cs typeface="Arial" pitchFamily="34" charset="0"/>
              </a:rPr>
              <a:t>7</a:t>
            </a:r>
            <a:endParaRPr lang="zh-CN" altLang="en-US" sz="1200">
              <a:latin typeface="Arial" pitchFamily="34" charset="0"/>
              <a:cs typeface="Arial" pitchFamily="34" charset="0"/>
            </a:endParaRPr>
          </a:p>
        </p:txBody>
      </p:sp>
      <p:graphicFrame>
        <p:nvGraphicFramePr>
          <p:cNvPr id="26" name="对象 25"/>
          <p:cNvGraphicFramePr>
            <a:graphicFrameLocks noChangeAspect="1"/>
          </p:cNvGraphicFramePr>
          <p:nvPr>
            <p:extLst>
              <p:ext uri="{D42A27DB-BD31-4B8C-83A1-F6EECF244321}">
                <p14:modId xmlns:p14="http://schemas.microsoft.com/office/powerpoint/2010/main" val="213889237"/>
              </p:ext>
            </p:extLst>
          </p:nvPr>
        </p:nvGraphicFramePr>
        <p:xfrm>
          <a:off x="9447033" y="4720288"/>
          <a:ext cx="439896" cy="378987"/>
        </p:xfrm>
        <a:graphic>
          <a:graphicData uri="http://schemas.openxmlformats.org/presentationml/2006/ole">
            <mc:AlternateContent xmlns:mc="http://schemas.openxmlformats.org/markup-compatibility/2006">
              <mc:Choice xmlns:v="urn:schemas-microsoft-com:vml" Requires="v">
                <p:oleObj spid="_x0000_s354386"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9447033" y="4720288"/>
                        <a:ext cx="439896" cy="378987"/>
                      </a:xfrm>
                      <a:prstGeom prst="rect">
                        <a:avLst/>
                      </a:prstGeom>
                    </p:spPr>
                  </p:pic>
                </p:oleObj>
              </mc:Fallback>
            </mc:AlternateContent>
          </a:graphicData>
        </a:graphic>
      </p:graphicFrame>
    </p:spTree>
    <p:extLst>
      <p:ext uri="{BB962C8B-B14F-4D97-AF65-F5344CB8AC3E}">
        <p14:creationId xmlns:p14="http://schemas.microsoft.com/office/powerpoint/2010/main" val="32044198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静态内部类</a:t>
            </a:r>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2" y="1244432"/>
            <a:ext cx="8414934" cy="3447098"/>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cs typeface="Times New Roman" panose="02020603050405020304" pitchFamily="18" charset="0"/>
            </a:endParaRPr>
          </a:p>
          <a:p>
            <a:pPr>
              <a:defRPr/>
            </a:pPr>
            <a:r>
              <a:rPr lang="zh-CN" altLang="en-US" b="1">
                <a:ea typeface="宋体" panose="02010600030101010101" pitchFamily="2" charset="-122"/>
                <a:cs typeface="Times New Roman" panose="02020603050405020304" pitchFamily="18" charset="0"/>
              </a:rPr>
              <a:t>优缺点说明</a:t>
            </a:r>
            <a:r>
              <a:rPr lang="zh-CN" altLang="en-US">
                <a:ea typeface="宋体" panose="02010600030101010101" pitchFamily="2" charset="-122"/>
                <a:cs typeface="Times New Roman" panose="02020603050405020304" pitchFamily="18" charset="0"/>
              </a:rPr>
              <a:t>：</a:t>
            </a:r>
            <a:endParaRPr lang="en-US" altLang="zh-CN">
              <a:ea typeface="宋体" panose="02010600030101010101" pitchFamily="2" charset="-122"/>
              <a:cs typeface="Times New Roman" panose="02020603050405020304" pitchFamily="18" charset="0"/>
            </a:endParaRPr>
          </a:p>
          <a:p>
            <a:endParaRPr lang="en-US" altLang="zh-CN"/>
          </a:p>
          <a:p>
            <a:pPr marL="342900" indent="-342900">
              <a:buAutoNum type="arabicParenR"/>
            </a:pPr>
            <a:r>
              <a:rPr lang="zh-CN" altLang="en-US"/>
              <a:t>这种方式采用了类装载的机制来保证初始化实例时只有一个线程。</a:t>
            </a:r>
            <a:endParaRPr lang="en-US" altLang="zh-CN"/>
          </a:p>
          <a:p>
            <a:pPr marL="342900" indent="-342900">
              <a:buAutoNum type="arabicParenR"/>
            </a:pPr>
            <a:r>
              <a:rPr lang="zh-CN" altLang="en-US"/>
              <a:t>静态内部类方式在</a:t>
            </a:r>
            <a:r>
              <a:rPr lang="en-US" altLang="zh-CN"/>
              <a:t>Singleton</a:t>
            </a:r>
            <a:r>
              <a:rPr lang="zh-CN" altLang="en-US"/>
              <a:t>类被装载时并不会立即实例化，而是在需要实例化时，调用</a:t>
            </a:r>
            <a:r>
              <a:rPr lang="en-US" altLang="zh-CN"/>
              <a:t>getInstance</a:t>
            </a:r>
            <a:r>
              <a:rPr lang="zh-CN" altLang="en-US"/>
              <a:t>方法，才会装载</a:t>
            </a:r>
            <a:r>
              <a:rPr lang="en-US" altLang="zh-CN"/>
              <a:t>SingletonInstance</a:t>
            </a:r>
            <a:r>
              <a:rPr lang="zh-CN" altLang="en-US"/>
              <a:t>类，从而完成</a:t>
            </a:r>
            <a:r>
              <a:rPr lang="en-US" altLang="zh-CN"/>
              <a:t>Singleton</a:t>
            </a:r>
            <a:r>
              <a:rPr lang="zh-CN" altLang="en-US"/>
              <a:t>的实例化。</a:t>
            </a:r>
            <a:endParaRPr lang="en-US" altLang="zh-CN"/>
          </a:p>
          <a:p>
            <a:pPr marL="342900" indent="-342900">
              <a:buAutoNum type="arabicParenR"/>
            </a:pPr>
            <a:r>
              <a:rPr lang="zh-CN" altLang="en-US"/>
              <a:t>类的静态属性只会在第一次加载类的时候初始化，所以在这里，</a:t>
            </a:r>
            <a:r>
              <a:rPr lang="en-US" altLang="zh-CN"/>
              <a:t>JVM</a:t>
            </a:r>
            <a:r>
              <a:rPr lang="zh-CN" altLang="en-US"/>
              <a:t>帮助我们保证了线程的安全性，在类进行初始化时，别的线程是无法进入的。</a:t>
            </a:r>
            <a:endParaRPr lang="en-US" altLang="zh-CN"/>
          </a:p>
          <a:p>
            <a:pPr marL="342900" indent="-342900">
              <a:buAutoNum type="arabicParenR"/>
            </a:pPr>
            <a:r>
              <a:rPr lang="zh-CN" altLang="en-US"/>
              <a:t>优点：避免了</a:t>
            </a:r>
            <a:r>
              <a:rPr lang="zh-CN" altLang="en-US" b="1"/>
              <a:t>线程不安全</a:t>
            </a:r>
            <a:r>
              <a:rPr lang="zh-CN" altLang="en-US"/>
              <a:t>，利用静态内部类特点实现延迟加载，效率高</a:t>
            </a:r>
            <a:endParaRPr lang="en-US" altLang="zh-CN"/>
          </a:p>
          <a:p>
            <a:pPr marL="342900" indent="-342900">
              <a:buAutoNum type="arabicParenR"/>
            </a:pPr>
            <a:r>
              <a:rPr lang="zh-CN" altLang="en-US"/>
              <a:t>结论：推荐使用</a:t>
            </a:r>
            <a:r>
              <a:rPr lang="en-US" altLang="zh-CN"/>
              <a:t>.</a:t>
            </a:r>
            <a:endParaRPr lang="zh-CN" altLang="en-US"/>
          </a:p>
          <a:p>
            <a:pPr marL="342900" indent="-342900">
              <a:buAutoNum type="arabicParenR"/>
            </a:pPr>
            <a:endParaRPr lang="en-US" altLang="zh-CN">
              <a:latin typeface="+mn-ea"/>
              <a:cs typeface="Times New Roman" panose="02020603050405020304" pitchFamily="18" charset="0"/>
            </a:endParaRPr>
          </a:p>
        </p:txBody>
      </p:sp>
    </p:spTree>
    <p:extLst>
      <p:ext uri="{BB962C8B-B14F-4D97-AF65-F5344CB8AC3E}">
        <p14:creationId xmlns:p14="http://schemas.microsoft.com/office/powerpoint/2010/main" val="8778474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枚举</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2" y="1244432"/>
            <a:ext cx="8414934" cy="1754326"/>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pPr>
              <a:defRPr/>
            </a:pPr>
            <a:r>
              <a:rPr lang="zh-CN" altLang="en-US" sz="2000" b="1">
                <a:solidFill>
                  <a:srgbClr val="0070C0"/>
                </a:solidFill>
                <a:ea typeface="宋体" panose="02010600030101010101" pitchFamily="2" charset="-122"/>
                <a:cs typeface="Times New Roman" panose="02020603050405020304" pitchFamily="18" charset="0"/>
              </a:rPr>
              <a:t>枚举应用实例</a:t>
            </a:r>
            <a:endParaRPr lang="en-US" altLang="zh-CN" sz="2000" b="1">
              <a:solidFill>
                <a:srgbClr val="0070C0"/>
              </a:solidFill>
              <a:ea typeface="宋体" panose="02010600030101010101" pitchFamily="2" charset="-122"/>
              <a:cs typeface="Times New Roman" panose="02020603050405020304" pitchFamily="18" charset="0"/>
            </a:endParaRPr>
          </a:p>
          <a:p>
            <a:pPr>
              <a:defRPr/>
            </a:pPr>
            <a:endParaRPr lang="en-US" altLang="zh-CN" b="1">
              <a:ea typeface="宋体" panose="02010600030101010101" pitchFamily="2" charset="-122"/>
              <a:cs typeface="Times New Roman" panose="02020603050405020304" pitchFamily="18" charset="0"/>
            </a:endParaRPr>
          </a:p>
          <a:p>
            <a:pPr>
              <a:defRPr/>
            </a:pPr>
            <a:r>
              <a:rPr lang="zh-CN" altLang="en-US" b="1">
                <a:ea typeface="宋体" panose="02010600030101010101" pitchFamily="2" charset="-122"/>
                <a:cs typeface="Times New Roman" panose="02020603050405020304" pitchFamily="18" charset="0"/>
              </a:rPr>
              <a:t>代码演示</a:t>
            </a:r>
            <a:r>
              <a:rPr lang="zh-CN" altLang="en-US">
                <a:ea typeface="宋体" panose="02010600030101010101" pitchFamily="2" charset="-122"/>
                <a:cs typeface="Times New Roman" panose="02020603050405020304" pitchFamily="18" charset="0"/>
              </a:rPr>
              <a:t>：</a:t>
            </a:r>
            <a:endParaRPr lang="en-US" altLang="zh-CN">
              <a:latin typeface="+mn-ea"/>
              <a:cs typeface="Times New Roman" pitchFamily="18" charset="0"/>
            </a:endParaRPr>
          </a:p>
          <a:p>
            <a:pPr>
              <a:defRPr/>
            </a:pPr>
            <a:endParaRPr lang="en-US" altLang="zh-CN" b="1">
              <a:solidFill>
                <a:srgbClr val="0070C0"/>
              </a:solidFill>
              <a:latin typeface="+mn-ea"/>
              <a:cs typeface="Times New Roman" pitchFamily="18" charset="0"/>
            </a:endParaRPr>
          </a:p>
          <a:p>
            <a:pPr>
              <a:defRPr/>
            </a:pPr>
            <a:endParaRPr lang="en-US" altLang="zh-CN">
              <a:latin typeface="+mn-ea"/>
              <a:cs typeface="Times New Roman" panose="02020603050405020304" pitchFamily="18" charset="0"/>
            </a:endParaRPr>
          </a:p>
        </p:txBody>
      </p:sp>
      <p:pic>
        <p:nvPicPr>
          <p:cNvPr id="3471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005" y="2998758"/>
            <a:ext cx="3028950"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对象 1"/>
          <p:cNvGraphicFramePr>
            <a:graphicFrameLocks noChangeAspect="1"/>
          </p:cNvGraphicFramePr>
          <p:nvPr>
            <p:extLst>
              <p:ext uri="{D42A27DB-BD31-4B8C-83A1-F6EECF244321}">
                <p14:modId xmlns:p14="http://schemas.microsoft.com/office/powerpoint/2010/main" val="1988446515"/>
              </p:ext>
            </p:extLst>
          </p:nvPr>
        </p:nvGraphicFramePr>
        <p:xfrm>
          <a:off x="4049256" y="4109399"/>
          <a:ext cx="465139" cy="356209"/>
        </p:xfrm>
        <a:graphic>
          <a:graphicData uri="http://schemas.openxmlformats.org/presentationml/2006/ole">
            <mc:AlternateContent xmlns:mc="http://schemas.openxmlformats.org/markup-compatibility/2006">
              <mc:Choice xmlns:v="urn:schemas-microsoft-com:vml" Requires="v">
                <p:oleObj spid="_x0000_s364620" name="包装程序外壳对象" showAsIcon="1" r:id="rId5" imgW="928080" imgH="711360" progId="Package">
                  <p:embed/>
                </p:oleObj>
              </mc:Choice>
              <mc:Fallback>
                <p:oleObj name="包装程序外壳对象" showAsIcon="1" r:id="rId5" imgW="928080" imgH="711360" progId="Package">
                  <p:embed/>
                  <p:pic>
                    <p:nvPicPr>
                      <p:cNvPr id="0" name=""/>
                      <p:cNvPicPr/>
                      <p:nvPr/>
                    </p:nvPicPr>
                    <p:blipFill>
                      <a:blip r:embed="rId6"/>
                      <a:stretch>
                        <a:fillRect/>
                      </a:stretch>
                    </p:blipFill>
                    <p:spPr>
                      <a:xfrm>
                        <a:off x="4049256" y="4109399"/>
                        <a:ext cx="465139" cy="356209"/>
                      </a:xfrm>
                      <a:prstGeom prst="rect">
                        <a:avLst/>
                      </a:prstGeom>
                    </p:spPr>
                  </p:pic>
                </p:oleObj>
              </mc:Fallback>
            </mc:AlternateContent>
          </a:graphicData>
        </a:graphic>
      </p:graphicFrame>
    </p:spTree>
    <p:extLst>
      <p:ext uri="{BB962C8B-B14F-4D97-AF65-F5344CB8AC3E}">
        <p14:creationId xmlns:p14="http://schemas.microsoft.com/office/powerpoint/2010/main" val="30432080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枚举</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2" y="1244432"/>
            <a:ext cx="8414934" cy="2000548"/>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pPr>
              <a:defRPr/>
            </a:pPr>
            <a:r>
              <a:rPr lang="zh-CN" altLang="en-US" b="1">
                <a:ea typeface="宋体" panose="02010600030101010101" pitchFamily="2" charset="-122"/>
                <a:cs typeface="Times New Roman" panose="02020603050405020304" pitchFamily="18" charset="0"/>
              </a:rPr>
              <a:t>优缺点说明</a:t>
            </a:r>
            <a:r>
              <a:rPr lang="zh-CN" altLang="en-US">
                <a:ea typeface="宋体" panose="02010600030101010101" pitchFamily="2" charset="-122"/>
                <a:cs typeface="Times New Roman" panose="02020603050405020304" pitchFamily="18" charset="0"/>
              </a:rPr>
              <a:t>：</a:t>
            </a:r>
            <a:endParaRPr lang="en-US" altLang="zh-CN">
              <a:ea typeface="宋体" panose="02010600030101010101" pitchFamily="2" charset="-122"/>
              <a:cs typeface="Times New Roman" panose="02020603050405020304" pitchFamily="18" charset="0"/>
            </a:endParaRPr>
          </a:p>
          <a:p>
            <a:endParaRPr lang="en-US" altLang="zh-CN"/>
          </a:p>
          <a:p>
            <a:pPr marL="342900" indent="-342900">
              <a:buAutoNum type="arabicParenR"/>
            </a:pPr>
            <a:r>
              <a:rPr lang="zh-CN" altLang="en-US"/>
              <a:t>这借助</a:t>
            </a:r>
            <a:r>
              <a:rPr lang="en-US" altLang="zh-CN"/>
              <a:t>JDK1.5</a:t>
            </a:r>
            <a:r>
              <a:rPr lang="zh-CN" altLang="en-US"/>
              <a:t>中添加的枚举来实现单例模式。不仅能避免多线程同步问题，而且还能防止反序列化重新创建新的对象。</a:t>
            </a:r>
            <a:endParaRPr lang="en-US" altLang="zh-CN"/>
          </a:p>
          <a:p>
            <a:pPr marL="342900" indent="-342900">
              <a:buAutoNum type="arabicParenR"/>
            </a:pPr>
            <a:r>
              <a:rPr lang="zh-CN" altLang="en-US"/>
              <a:t>这种方式是</a:t>
            </a:r>
            <a:r>
              <a:rPr lang="en-US" altLang="zh-CN"/>
              <a:t>Effective Java</a:t>
            </a:r>
            <a:r>
              <a:rPr lang="zh-CN" altLang="en-US"/>
              <a:t>作者</a:t>
            </a:r>
            <a:r>
              <a:rPr lang="en-US" altLang="zh-CN"/>
              <a:t>Josh Bloch </a:t>
            </a:r>
            <a:r>
              <a:rPr lang="zh-CN" altLang="en-US"/>
              <a:t>提倡的方式</a:t>
            </a:r>
            <a:endParaRPr lang="en-US" altLang="zh-CN"/>
          </a:p>
          <a:p>
            <a:pPr marL="342900" indent="-342900">
              <a:buAutoNum type="arabicParenR"/>
            </a:pPr>
            <a:r>
              <a:rPr lang="zh-CN" altLang="en-US"/>
              <a:t>结论：推荐使用</a:t>
            </a:r>
            <a:endParaRPr lang="en-US" altLang="zh-CN">
              <a:latin typeface="+mn-ea"/>
              <a:cs typeface="Times New Roman" panose="02020603050405020304" pitchFamily="18" charset="0"/>
            </a:endParaRPr>
          </a:p>
        </p:txBody>
      </p:sp>
    </p:spTree>
    <p:extLst>
      <p:ext uri="{BB962C8B-B14F-4D97-AF65-F5344CB8AC3E}">
        <p14:creationId xmlns:p14="http://schemas.microsoft.com/office/powerpoint/2010/main" val="35275585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单例模式在</a:t>
            </a:r>
            <a:r>
              <a:rPr lang="en-US" altLang="zh-CN" sz="2400" b="1"/>
              <a:t>JDK </a:t>
            </a:r>
            <a:r>
              <a:rPr lang="zh-CN" altLang="en-US" sz="2400" b="1"/>
              <a:t>应用的源码分析</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1231106"/>
          </a:xfrm>
          <a:prstGeom prst="rect">
            <a:avLst/>
          </a:prstGeom>
        </p:spPr>
        <p:txBody>
          <a:bodyPr wrap="square">
            <a:spAutoFit/>
          </a:bodyPr>
          <a:lstStyle/>
          <a:p>
            <a:r>
              <a:rPr lang="zh-CN" altLang="en-US" sz="2000">
                <a:latin typeface="+mn-ea"/>
              </a:rPr>
              <a:t>单例模式在</a:t>
            </a:r>
            <a:r>
              <a:rPr lang="en-US" altLang="zh-CN" sz="2000">
                <a:latin typeface="+mn-ea"/>
              </a:rPr>
              <a:t>JDK </a:t>
            </a:r>
            <a:r>
              <a:rPr lang="zh-CN" altLang="en-US" sz="2000">
                <a:latin typeface="+mn-ea"/>
              </a:rPr>
              <a:t>应用的源码分析</a:t>
            </a:r>
            <a:endParaRPr lang="en-US" altLang="zh-CN" sz="2000">
              <a:latin typeface="+mn-ea"/>
            </a:endParaRPr>
          </a:p>
          <a:p>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我们</a:t>
            </a:r>
            <a:r>
              <a:rPr lang="en-US" altLang="zh-CN">
                <a:latin typeface="Arial" pitchFamily="34" charset="0"/>
                <a:cs typeface="Arial" pitchFamily="34" charset="0"/>
              </a:rPr>
              <a:t>JDK</a:t>
            </a:r>
            <a:r>
              <a:rPr lang="zh-CN" altLang="en-US">
                <a:latin typeface="Arial" pitchFamily="34" charset="0"/>
                <a:cs typeface="Arial" pitchFamily="34" charset="0"/>
              </a:rPr>
              <a:t>中，</a:t>
            </a:r>
            <a:r>
              <a:rPr lang="en-US" altLang="zh-CN">
                <a:latin typeface="Arial" pitchFamily="34" charset="0"/>
                <a:cs typeface="Arial" pitchFamily="34" charset="0"/>
              </a:rPr>
              <a:t>java.lang.Runtime</a:t>
            </a:r>
            <a:r>
              <a:rPr lang="zh-CN" altLang="en-US">
                <a:latin typeface="Arial" pitchFamily="34" charset="0"/>
                <a:cs typeface="Arial" pitchFamily="34" charset="0"/>
              </a:rPr>
              <a:t>就是经典的单例模式</a:t>
            </a:r>
            <a:r>
              <a:rPr lang="en-US" altLang="zh-CN">
                <a:latin typeface="Arial" pitchFamily="34" charset="0"/>
                <a:cs typeface="Arial" pitchFamily="34" charset="0"/>
              </a:rPr>
              <a:t>(</a:t>
            </a:r>
            <a:r>
              <a:rPr lang="zh-CN" altLang="en-US">
                <a:latin typeface="Arial" pitchFamily="34" charset="0"/>
                <a:cs typeface="Arial" pitchFamily="34" charset="0"/>
              </a:rPr>
              <a:t>饿汉式</a:t>
            </a:r>
            <a:r>
              <a:rPr lang="en-US" altLang="zh-CN">
                <a:latin typeface="Arial" pitchFamily="34" charset="0"/>
                <a:cs typeface="Arial" pitchFamily="34" charset="0"/>
              </a:rPr>
              <a:t>)</a:t>
            </a:r>
          </a:p>
          <a:p>
            <a:pPr marL="342900" indent="-342900">
              <a:buAutoNum type="arabicParenR"/>
            </a:pPr>
            <a:r>
              <a:rPr lang="zh-CN" altLang="en-US">
                <a:latin typeface="Arial" pitchFamily="34" charset="0"/>
                <a:cs typeface="Arial" pitchFamily="34" charset="0"/>
              </a:rPr>
              <a:t>代码分析</a:t>
            </a:r>
            <a:r>
              <a:rPr lang="en-US" altLang="zh-CN">
                <a:latin typeface="Arial" pitchFamily="34" charset="0"/>
                <a:cs typeface="Arial" pitchFamily="34" charset="0"/>
              </a:rPr>
              <a:t>+Debug</a:t>
            </a:r>
            <a:r>
              <a:rPr lang="zh-CN" altLang="en-US">
                <a:latin typeface="Arial" pitchFamily="34" charset="0"/>
                <a:cs typeface="Arial" pitchFamily="34" charset="0"/>
              </a:rPr>
              <a:t>源码</a:t>
            </a:r>
            <a:r>
              <a:rPr lang="en-US" altLang="zh-CN">
                <a:latin typeface="Arial" pitchFamily="34" charset="0"/>
                <a:cs typeface="Arial" pitchFamily="34" charset="0"/>
              </a:rPr>
              <a:t>+</a:t>
            </a:r>
            <a:r>
              <a:rPr lang="zh-CN" altLang="en-US">
                <a:latin typeface="Arial" pitchFamily="34" charset="0"/>
                <a:cs typeface="Arial" pitchFamily="34" charset="0"/>
              </a:rPr>
              <a:t>代码说明</a:t>
            </a:r>
            <a:endParaRPr lang="en-US" altLang="zh-CN">
              <a:latin typeface="Arial" pitchFamily="34" charset="0"/>
              <a:cs typeface="Arial" pitchFamily="34" charset="0"/>
            </a:endParaRPr>
          </a:p>
        </p:txBody>
      </p:sp>
      <p:pic>
        <p:nvPicPr>
          <p:cNvPr id="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981" y="2562895"/>
            <a:ext cx="5832648" cy="29029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2" name="对象 1"/>
          <p:cNvGraphicFramePr>
            <a:graphicFrameLocks noChangeAspect="1"/>
          </p:cNvGraphicFramePr>
          <p:nvPr>
            <p:extLst>
              <p:ext uri="{D42A27DB-BD31-4B8C-83A1-F6EECF244321}">
                <p14:modId xmlns:p14="http://schemas.microsoft.com/office/powerpoint/2010/main" val="3980697877"/>
              </p:ext>
            </p:extLst>
          </p:nvPr>
        </p:nvGraphicFramePr>
        <p:xfrm>
          <a:off x="6642645" y="4981622"/>
          <a:ext cx="561975" cy="484188"/>
        </p:xfrm>
        <a:graphic>
          <a:graphicData uri="http://schemas.openxmlformats.org/presentationml/2006/ole">
            <mc:AlternateContent xmlns:mc="http://schemas.openxmlformats.org/markup-compatibility/2006">
              <mc:Choice xmlns:v="urn:schemas-microsoft-com:vml" Requires="v">
                <p:oleObj spid="_x0000_s365644" name="包装程序外壳对象" showAsIcon="1" r:id="rId5" imgW="826200" imgH="711360" progId="Package">
                  <p:embed/>
                </p:oleObj>
              </mc:Choice>
              <mc:Fallback>
                <p:oleObj name="包装程序外壳对象" showAsIcon="1" r:id="rId5" imgW="826200" imgH="711360" progId="Packag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2645" y="4981622"/>
                        <a:ext cx="561975"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606930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单例模式注意事项和细节说明</a:t>
            </a:r>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2893100"/>
          </a:xfrm>
          <a:prstGeom prst="rect">
            <a:avLst/>
          </a:prstGeom>
        </p:spPr>
        <p:txBody>
          <a:bodyPr wrap="square">
            <a:spAutoFit/>
          </a:bodyPr>
          <a:lstStyle/>
          <a:p>
            <a:r>
              <a:rPr lang="zh-CN" altLang="en-US">
                <a:latin typeface="+mn-ea"/>
              </a:rPr>
              <a:t>单例模式注意事项和细节说明</a:t>
            </a:r>
            <a:endParaRPr lang="en-US" altLang="zh-CN">
              <a:latin typeface="+mn-ea"/>
            </a:endParaRPr>
          </a:p>
          <a:p>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单例模式保证了 系统内存中该类只存在一个对象，节省了系统资源，对于一些需要频繁创建销毁的对象，使用单例模式可以提高系统性能</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当想实例化一个单例类的时候，必须要记住使用相应的获取对象的方法，而不是使用</a:t>
            </a:r>
            <a:r>
              <a:rPr lang="en-US" altLang="zh-CN">
                <a:latin typeface="Arial" pitchFamily="34" charset="0"/>
                <a:cs typeface="Arial" pitchFamily="34" charset="0"/>
              </a:rPr>
              <a:t>new</a:t>
            </a:r>
          </a:p>
          <a:p>
            <a:pPr marL="342900" indent="-342900">
              <a:buAutoNum type="arabicParenR"/>
            </a:pP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单例模式使用的场景：需要频繁的进行创建和销毁的对象、创建对象时耗时过多或耗费资源过多</a:t>
            </a:r>
            <a:r>
              <a:rPr lang="en-US" altLang="zh-CN">
                <a:latin typeface="Arial" pitchFamily="34" charset="0"/>
                <a:cs typeface="Arial" pitchFamily="34" charset="0"/>
              </a:rPr>
              <a:t>(</a:t>
            </a:r>
            <a:r>
              <a:rPr lang="zh-CN" altLang="en-US">
                <a:latin typeface="Arial" pitchFamily="34" charset="0"/>
                <a:cs typeface="Arial" pitchFamily="34" charset="0"/>
              </a:rPr>
              <a:t>即：重量级对象</a:t>
            </a:r>
            <a:r>
              <a:rPr lang="en-US" altLang="zh-CN">
                <a:latin typeface="Arial" pitchFamily="34" charset="0"/>
                <a:cs typeface="Arial" pitchFamily="34" charset="0"/>
              </a:rPr>
              <a:t>)</a:t>
            </a:r>
            <a:r>
              <a:rPr lang="zh-CN" altLang="en-US">
                <a:latin typeface="Arial" pitchFamily="34" charset="0"/>
                <a:cs typeface="Arial" pitchFamily="34" charset="0"/>
              </a:rPr>
              <a:t>，但又经常用到的对象、工具类对象、频繁访问数据库或文件的对象</a:t>
            </a:r>
            <a:r>
              <a:rPr lang="en-US" altLang="zh-CN">
                <a:latin typeface="Arial" pitchFamily="34" charset="0"/>
                <a:cs typeface="Arial" pitchFamily="34" charset="0"/>
              </a:rPr>
              <a:t>(</a:t>
            </a:r>
            <a:r>
              <a:rPr lang="zh-CN" altLang="en-US">
                <a:latin typeface="Arial" pitchFamily="34" charset="0"/>
                <a:cs typeface="Arial" pitchFamily="34" charset="0"/>
              </a:rPr>
              <a:t>比如数据源、</a:t>
            </a:r>
            <a:r>
              <a:rPr lang="en-US" altLang="zh-CN">
                <a:latin typeface="Arial" pitchFamily="34" charset="0"/>
                <a:cs typeface="Arial" pitchFamily="34" charset="0"/>
              </a:rPr>
              <a:t>session</a:t>
            </a:r>
            <a:r>
              <a:rPr lang="zh-CN" altLang="en-US">
                <a:latin typeface="Arial" pitchFamily="34" charset="0"/>
                <a:cs typeface="Arial" pitchFamily="34" charset="0"/>
              </a:rPr>
              <a:t>工厂等</a:t>
            </a:r>
            <a:r>
              <a:rPr lang="en-US" altLang="zh-CN">
                <a:latin typeface="Arial" pitchFamily="34" charset="0"/>
                <a:cs typeface="Arial" pitchFamily="34" charset="0"/>
              </a:rPr>
              <a:t>)</a:t>
            </a:r>
          </a:p>
        </p:txBody>
      </p:sp>
    </p:spTree>
    <p:extLst>
      <p:ext uri="{BB962C8B-B14F-4D97-AF65-F5344CB8AC3E}">
        <p14:creationId xmlns:p14="http://schemas.microsoft.com/office/powerpoint/2010/main" val="37936050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sz="2800" b="1"/>
              <a:t>Java</a:t>
            </a:r>
            <a:r>
              <a:rPr lang="zh-CN" altLang="en-US" sz="2800" b="1"/>
              <a:t>设计模式</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工厂设计模式</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18102751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简单工厂模式</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3847207"/>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r>
              <a:rPr lang="zh-CN" altLang="en-US" sz="2000" b="1">
                <a:solidFill>
                  <a:srgbClr val="0070C0"/>
                </a:solidFill>
                <a:latin typeface="+mn-ea"/>
              </a:rPr>
              <a:t>看一个具体的需求</a:t>
            </a:r>
            <a:endParaRPr lang="en-US" altLang="zh-CN" sz="2000" b="1">
              <a:solidFill>
                <a:srgbClr val="0070C0"/>
              </a:solidFill>
              <a:latin typeface="+mn-ea"/>
            </a:endParaRPr>
          </a:p>
          <a:p>
            <a:endParaRPr lang="en-US" altLang="zh-CN" sz="2000" b="1">
              <a:solidFill>
                <a:srgbClr val="0070C0"/>
              </a:solidFill>
              <a:latin typeface="+mn-ea"/>
            </a:endParaRPr>
          </a:p>
          <a:p>
            <a:r>
              <a:rPr lang="zh-CN" altLang="en-US">
                <a:latin typeface="Arial" pitchFamily="34" charset="0"/>
                <a:cs typeface="Arial" pitchFamily="34" charset="0"/>
              </a:rPr>
              <a:t>看一个披萨的项目：要便于披萨种类的扩展，要便于维护</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披萨的种类很多</a:t>
            </a:r>
            <a:r>
              <a:rPr lang="en-US" altLang="zh-CN">
                <a:latin typeface="Arial" pitchFamily="34" charset="0"/>
                <a:cs typeface="Arial" pitchFamily="34" charset="0"/>
              </a:rPr>
              <a:t>(</a:t>
            </a:r>
            <a:r>
              <a:rPr lang="zh-CN" altLang="en-US">
                <a:latin typeface="Arial" pitchFamily="34" charset="0"/>
                <a:cs typeface="Arial" pitchFamily="34" charset="0"/>
              </a:rPr>
              <a:t>比如 </a:t>
            </a:r>
            <a:r>
              <a:rPr lang="en-US" altLang="zh-CN">
                <a:latin typeface="Arial" pitchFamily="34" charset="0"/>
                <a:cs typeface="Arial" pitchFamily="34" charset="0"/>
              </a:rPr>
              <a:t>GreekPizz</a:t>
            </a:r>
            <a:r>
              <a:rPr lang="zh-CN" altLang="en-US">
                <a:latin typeface="Arial" pitchFamily="34" charset="0"/>
                <a:cs typeface="Arial" pitchFamily="34" charset="0"/>
              </a:rPr>
              <a:t>、</a:t>
            </a:r>
            <a:r>
              <a:rPr lang="en-US" altLang="zh-CN">
                <a:latin typeface="Arial" pitchFamily="34" charset="0"/>
                <a:cs typeface="Arial" pitchFamily="34" charset="0"/>
              </a:rPr>
              <a:t>CheesePizz </a:t>
            </a:r>
            <a:r>
              <a:rPr lang="zh-CN" altLang="en-US">
                <a:latin typeface="Arial" pitchFamily="34" charset="0"/>
                <a:cs typeface="Arial" pitchFamily="34" charset="0"/>
              </a:rPr>
              <a:t>等</a:t>
            </a:r>
            <a:r>
              <a:rPr lang="en-US" altLang="zh-CN">
                <a:latin typeface="Arial" pitchFamily="34" charset="0"/>
                <a:cs typeface="Arial" pitchFamily="34" charset="0"/>
              </a:rPr>
              <a:t>)</a:t>
            </a:r>
          </a:p>
          <a:p>
            <a:pPr marL="342900" indent="-342900">
              <a:buAutoNum type="arabicParenR"/>
            </a:pPr>
            <a:r>
              <a:rPr lang="zh-CN" altLang="en-US">
                <a:latin typeface="Arial" pitchFamily="34" charset="0"/>
                <a:cs typeface="Arial" pitchFamily="34" charset="0"/>
              </a:rPr>
              <a:t>披萨的制作有 </a:t>
            </a:r>
            <a:r>
              <a:rPr lang="en-US" altLang="zh-CN">
                <a:latin typeface="Arial" pitchFamily="34" charset="0"/>
                <a:cs typeface="Arial" pitchFamily="34" charset="0"/>
              </a:rPr>
              <a:t>prepare</a:t>
            </a:r>
            <a:r>
              <a:rPr lang="zh-CN" altLang="en-US">
                <a:latin typeface="Arial" pitchFamily="34" charset="0"/>
                <a:cs typeface="Arial" pitchFamily="34" charset="0"/>
              </a:rPr>
              <a:t>，</a:t>
            </a:r>
            <a:r>
              <a:rPr lang="en-US" altLang="zh-CN">
                <a:latin typeface="Arial" pitchFamily="34" charset="0"/>
                <a:cs typeface="Arial" pitchFamily="34" charset="0"/>
              </a:rPr>
              <a:t>bake, cut, box </a:t>
            </a:r>
          </a:p>
          <a:p>
            <a:pPr marL="342900" indent="-342900">
              <a:buAutoNum type="arabicParenR"/>
            </a:pPr>
            <a:r>
              <a:rPr lang="zh-CN" altLang="en-US">
                <a:latin typeface="Arial" pitchFamily="34" charset="0"/>
                <a:cs typeface="Arial" pitchFamily="34" charset="0"/>
              </a:rPr>
              <a:t>完成披萨店订购功能。</a:t>
            </a:r>
            <a:endParaRPr lang="en-US" altLang="zh-CN">
              <a:latin typeface="Arial" pitchFamily="34" charset="0"/>
              <a:cs typeface="Arial" pitchFamily="34" charset="0"/>
            </a:endParaRPr>
          </a:p>
          <a:p>
            <a:endParaRPr lang="en-US" altLang="zh-CN">
              <a:latin typeface="Arial" pitchFamily="34" charset="0"/>
              <a:cs typeface="Arial" pitchFamily="34" charset="0"/>
            </a:endParaRPr>
          </a:p>
          <a:p>
            <a:endParaRPr lang="en-US" altLang="zh-CN">
              <a:latin typeface="Arial" pitchFamily="34" charset="0"/>
              <a:cs typeface="Arial" pitchFamily="34" charset="0"/>
            </a:endParaRPr>
          </a:p>
          <a:p>
            <a:endParaRPr lang="en-US" altLang="zh-CN" sz="2000" b="1">
              <a:solidFill>
                <a:srgbClr val="0070C0"/>
              </a:solidFill>
              <a:latin typeface="Arial" pitchFamily="34" charset="0"/>
              <a:cs typeface="Arial" pitchFamily="34" charset="0"/>
            </a:endParaRPr>
          </a:p>
          <a:p>
            <a:endParaRPr lang="en-US" altLang="zh-CN" sz="2000" b="1">
              <a:solidFill>
                <a:srgbClr val="0070C0"/>
              </a:solidFill>
              <a:latin typeface="Arial" pitchFamily="34" charset="0"/>
              <a:cs typeface="Arial" pitchFamily="34" charset="0"/>
            </a:endParaRPr>
          </a:p>
          <a:p>
            <a:endParaRPr lang="en-US" altLang="zh-CN" sz="2000" b="1">
              <a:solidFill>
                <a:srgbClr val="0070C0"/>
              </a:solidFill>
              <a:latin typeface="Arial" pitchFamily="34" charset="0"/>
              <a:cs typeface="Arial" pitchFamily="34" charset="0"/>
            </a:endParaRPr>
          </a:p>
          <a:p>
            <a:endParaRPr lang="en-US" altLang="zh-CN" sz="2000" b="1">
              <a:solidFill>
                <a:srgbClr val="0070C0"/>
              </a:solidFill>
              <a:latin typeface="+mn-ea"/>
            </a:endParaRPr>
          </a:p>
        </p:txBody>
      </p:sp>
    </p:spTree>
    <p:extLst>
      <p:ext uri="{BB962C8B-B14F-4D97-AF65-F5344CB8AC3E}">
        <p14:creationId xmlns:p14="http://schemas.microsoft.com/office/powerpoint/2010/main" val="410711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简单工厂模式</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2431435"/>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r>
              <a:rPr lang="zh-CN" altLang="en-US" sz="2000" b="1">
                <a:solidFill>
                  <a:srgbClr val="0070C0"/>
                </a:solidFill>
                <a:latin typeface="+mn-ea"/>
              </a:rPr>
              <a:t>使用传统的方式来完成</a:t>
            </a:r>
            <a:endParaRPr lang="en-US" altLang="zh-CN" sz="2000" b="1">
              <a:solidFill>
                <a:srgbClr val="0070C0"/>
              </a:solidFill>
              <a:latin typeface="+mn-ea"/>
            </a:endParaRPr>
          </a:p>
          <a:p>
            <a:endParaRPr lang="en-US" altLang="zh-CN" sz="2000" b="1">
              <a:solidFill>
                <a:srgbClr val="0070C0"/>
              </a:solidFill>
              <a:latin typeface="+mn-ea"/>
            </a:endParaRPr>
          </a:p>
          <a:p>
            <a:pPr marL="342900" indent="-342900">
              <a:buAutoNum type="arabicParenR"/>
            </a:pPr>
            <a:r>
              <a:rPr lang="zh-CN" altLang="en-US">
                <a:latin typeface="Arial" pitchFamily="34" charset="0"/>
                <a:cs typeface="Arial" pitchFamily="34" charset="0"/>
              </a:rPr>
              <a:t>思路分析</a:t>
            </a:r>
            <a:r>
              <a:rPr lang="en-US" altLang="zh-CN">
                <a:latin typeface="Arial" pitchFamily="34" charset="0"/>
                <a:cs typeface="Arial" pitchFamily="34" charset="0"/>
              </a:rPr>
              <a:t>(</a:t>
            </a:r>
            <a:r>
              <a:rPr lang="zh-CN" altLang="en-US">
                <a:latin typeface="Arial" pitchFamily="34" charset="0"/>
                <a:cs typeface="Arial" pitchFamily="34" charset="0"/>
              </a:rPr>
              <a:t>类图</a:t>
            </a:r>
            <a:r>
              <a:rPr lang="en-US" altLang="zh-CN">
                <a:latin typeface="Arial" pitchFamily="34" charset="0"/>
                <a:cs typeface="Arial" pitchFamily="34" charset="0"/>
              </a:rPr>
              <a:t>)</a:t>
            </a:r>
          </a:p>
          <a:p>
            <a:pPr marL="342900" indent="-342900">
              <a:buAutoNum type="arabicParenR"/>
            </a:pPr>
            <a:r>
              <a:rPr lang="zh-CN" altLang="en-US">
                <a:latin typeface="Arial" pitchFamily="34" charset="0"/>
                <a:cs typeface="Arial" pitchFamily="34" charset="0"/>
              </a:rPr>
              <a:t>看老师代码的演示</a:t>
            </a:r>
            <a:endParaRPr lang="en-US" altLang="zh-CN" sz="2000" b="1">
              <a:solidFill>
                <a:srgbClr val="0070C0"/>
              </a:solidFill>
              <a:latin typeface="Arial" pitchFamily="34" charset="0"/>
              <a:cs typeface="Arial" pitchFamily="34" charset="0"/>
            </a:endParaRPr>
          </a:p>
          <a:p>
            <a:endParaRPr lang="en-US" altLang="zh-CN" sz="2000" b="1">
              <a:solidFill>
                <a:srgbClr val="0070C0"/>
              </a:solidFill>
              <a:latin typeface="Arial" pitchFamily="34" charset="0"/>
              <a:cs typeface="Arial" pitchFamily="34" charset="0"/>
            </a:endParaRPr>
          </a:p>
          <a:p>
            <a:endParaRPr lang="en-US" altLang="zh-CN" sz="2000" b="1">
              <a:solidFill>
                <a:srgbClr val="0070C0"/>
              </a:solidFill>
              <a:latin typeface="Arial" pitchFamily="34" charset="0"/>
              <a:cs typeface="Arial" pitchFamily="34" charset="0"/>
            </a:endParaRPr>
          </a:p>
          <a:p>
            <a:endParaRPr lang="en-US" altLang="zh-CN" sz="2000" b="1">
              <a:solidFill>
                <a:srgbClr val="0070C0"/>
              </a:solidFill>
              <a:latin typeface="+mn-ea"/>
            </a:endParaRPr>
          </a:p>
        </p:txBody>
      </p:sp>
      <p:pic>
        <p:nvPicPr>
          <p:cNvPr id="1597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002" y="2880295"/>
            <a:ext cx="2581275" cy="176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2" name="对象 11"/>
          <p:cNvGraphicFramePr>
            <a:graphicFrameLocks noChangeAspect="1"/>
          </p:cNvGraphicFramePr>
          <p:nvPr>
            <p:extLst>
              <p:ext uri="{D42A27DB-BD31-4B8C-83A1-F6EECF244321}">
                <p14:modId xmlns:p14="http://schemas.microsoft.com/office/powerpoint/2010/main" val="2350774743"/>
              </p:ext>
            </p:extLst>
          </p:nvPr>
        </p:nvGraphicFramePr>
        <p:xfrm>
          <a:off x="706872" y="4882957"/>
          <a:ext cx="967221" cy="535618"/>
        </p:xfrm>
        <a:graphic>
          <a:graphicData uri="http://schemas.openxmlformats.org/presentationml/2006/ole">
            <mc:AlternateContent xmlns:mc="http://schemas.openxmlformats.org/markup-compatibility/2006">
              <mc:Choice xmlns:v="urn:schemas-microsoft-com:vml" Requires="v">
                <p:oleObj spid="_x0000_s372889" name="包装程序外壳对象" showAsIcon="1" r:id="rId5" imgW="1284120" imgH="711360" progId="Package">
                  <p:embed/>
                </p:oleObj>
              </mc:Choice>
              <mc:Fallback>
                <p:oleObj name="包装程序外壳对象" showAsIcon="1" r:id="rId5" imgW="1284120" imgH="711360" progId="Package">
                  <p:embed/>
                  <p:pic>
                    <p:nvPicPr>
                      <p:cNvPr id="0" name=""/>
                      <p:cNvPicPr/>
                      <p:nvPr/>
                    </p:nvPicPr>
                    <p:blipFill>
                      <a:blip r:embed="rId6"/>
                      <a:stretch>
                        <a:fillRect/>
                      </a:stretch>
                    </p:blipFill>
                    <p:spPr>
                      <a:xfrm>
                        <a:off x="706872" y="4882957"/>
                        <a:ext cx="967221" cy="535618"/>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183834012"/>
              </p:ext>
            </p:extLst>
          </p:nvPr>
        </p:nvGraphicFramePr>
        <p:xfrm>
          <a:off x="1988357" y="4896519"/>
          <a:ext cx="504056" cy="434264"/>
        </p:xfrm>
        <a:graphic>
          <a:graphicData uri="http://schemas.openxmlformats.org/presentationml/2006/ole">
            <mc:AlternateContent xmlns:mc="http://schemas.openxmlformats.org/markup-compatibility/2006">
              <mc:Choice xmlns:v="urn:schemas-microsoft-com:vml" Requires="v">
                <p:oleObj spid="_x0000_s372890" name="包装程序外壳对象" showAsIcon="1" r:id="rId7" imgW="826200" imgH="711360" progId="Package">
                  <p:embed/>
                </p:oleObj>
              </mc:Choice>
              <mc:Fallback>
                <p:oleObj name="包装程序外壳对象" showAsIcon="1" r:id="rId7" imgW="826200" imgH="711360" progId="Package">
                  <p:embed/>
                  <p:pic>
                    <p:nvPicPr>
                      <p:cNvPr id="0" name=""/>
                      <p:cNvPicPr/>
                      <p:nvPr/>
                    </p:nvPicPr>
                    <p:blipFill>
                      <a:blip r:embed="rId8"/>
                      <a:stretch>
                        <a:fillRect/>
                      </a:stretch>
                    </p:blipFill>
                    <p:spPr>
                      <a:xfrm>
                        <a:off x="1988357" y="4896519"/>
                        <a:ext cx="504056" cy="434264"/>
                      </a:xfrm>
                      <a:prstGeom prst="rect">
                        <a:avLst/>
                      </a:prstGeom>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844753134"/>
              </p:ext>
            </p:extLst>
          </p:nvPr>
        </p:nvGraphicFramePr>
        <p:xfrm>
          <a:off x="3834333" y="2248843"/>
          <a:ext cx="576064" cy="422609"/>
        </p:xfrm>
        <a:graphic>
          <a:graphicData uri="http://schemas.openxmlformats.org/presentationml/2006/ole">
            <mc:AlternateContent xmlns:mc="http://schemas.openxmlformats.org/markup-compatibility/2006">
              <mc:Choice xmlns:v="urn:schemas-microsoft-com:vml" Requires="v">
                <p:oleObj spid="_x0000_s372891" name="包装程序外壳对象" showAsIcon="1" r:id="rId9" imgW="928080" imgH="711360" progId="Package">
                  <p:embed/>
                </p:oleObj>
              </mc:Choice>
              <mc:Fallback>
                <p:oleObj name="包装程序外壳对象" showAsIcon="1" r:id="rId9" imgW="928080" imgH="711360" progId="Package">
                  <p:embed/>
                  <p:pic>
                    <p:nvPicPr>
                      <p:cNvPr id="0" name="对象 1"/>
                      <p:cNvPicPr>
                        <a:picLocks noChangeAspect="1" noChangeArrowheads="1"/>
                      </p:cNvPicPr>
                      <p:nvPr/>
                    </p:nvPicPr>
                    <p:blipFill>
                      <a:blip r:embed="rId10"/>
                      <a:srcRect/>
                      <a:stretch>
                        <a:fillRect/>
                      </a:stretch>
                    </p:blipFill>
                    <p:spPr bwMode="auto">
                      <a:xfrm>
                        <a:off x="3834333" y="2248843"/>
                        <a:ext cx="576064" cy="422609"/>
                      </a:xfrm>
                      <a:prstGeom prst="rect">
                        <a:avLst/>
                      </a:prstGeom>
                      <a:noFill/>
                      <a:ln>
                        <a:noFill/>
                      </a:ln>
                    </p:spPr>
                  </p:pic>
                </p:oleObj>
              </mc:Fallback>
            </mc:AlternateContent>
          </a:graphicData>
        </a:graphic>
      </p:graphicFrame>
      <p:sp>
        <p:nvSpPr>
          <p:cNvPr id="3" name="TextBox 2"/>
          <p:cNvSpPr txBox="1"/>
          <p:nvPr/>
        </p:nvSpPr>
        <p:spPr>
          <a:xfrm>
            <a:off x="3402285" y="2817286"/>
            <a:ext cx="2666820" cy="2862322"/>
          </a:xfrm>
          <a:prstGeom prst="rect">
            <a:avLst/>
          </a:prstGeom>
          <a:noFill/>
        </p:spPr>
        <p:txBody>
          <a:bodyPr wrap="none" rtlCol="0">
            <a:spAutoFit/>
          </a:bodyPr>
          <a:lstStyle/>
          <a:p>
            <a:r>
              <a:rPr lang="en-US" altLang="zh-CN" sz="1200" b="1"/>
              <a:t>public abstract class Pizza {</a:t>
            </a:r>
            <a:endParaRPr lang="zh-CN" altLang="en-US" sz="1200"/>
          </a:p>
          <a:p>
            <a:r>
              <a:rPr lang="en-US" altLang="zh-CN" sz="1200" b="1"/>
              <a:t>protected String name;</a:t>
            </a:r>
          </a:p>
          <a:p>
            <a:r>
              <a:rPr lang="en-US" altLang="zh-CN" sz="1200" b="1"/>
              <a:t>public abstract void prepare();</a:t>
            </a:r>
            <a:endParaRPr lang="zh-CN" altLang="en-US" sz="1200"/>
          </a:p>
          <a:p>
            <a:r>
              <a:rPr lang="en-US" altLang="zh-CN" sz="1200" b="1"/>
              <a:t>public void bake() {</a:t>
            </a:r>
          </a:p>
          <a:p>
            <a:r>
              <a:rPr lang="en-US" altLang="zh-CN" sz="1200"/>
              <a:t>System.</a:t>
            </a:r>
            <a:r>
              <a:rPr lang="en-US" altLang="zh-CN" sz="1200" b="1" i="1"/>
              <a:t>out.println(name + " baking;");</a:t>
            </a:r>
          </a:p>
          <a:p>
            <a:r>
              <a:rPr lang="en-US" altLang="zh-CN" sz="1200"/>
              <a:t>}</a:t>
            </a:r>
            <a:endParaRPr lang="zh-CN" altLang="en-US" sz="1200"/>
          </a:p>
          <a:p>
            <a:r>
              <a:rPr lang="en-US" altLang="zh-CN" sz="1200" b="1"/>
              <a:t>public void cut() {</a:t>
            </a:r>
          </a:p>
          <a:p>
            <a:r>
              <a:rPr lang="en-US" altLang="zh-CN" sz="1200"/>
              <a:t>System.</a:t>
            </a:r>
            <a:r>
              <a:rPr lang="en-US" altLang="zh-CN" sz="1200" b="1" i="1"/>
              <a:t>out.println(name + " cutting;");</a:t>
            </a:r>
          </a:p>
          <a:p>
            <a:r>
              <a:rPr lang="en-US" altLang="zh-CN" sz="1200"/>
              <a:t>}</a:t>
            </a:r>
            <a:endParaRPr lang="zh-CN" altLang="en-US" sz="1200"/>
          </a:p>
          <a:p>
            <a:r>
              <a:rPr lang="en-US" altLang="zh-CN" sz="1200" b="1"/>
              <a:t>public void box() {</a:t>
            </a:r>
          </a:p>
          <a:p>
            <a:r>
              <a:rPr lang="en-US" altLang="zh-CN" sz="1200"/>
              <a:t>System.</a:t>
            </a:r>
            <a:r>
              <a:rPr lang="en-US" altLang="zh-CN" sz="1200" b="1" i="1"/>
              <a:t>out.println(name + " boxing;");</a:t>
            </a:r>
          </a:p>
          <a:p>
            <a:r>
              <a:rPr lang="en-US" altLang="zh-CN" sz="1200"/>
              <a:t>}</a:t>
            </a:r>
            <a:endParaRPr lang="zh-CN" altLang="en-US" sz="1200"/>
          </a:p>
          <a:p>
            <a:r>
              <a:rPr lang="en-US" altLang="zh-CN" sz="1200" b="1"/>
              <a:t>public void setName(String name) {</a:t>
            </a:r>
          </a:p>
          <a:p>
            <a:r>
              <a:rPr lang="en-US" altLang="zh-CN" sz="1200" b="1"/>
              <a:t>this.name = name;</a:t>
            </a:r>
          </a:p>
          <a:p>
            <a:r>
              <a:rPr lang="en-US" altLang="zh-CN" sz="1200"/>
              <a:t>}}</a:t>
            </a:r>
          </a:p>
        </p:txBody>
      </p:sp>
      <p:sp>
        <p:nvSpPr>
          <p:cNvPr id="5" name="TextBox 4"/>
          <p:cNvSpPr txBox="1"/>
          <p:nvPr/>
        </p:nvSpPr>
        <p:spPr>
          <a:xfrm>
            <a:off x="6426621" y="2664271"/>
            <a:ext cx="2845587" cy="1384995"/>
          </a:xfrm>
          <a:prstGeom prst="rect">
            <a:avLst/>
          </a:prstGeom>
          <a:noFill/>
        </p:spPr>
        <p:txBody>
          <a:bodyPr wrap="none" rtlCol="0">
            <a:spAutoFit/>
          </a:bodyPr>
          <a:lstStyle/>
          <a:p>
            <a:r>
              <a:rPr lang="en-US" altLang="zh-CN" sz="1200" b="1"/>
              <a:t>public class CheesePizza extends Pizza {</a:t>
            </a:r>
            <a:endParaRPr lang="zh-CN" altLang="en-US" sz="1200"/>
          </a:p>
          <a:p>
            <a:r>
              <a:rPr lang="en-US" altLang="zh-CN" sz="1200"/>
              <a:t>@Override</a:t>
            </a:r>
          </a:p>
          <a:p>
            <a:r>
              <a:rPr lang="en-US" altLang="zh-CN" sz="1200" b="1"/>
              <a:t>public void prepare() {</a:t>
            </a:r>
          </a:p>
          <a:p>
            <a:r>
              <a:rPr lang="en-US" altLang="zh-CN" sz="1200"/>
              <a:t>// </a:t>
            </a:r>
            <a:r>
              <a:rPr lang="en-US" altLang="zh-CN" sz="1200" b="1"/>
              <a:t>TODO Auto-generated method stub</a:t>
            </a:r>
          </a:p>
          <a:p>
            <a:r>
              <a:rPr lang="en-US" altLang="zh-CN" sz="1200"/>
              <a:t>setName("</a:t>
            </a:r>
            <a:r>
              <a:rPr lang="zh-CN" altLang="en-US" sz="1200"/>
              <a:t>奶酪</a:t>
            </a:r>
            <a:r>
              <a:rPr lang="en-US" altLang="zh-CN" sz="1200"/>
              <a:t>pizza");</a:t>
            </a:r>
          </a:p>
          <a:p>
            <a:r>
              <a:rPr lang="en-US" altLang="zh-CN" sz="1200"/>
              <a:t>System.</a:t>
            </a:r>
            <a:r>
              <a:rPr lang="en-US" altLang="zh-CN" sz="1200" b="1" i="1"/>
              <a:t>out.println(name + " preparing;");</a:t>
            </a:r>
          </a:p>
          <a:p>
            <a:r>
              <a:rPr lang="en-US" altLang="zh-CN" sz="1200"/>
              <a:t>}}</a:t>
            </a:r>
          </a:p>
        </p:txBody>
      </p:sp>
      <p:sp>
        <p:nvSpPr>
          <p:cNvPr id="8" name="TextBox 7"/>
          <p:cNvSpPr txBox="1"/>
          <p:nvPr/>
        </p:nvSpPr>
        <p:spPr>
          <a:xfrm>
            <a:off x="6461354" y="4248447"/>
            <a:ext cx="2845587" cy="1200329"/>
          </a:xfrm>
          <a:prstGeom prst="rect">
            <a:avLst/>
          </a:prstGeom>
          <a:solidFill>
            <a:schemeClr val="bg1">
              <a:lumMod val="95000"/>
            </a:schemeClr>
          </a:solidFill>
        </p:spPr>
        <p:txBody>
          <a:bodyPr wrap="none" rtlCol="0">
            <a:spAutoFit/>
          </a:bodyPr>
          <a:lstStyle/>
          <a:p>
            <a:r>
              <a:rPr lang="en-US" altLang="zh-CN" sz="1200" b="1"/>
              <a:t>public class GreekPizza extends Pizza {</a:t>
            </a:r>
            <a:endParaRPr lang="zh-CN" altLang="en-US" sz="1200"/>
          </a:p>
          <a:p>
            <a:r>
              <a:rPr lang="en-US" altLang="zh-CN" sz="1200"/>
              <a:t>@Override</a:t>
            </a:r>
          </a:p>
          <a:p>
            <a:r>
              <a:rPr lang="en-US" altLang="zh-CN" sz="1200" b="1"/>
              <a:t>public void prepare() {</a:t>
            </a:r>
          </a:p>
          <a:p>
            <a:r>
              <a:rPr lang="en-US" altLang="zh-CN" sz="1200"/>
              <a:t>setName("GreekPizza");</a:t>
            </a:r>
          </a:p>
          <a:p>
            <a:r>
              <a:rPr lang="en-US" altLang="zh-CN" sz="1200"/>
              <a:t>System.</a:t>
            </a:r>
            <a:r>
              <a:rPr lang="en-US" altLang="zh-CN" sz="1200" b="1" i="1"/>
              <a:t>out.println(name + " preparing;");</a:t>
            </a:r>
          </a:p>
          <a:p>
            <a:r>
              <a:rPr lang="en-US" altLang="zh-CN" sz="1200"/>
              <a:t>}}</a:t>
            </a:r>
            <a:endParaRPr lang="zh-CN" altLang="en-US" sz="1200"/>
          </a:p>
        </p:txBody>
      </p:sp>
      <p:sp>
        <p:nvSpPr>
          <p:cNvPr id="9" name="TextBox 8"/>
          <p:cNvSpPr txBox="1"/>
          <p:nvPr/>
        </p:nvSpPr>
        <p:spPr>
          <a:xfrm>
            <a:off x="4554413" y="720055"/>
            <a:ext cx="5349285" cy="1754326"/>
          </a:xfrm>
          <a:prstGeom prst="rect">
            <a:avLst/>
          </a:prstGeom>
          <a:solidFill>
            <a:schemeClr val="accent1">
              <a:lumMod val="20000"/>
              <a:lumOff val="80000"/>
            </a:schemeClr>
          </a:solidFill>
        </p:spPr>
        <p:txBody>
          <a:bodyPr wrap="none" rtlCol="0">
            <a:spAutoFit/>
          </a:bodyPr>
          <a:lstStyle/>
          <a:p>
            <a:r>
              <a:rPr lang="en-US" altLang="zh-CN" sz="1200" b="1"/>
              <a:t>private String gettype() {</a:t>
            </a:r>
          </a:p>
          <a:p>
            <a:r>
              <a:rPr lang="en-US" altLang="zh-CN" sz="1200" b="1"/>
              <a:t>try {</a:t>
            </a:r>
          </a:p>
          <a:p>
            <a:r>
              <a:rPr lang="en-US" altLang="zh-CN" sz="1200"/>
              <a:t>BufferedReader strin = </a:t>
            </a:r>
            <a:r>
              <a:rPr lang="en-US" altLang="zh-CN" sz="1200" b="1"/>
              <a:t>new BufferedReader(new InputStreamReader(System.</a:t>
            </a:r>
            <a:r>
              <a:rPr lang="en-US" altLang="zh-CN" sz="1200" b="1" i="1"/>
              <a:t>in));</a:t>
            </a:r>
          </a:p>
          <a:p>
            <a:r>
              <a:rPr lang="en-US" altLang="zh-CN" sz="1200"/>
              <a:t>System.</a:t>
            </a:r>
            <a:r>
              <a:rPr lang="en-US" altLang="zh-CN" sz="1200" b="1" i="1"/>
              <a:t>out.println("input pizza type:");</a:t>
            </a:r>
          </a:p>
          <a:p>
            <a:r>
              <a:rPr lang="en-US" altLang="zh-CN" sz="1200"/>
              <a:t>String str = strin.readLine();</a:t>
            </a:r>
            <a:endParaRPr lang="zh-CN" altLang="en-US" sz="1200"/>
          </a:p>
          <a:p>
            <a:r>
              <a:rPr lang="en-US" altLang="zh-CN" sz="1200" b="1"/>
              <a:t>return str;</a:t>
            </a:r>
          </a:p>
          <a:p>
            <a:r>
              <a:rPr lang="en-US" altLang="zh-CN" sz="1200"/>
              <a:t>} </a:t>
            </a:r>
            <a:r>
              <a:rPr lang="en-US" altLang="zh-CN" sz="1200" b="1"/>
              <a:t>catch (IOException e) {</a:t>
            </a:r>
          </a:p>
          <a:p>
            <a:r>
              <a:rPr lang="en-US" altLang="zh-CN" sz="1200"/>
              <a:t>e.printStackTrace();</a:t>
            </a:r>
          </a:p>
          <a:p>
            <a:r>
              <a:rPr lang="en-US" altLang="zh-CN" sz="1200" b="1"/>
              <a:t>return "";</a:t>
            </a:r>
            <a:r>
              <a:rPr lang="en-US" altLang="zh-CN" sz="1200"/>
              <a:t>}}</a:t>
            </a:r>
            <a:endParaRPr lang="zh-CN" altLang="en-US" sz="1200"/>
          </a:p>
        </p:txBody>
      </p:sp>
    </p:spTree>
    <p:extLst>
      <p:ext uri="{BB962C8B-B14F-4D97-AF65-F5344CB8AC3E}">
        <p14:creationId xmlns:p14="http://schemas.microsoft.com/office/powerpoint/2010/main" val="42691523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简单工厂模式</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3046988"/>
          </a:xfrm>
          <a:prstGeom prst="rect">
            <a:avLst/>
          </a:prstGeom>
        </p:spPr>
        <p:txBody>
          <a:bodyPr wrap="square">
            <a:spAutoFit/>
          </a:bodyPr>
          <a:lstStyle/>
          <a:p>
            <a:r>
              <a:rPr lang="zh-CN" altLang="en-US" sz="2000" b="1">
                <a:solidFill>
                  <a:srgbClr val="0070C0"/>
                </a:solidFill>
                <a:latin typeface="+mn-ea"/>
              </a:rPr>
              <a:t>传统的方式的优缺点</a:t>
            </a:r>
            <a:endParaRPr lang="en-US" altLang="zh-CN" sz="2000" b="1">
              <a:solidFill>
                <a:srgbClr val="0070C0"/>
              </a:solidFill>
              <a:latin typeface="+mn-ea"/>
            </a:endParaRPr>
          </a:p>
          <a:p>
            <a:endParaRPr lang="en-US" altLang="zh-CN" sz="2000" b="1">
              <a:solidFill>
                <a:srgbClr val="0070C0"/>
              </a:solidFill>
              <a:latin typeface="+mn-ea"/>
            </a:endParaRPr>
          </a:p>
          <a:p>
            <a:pPr marL="342900" indent="-342900">
              <a:buAutoNum type="arabicParenR"/>
            </a:pPr>
            <a:r>
              <a:rPr lang="zh-CN" altLang="en-US">
                <a:latin typeface="Arial" pitchFamily="34" charset="0"/>
                <a:cs typeface="Arial" pitchFamily="34" charset="0"/>
              </a:rPr>
              <a:t>优点是比较好理解，简单易操作。</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缺点是违反了设计模式的</a:t>
            </a:r>
            <a:r>
              <a:rPr lang="en-US" altLang="zh-CN">
                <a:latin typeface="Arial" pitchFamily="34" charset="0"/>
                <a:cs typeface="Arial" pitchFamily="34" charset="0"/>
              </a:rPr>
              <a:t>ocp</a:t>
            </a:r>
            <a:r>
              <a:rPr lang="zh-CN" altLang="en-US">
                <a:latin typeface="Arial" pitchFamily="34" charset="0"/>
                <a:cs typeface="Arial" pitchFamily="34" charset="0"/>
              </a:rPr>
              <a:t>原则，即</a:t>
            </a:r>
            <a:r>
              <a:rPr lang="zh-CN" altLang="en-US" b="1">
                <a:solidFill>
                  <a:srgbClr val="CC0000"/>
                </a:solidFill>
                <a:latin typeface="Arial" pitchFamily="34" charset="0"/>
                <a:cs typeface="Arial" pitchFamily="34" charset="0"/>
              </a:rPr>
              <a:t>对扩展开放，对修改关闭</a:t>
            </a:r>
            <a:r>
              <a:rPr lang="zh-CN" altLang="en-US">
                <a:latin typeface="Arial" pitchFamily="34" charset="0"/>
                <a:cs typeface="Arial" pitchFamily="34" charset="0"/>
              </a:rPr>
              <a:t>。即当我们给类增加新功能的时候，尽量不修改代码，或者尽可能少修改代码</a:t>
            </a:r>
            <a:r>
              <a:rPr lang="en-US" altLang="zh-CN">
                <a:latin typeface="Arial" pitchFamily="34" charset="0"/>
                <a:cs typeface="Arial" pitchFamily="34" charset="0"/>
              </a:rPr>
              <a:t>.</a:t>
            </a:r>
          </a:p>
          <a:p>
            <a:pPr marL="342900" indent="-342900">
              <a:buAutoNum type="arabicParenR"/>
            </a:pPr>
            <a:r>
              <a:rPr lang="zh-CN" altLang="en-US">
                <a:latin typeface="Arial" pitchFamily="34" charset="0"/>
                <a:cs typeface="Arial" pitchFamily="34" charset="0"/>
              </a:rPr>
              <a:t>比如我们这时要新增加一个</a:t>
            </a:r>
            <a:r>
              <a:rPr lang="en-US" altLang="zh-CN">
                <a:latin typeface="Arial" pitchFamily="34" charset="0"/>
                <a:cs typeface="Arial" pitchFamily="34" charset="0"/>
              </a:rPr>
              <a:t>Pizza</a:t>
            </a:r>
            <a:r>
              <a:rPr lang="zh-CN" altLang="en-US">
                <a:latin typeface="Arial" pitchFamily="34" charset="0"/>
                <a:cs typeface="Arial" pitchFamily="34" charset="0"/>
              </a:rPr>
              <a:t>的种类</a:t>
            </a:r>
            <a:r>
              <a:rPr lang="en-US" altLang="zh-CN">
                <a:latin typeface="Arial" pitchFamily="34" charset="0"/>
                <a:cs typeface="Arial" pitchFamily="34" charset="0"/>
              </a:rPr>
              <a:t>(Pepper</a:t>
            </a:r>
            <a:r>
              <a:rPr lang="zh-CN" altLang="en-US">
                <a:latin typeface="Arial" pitchFamily="34" charset="0"/>
                <a:cs typeface="Arial" pitchFamily="34" charset="0"/>
              </a:rPr>
              <a:t>披萨</a:t>
            </a:r>
            <a:r>
              <a:rPr lang="en-US" altLang="zh-CN">
                <a:latin typeface="Arial" pitchFamily="34" charset="0"/>
                <a:cs typeface="Arial" pitchFamily="34" charset="0"/>
              </a:rPr>
              <a:t>)</a:t>
            </a:r>
            <a:r>
              <a:rPr lang="zh-CN" altLang="en-US">
                <a:latin typeface="Arial" pitchFamily="34" charset="0"/>
                <a:cs typeface="Arial" pitchFamily="34" charset="0"/>
              </a:rPr>
              <a:t>，我们需要做如下修改</a:t>
            </a:r>
            <a:r>
              <a:rPr lang="en-US" altLang="zh-CN">
                <a:latin typeface="Arial" pitchFamily="34" charset="0"/>
                <a:cs typeface="Arial" pitchFamily="34" charset="0"/>
              </a:rPr>
              <a:t>.</a:t>
            </a:r>
          </a:p>
          <a:p>
            <a:endParaRPr lang="en-US" altLang="zh-CN" sz="2000" b="1">
              <a:solidFill>
                <a:srgbClr val="0070C0"/>
              </a:solidFill>
              <a:latin typeface="Arial" pitchFamily="34" charset="0"/>
              <a:cs typeface="Arial" pitchFamily="34" charset="0"/>
            </a:endParaRPr>
          </a:p>
          <a:p>
            <a:endParaRPr lang="en-US" altLang="zh-CN" sz="2000" b="1">
              <a:solidFill>
                <a:srgbClr val="0070C0"/>
              </a:solidFill>
              <a:latin typeface="Arial" pitchFamily="34" charset="0"/>
              <a:cs typeface="Arial" pitchFamily="34" charset="0"/>
            </a:endParaRPr>
          </a:p>
          <a:p>
            <a:endParaRPr lang="en-US" altLang="zh-CN" sz="2000" b="1">
              <a:solidFill>
                <a:srgbClr val="0070C0"/>
              </a:solidFill>
              <a:latin typeface="+mn-ea"/>
            </a:endParaRPr>
          </a:p>
          <a:p>
            <a:endParaRPr lang="en-US" altLang="zh-CN" sz="2000" b="1">
              <a:solidFill>
                <a:srgbClr val="0070C0"/>
              </a:solidFill>
              <a:latin typeface="+mn-ea"/>
            </a:endParaRPr>
          </a:p>
        </p:txBody>
      </p:sp>
      <p:sp>
        <p:nvSpPr>
          <p:cNvPr id="10" name="TextBox 9"/>
          <p:cNvSpPr txBox="1"/>
          <p:nvPr/>
        </p:nvSpPr>
        <p:spPr>
          <a:xfrm>
            <a:off x="638103" y="3491200"/>
            <a:ext cx="3906934" cy="1815882"/>
          </a:xfrm>
          <a:prstGeom prst="rect">
            <a:avLst/>
          </a:prstGeom>
          <a:noFill/>
        </p:spPr>
        <p:txBody>
          <a:bodyPr wrap="square" rtlCol="0">
            <a:spAutoFit/>
          </a:bodyPr>
          <a:lstStyle/>
          <a:p>
            <a:r>
              <a:rPr lang="en-US" altLang="zh-CN" sz="1400">
                <a:latin typeface="Arial" pitchFamily="34" charset="0"/>
                <a:cs typeface="Arial" pitchFamily="34" charset="0"/>
              </a:rPr>
              <a:t>//</a:t>
            </a:r>
            <a:r>
              <a:rPr lang="zh-CN" altLang="en-US" sz="1400">
                <a:latin typeface="Arial" pitchFamily="34" charset="0"/>
                <a:cs typeface="Arial" pitchFamily="34" charset="0"/>
              </a:rPr>
              <a:t>新增 </a:t>
            </a:r>
            <a:r>
              <a:rPr lang="zh-CN" altLang="en-US" sz="1400">
                <a:solidFill>
                  <a:srgbClr val="FF0000"/>
                </a:solidFill>
                <a:latin typeface="Arial" pitchFamily="34" charset="0"/>
                <a:cs typeface="Arial" pitchFamily="34" charset="0"/>
              </a:rPr>
              <a:t>写</a:t>
            </a:r>
            <a:endParaRPr lang="en-US" altLang="zh-CN" sz="1400">
              <a:solidFill>
                <a:srgbClr val="FF0000"/>
              </a:solidFill>
              <a:latin typeface="Arial" pitchFamily="34" charset="0"/>
              <a:cs typeface="Arial" pitchFamily="34" charset="0"/>
            </a:endParaRPr>
          </a:p>
          <a:p>
            <a:r>
              <a:rPr lang="en-US" altLang="zh-CN" sz="1400" b="1"/>
              <a:t>public class CheesePizza extends Pizza {</a:t>
            </a:r>
            <a:endParaRPr lang="zh-CN" altLang="en-US" sz="1400"/>
          </a:p>
          <a:p>
            <a:r>
              <a:rPr lang="en-US" altLang="zh-CN" sz="1400"/>
              <a:t>@Override</a:t>
            </a:r>
          </a:p>
          <a:p>
            <a:r>
              <a:rPr lang="en-US" altLang="zh-CN" sz="1400" b="1"/>
              <a:t>public void prepare() {</a:t>
            </a:r>
          </a:p>
          <a:p>
            <a:r>
              <a:rPr lang="en-US" altLang="zh-CN" sz="1400"/>
              <a:t>// </a:t>
            </a:r>
            <a:r>
              <a:rPr lang="en-US" altLang="zh-CN" sz="1400" b="1"/>
              <a:t>TODO Auto-generated method stub</a:t>
            </a:r>
          </a:p>
          <a:p>
            <a:r>
              <a:rPr lang="en-US" altLang="zh-CN" sz="1400"/>
              <a:t>setName("</a:t>
            </a:r>
            <a:r>
              <a:rPr lang="zh-CN" altLang="en-US" sz="1400"/>
              <a:t>奶酪</a:t>
            </a:r>
            <a:r>
              <a:rPr lang="en-US" altLang="zh-CN" sz="1400"/>
              <a:t>pizza");</a:t>
            </a:r>
          </a:p>
          <a:p>
            <a:r>
              <a:rPr lang="en-US" altLang="zh-CN" sz="1400"/>
              <a:t>System.</a:t>
            </a:r>
            <a:r>
              <a:rPr lang="en-US" altLang="zh-CN" sz="1400" b="1" i="1"/>
              <a:t>out.println(name + " preparing;");</a:t>
            </a:r>
          </a:p>
          <a:p>
            <a:r>
              <a:rPr lang="en-US" altLang="zh-CN" sz="1400"/>
              <a:t>}}</a:t>
            </a:r>
            <a:endParaRPr lang="en-US" altLang="zh-CN" sz="1400">
              <a:latin typeface="Arial" pitchFamily="34" charset="0"/>
              <a:cs typeface="Arial" pitchFamily="34" charset="0"/>
            </a:endParaRPr>
          </a:p>
        </p:txBody>
      </p:sp>
      <p:sp>
        <p:nvSpPr>
          <p:cNvPr id="11" name="TextBox 10"/>
          <p:cNvSpPr txBox="1"/>
          <p:nvPr/>
        </p:nvSpPr>
        <p:spPr>
          <a:xfrm>
            <a:off x="4454843" y="3153806"/>
            <a:ext cx="4347665" cy="2246769"/>
          </a:xfrm>
          <a:prstGeom prst="rect">
            <a:avLst/>
          </a:prstGeom>
          <a:noFill/>
        </p:spPr>
        <p:txBody>
          <a:bodyPr wrap="none" rtlCol="0">
            <a:spAutoFit/>
          </a:bodyPr>
          <a:lstStyle/>
          <a:p>
            <a:r>
              <a:rPr lang="en-US" altLang="zh-CN" sz="1400">
                <a:latin typeface="Arial" pitchFamily="34" charset="0"/>
                <a:cs typeface="Arial" pitchFamily="34" charset="0"/>
              </a:rPr>
              <a:t>//</a:t>
            </a:r>
            <a:r>
              <a:rPr lang="zh-CN" altLang="en-US" sz="1400">
                <a:latin typeface="Arial" pitchFamily="34" charset="0"/>
                <a:cs typeface="Arial" pitchFamily="34" charset="0"/>
              </a:rPr>
              <a:t>增加一段代码</a:t>
            </a:r>
            <a:r>
              <a:rPr lang="en-US" altLang="zh-CN" sz="1400">
                <a:latin typeface="Arial" pitchFamily="34" charset="0"/>
                <a:cs typeface="Arial" pitchFamily="34" charset="0"/>
              </a:rPr>
              <a:t> OrderPizza.java //</a:t>
            </a:r>
            <a:r>
              <a:rPr lang="zh-CN" altLang="en-US" sz="1400">
                <a:solidFill>
                  <a:srgbClr val="FF0000"/>
                </a:solidFill>
                <a:latin typeface="Arial" pitchFamily="34" charset="0"/>
                <a:cs typeface="Arial" pitchFamily="34" charset="0"/>
              </a:rPr>
              <a:t>写</a:t>
            </a:r>
            <a:endParaRPr lang="en-US" altLang="zh-CN" sz="1400">
              <a:solidFill>
                <a:srgbClr val="FF0000"/>
              </a:solidFill>
              <a:latin typeface="Arial" pitchFamily="34" charset="0"/>
              <a:cs typeface="Arial" pitchFamily="34" charset="0"/>
            </a:endParaRPr>
          </a:p>
          <a:p>
            <a:r>
              <a:rPr lang="en-US" altLang="zh-CN" sz="1400">
                <a:latin typeface="Arial" pitchFamily="34" charset="0"/>
                <a:cs typeface="Arial" pitchFamily="34" charset="0"/>
              </a:rPr>
              <a:t>if (ordertype.equals("greek")) {</a:t>
            </a:r>
          </a:p>
          <a:p>
            <a:r>
              <a:rPr lang="en-US" altLang="zh-CN" sz="1400">
                <a:latin typeface="Arial" pitchFamily="34" charset="0"/>
                <a:cs typeface="Arial" pitchFamily="34" charset="0"/>
              </a:rPr>
              <a:t>	pizza = new GreekPizza();</a:t>
            </a:r>
          </a:p>
          <a:p>
            <a:r>
              <a:rPr lang="en-US" altLang="zh-CN" sz="1400">
                <a:latin typeface="Arial" pitchFamily="34" charset="0"/>
                <a:cs typeface="Arial" pitchFamily="34" charset="0"/>
              </a:rPr>
              <a:t>	} else if (ordertype.equals("pepper")) {</a:t>
            </a:r>
          </a:p>
          <a:p>
            <a:r>
              <a:rPr lang="en-US" altLang="zh-CN" sz="1400">
                <a:latin typeface="Arial" pitchFamily="34" charset="0"/>
                <a:cs typeface="Arial" pitchFamily="34" charset="0"/>
              </a:rPr>
              <a:t>	pizza = new PepperPizza();</a:t>
            </a:r>
          </a:p>
          <a:p>
            <a:r>
              <a:rPr lang="en-US" altLang="zh-CN" sz="1400">
                <a:latin typeface="Arial" pitchFamily="34" charset="0"/>
                <a:cs typeface="Arial" pitchFamily="34" charset="0"/>
              </a:rPr>
              <a:t>	} </a:t>
            </a:r>
            <a:r>
              <a:rPr lang="en-US" altLang="zh-CN" sz="1400" b="1">
                <a:solidFill>
                  <a:srgbClr val="EA0000"/>
                </a:solidFill>
                <a:latin typeface="Arial" pitchFamily="34" charset="0"/>
                <a:cs typeface="Arial" pitchFamily="34" charset="0"/>
              </a:rPr>
              <a:t>else if (ordertype.equals("cheese")) {</a:t>
            </a:r>
          </a:p>
          <a:p>
            <a:r>
              <a:rPr lang="en-US" altLang="zh-CN" sz="1400" b="1">
                <a:solidFill>
                  <a:srgbClr val="EA0000"/>
                </a:solidFill>
                <a:latin typeface="Arial" pitchFamily="34" charset="0"/>
                <a:cs typeface="Arial" pitchFamily="34" charset="0"/>
              </a:rPr>
              <a:t>	pizza = new CheesePizza();</a:t>
            </a:r>
          </a:p>
          <a:p>
            <a:r>
              <a:rPr lang="en-US" altLang="zh-CN" sz="1400" b="1">
                <a:solidFill>
                  <a:srgbClr val="EA0000"/>
                </a:solidFill>
                <a:latin typeface="Arial" pitchFamily="34" charset="0"/>
                <a:cs typeface="Arial" pitchFamily="34" charset="0"/>
              </a:rPr>
              <a:t>	}</a:t>
            </a:r>
            <a:r>
              <a:rPr lang="en-US" altLang="zh-CN" sz="1400">
                <a:latin typeface="Arial" pitchFamily="34" charset="0"/>
                <a:cs typeface="Arial" pitchFamily="34" charset="0"/>
              </a:rPr>
              <a:t> else {</a:t>
            </a:r>
          </a:p>
          <a:p>
            <a:r>
              <a:rPr lang="en-US" altLang="zh-CN" sz="1400">
                <a:latin typeface="Arial" pitchFamily="34" charset="0"/>
                <a:cs typeface="Arial" pitchFamily="34" charset="0"/>
              </a:rPr>
              <a:t>	break;</a:t>
            </a:r>
          </a:p>
          <a:p>
            <a:r>
              <a:rPr lang="en-US" altLang="zh-CN" sz="1400">
                <a:latin typeface="Arial" pitchFamily="34" charset="0"/>
                <a:cs typeface="Arial" pitchFamily="34" charset="0"/>
              </a:rPr>
              <a:t>}}</a:t>
            </a:r>
            <a:endParaRPr lang="zh-CN" altLang="en-US" sz="1400">
              <a:latin typeface="Arial" pitchFamily="34" charset="0"/>
              <a:cs typeface="Arial" pitchFamily="34" charset="0"/>
            </a:endParaRPr>
          </a:p>
        </p:txBody>
      </p:sp>
    </p:spTree>
    <p:extLst>
      <p:ext uri="{BB962C8B-B14F-4D97-AF65-F5344CB8AC3E}">
        <p14:creationId xmlns:p14="http://schemas.microsoft.com/office/powerpoint/2010/main" val="3688764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简单工厂模式</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2"/>
            <a:ext cx="8790601" cy="2954655"/>
          </a:xfrm>
          <a:prstGeom prst="rect">
            <a:avLst/>
          </a:prstGeom>
        </p:spPr>
        <p:txBody>
          <a:bodyPr wrap="square">
            <a:spAutoFit/>
          </a:bodyPr>
          <a:lstStyle/>
          <a:p>
            <a:r>
              <a:rPr lang="zh-CN" altLang="en-US" sz="2000" b="1">
                <a:solidFill>
                  <a:srgbClr val="0070C0"/>
                </a:solidFill>
                <a:latin typeface="+mn-ea"/>
              </a:rPr>
              <a:t>传统的方式的优缺点</a:t>
            </a:r>
            <a:endParaRPr lang="en-US" altLang="zh-CN" sz="2000" b="1">
              <a:solidFill>
                <a:srgbClr val="0070C0"/>
              </a:solidFill>
              <a:latin typeface="+mn-ea"/>
            </a:endParaRPr>
          </a:p>
          <a:p>
            <a:endParaRPr lang="en-US" altLang="zh-CN">
              <a:latin typeface="Arial" pitchFamily="34" charset="0"/>
              <a:cs typeface="Arial" pitchFamily="34" charset="0"/>
            </a:endParaRPr>
          </a:p>
          <a:p>
            <a:pPr marL="342900" indent="-342900">
              <a:buAutoNum type="arabicParenR" startAt="4"/>
            </a:pPr>
            <a:r>
              <a:rPr lang="zh-CN" altLang="en-US">
                <a:latin typeface="Arial" pitchFamily="34" charset="0"/>
                <a:cs typeface="Arial" pitchFamily="34" charset="0"/>
              </a:rPr>
              <a:t>改进的思路分析</a:t>
            </a:r>
            <a:br>
              <a:rPr lang="en-US" altLang="zh-CN">
                <a:latin typeface="Arial" pitchFamily="34" charset="0"/>
                <a:cs typeface="Arial" pitchFamily="34" charset="0"/>
              </a:rPr>
            </a:br>
            <a:endParaRPr lang="en-US" altLang="zh-CN">
              <a:latin typeface="Arial" pitchFamily="34" charset="0"/>
              <a:cs typeface="Arial" pitchFamily="34" charset="0"/>
            </a:endParaRPr>
          </a:p>
          <a:p>
            <a:r>
              <a:rPr lang="zh-CN" altLang="en-US" b="1">
                <a:solidFill>
                  <a:srgbClr val="CC0000"/>
                </a:solidFill>
              </a:rPr>
              <a:t>分析：</a:t>
            </a:r>
            <a:r>
              <a:rPr lang="zh-CN" altLang="en-US"/>
              <a:t>修改代码可以接受，但是如果我们在其它的地方也有创建</a:t>
            </a:r>
            <a:r>
              <a:rPr lang="en-US" altLang="zh-CN"/>
              <a:t>Pizza</a:t>
            </a:r>
            <a:r>
              <a:rPr lang="zh-CN" altLang="en-US"/>
              <a:t>的代码，就意味着，也需要修改，而创建</a:t>
            </a:r>
            <a:r>
              <a:rPr lang="en-US" altLang="zh-CN"/>
              <a:t>Pizza</a:t>
            </a:r>
            <a:r>
              <a:rPr lang="zh-CN" altLang="en-US"/>
              <a:t>的代码，</a:t>
            </a:r>
            <a:r>
              <a:rPr lang="zh-CN" altLang="en-US" b="1">
                <a:solidFill>
                  <a:srgbClr val="EE0000"/>
                </a:solidFill>
              </a:rPr>
              <a:t>往往有多处</a:t>
            </a:r>
            <a:r>
              <a:rPr lang="zh-CN" altLang="en-US"/>
              <a:t>。</a:t>
            </a:r>
            <a:endParaRPr lang="en-US" altLang="zh-CN"/>
          </a:p>
          <a:p>
            <a:r>
              <a:rPr lang="zh-CN" altLang="en-US" b="1">
                <a:solidFill>
                  <a:srgbClr val="CC0000"/>
                </a:solidFill>
              </a:rPr>
              <a:t>思路：</a:t>
            </a:r>
            <a:r>
              <a:rPr lang="zh-CN" altLang="en-US"/>
              <a:t>把创建</a:t>
            </a:r>
            <a:r>
              <a:rPr lang="en-US" altLang="zh-CN"/>
              <a:t>Pizza</a:t>
            </a:r>
            <a:r>
              <a:rPr lang="zh-CN" altLang="en-US"/>
              <a:t>对象封装到一个类中，这样我们有新的</a:t>
            </a:r>
            <a:r>
              <a:rPr lang="en-US" altLang="zh-CN"/>
              <a:t>Pizza</a:t>
            </a:r>
            <a:r>
              <a:rPr lang="zh-CN" altLang="en-US"/>
              <a:t>种类时，只需要修改该类就可，</a:t>
            </a:r>
            <a:r>
              <a:rPr lang="zh-CN" altLang="en-US" b="1">
                <a:solidFill>
                  <a:srgbClr val="EE0000"/>
                </a:solidFill>
              </a:rPr>
              <a:t>其它有创建到</a:t>
            </a:r>
            <a:r>
              <a:rPr lang="en-US" altLang="zh-CN" b="1">
                <a:solidFill>
                  <a:srgbClr val="EE0000"/>
                </a:solidFill>
              </a:rPr>
              <a:t>Pizza</a:t>
            </a:r>
            <a:r>
              <a:rPr lang="zh-CN" altLang="en-US" b="1">
                <a:solidFill>
                  <a:srgbClr val="EE0000"/>
                </a:solidFill>
              </a:rPr>
              <a:t>对象的代码就不需要修改了</a:t>
            </a:r>
            <a:r>
              <a:rPr lang="en-US" altLang="zh-CN"/>
              <a:t>.-&gt; </a:t>
            </a:r>
            <a:r>
              <a:rPr lang="zh-CN" altLang="en-US"/>
              <a:t>简单工厂模式</a:t>
            </a:r>
          </a:p>
          <a:p>
            <a:endParaRPr lang="en-US" altLang="zh-CN" sz="2000" b="1">
              <a:solidFill>
                <a:srgbClr val="0070C0"/>
              </a:solidFill>
              <a:latin typeface="+mn-ea"/>
            </a:endParaRPr>
          </a:p>
          <a:p>
            <a:endParaRPr lang="en-US" altLang="zh-CN" sz="2000" b="1">
              <a:solidFill>
                <a:srgbClr val="0070C0"/>
              </a:solidFill>
              <a:latin typeface="+mn-ea"/>
            </a:endParaRPr>
          </a:p>
        </p:txBody>
      </p:sp>
    </p:spTree>
    <p:extLst>
      <p:ext uri="{BB962C8B-B14F-4D97-AF65-F5344CB8AC3E}">
        <p14:creationId xmlns:p14="http://schemas.microsoft.com/office/powerpoint/2010/main" val="4000478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Java</a:t>
            </a:r>
            <a:r>
              <a:rPr lang="zh-CN" altLang="en-US" sz="2200" b="1"/>
              <a:t>设计模式内容介绍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2" name="TextBox 1"/>
          <p:cNvSpPr txBox="1"/>
          <p:nvPr/>
        </p:nvSpPr>
        <p:spPr>
          <a:xfrm>
            <a:off x="487837" y="1368127"/>
            <a:ext cx="8747096" cy="677108"/>
          </a:xfrm>
          <a:prstGeom prst="rect">
            <a:avLst/>
          </a:prstGeom>
          <a:noFill/>
        </p:spPr>
        <p:txBody>
          <a:bodyPr wrap="square" rtlCol="0">
            <a:spAutoFit/>
          </a:bodyPr>
          <a:lstStyle/>
          <a:p>
            <a:r>
              <a:rPr lang="zh-CN" altLang="en-US" sz="2000" b="1">
                <a:solidFill>
                  <a:srgbClr val="0070C0"/>
                </a:solidFill>
              </a:rPr>
              <a:t>先看几个经典的设计模式面试题</a:t>
            </a:r>
            <a:endParaRPr lang="en-US" altLang="zh-CN"/>
          </a:p>
          <a:p>
            <a:endParaRPr lang="en-US" altLang="zh-CN"/>
          </a:p>
        </p:txBody>
      </p:sp>
      <p:sp>
        <p:nvSpPr>
          <p:cNvPr id="8" name="TextBox 7"/>
          <p:cNvSpPr txBox="1"/>
          <p:nvPr/>
        </p:nvSpPr>
        <p:spPr>
          <a:xfrm>
            <a:off x="521965" y="1840791"/>
            <a:ext cx="8352928" cy="2862322"/>
          </a:xfrm>
          <a:prstGeom prst="rect">
            <a:avLst/>
          </a:prstGeom>
          <a:noFill/>
        </p:spPr>
        <p:txBody>
          <a:bodyPr wrap="square" rtlCol="0">
            <a:spAutoFit/>
          </a:bodyPr>
          <a:lstStyle/>
          <a:p>
            <a:r>
              <a:rPr lang="zh-CN" altLang="en-US"/>
              <a:t>单例设计模式一共有几种实现方式？请分别用代码实现，并说明各个实现方式的优点和缺点</a:t>
            </a:r>
            <a:r>
              <a:rPr lang="en-US" altLang="zh-CN"/>
              <a:t>?</a:t>
            </a:r>
          </a:p>
          <a:p>
            <a:endParaRPr lang="en-US" altLang="zh-CN"/>
          </a:p>
          <a:p>
            <a:endParaRPr lang="en-US" altLang="zh-CN"/>
          </a:p>
          <a:p>
            <a:r>
              <a:rPr lang="zh-CN" altLang="en-US"/>
              <a:t>单例设计模式一共有</a:t>
            </a:r>
            <a:r>
              <a:rPr lang="en-US" altLang="zh-CN"/>
              <a:t>8</a:t>
            </a:r>
            <a:r>
              <a:rPr lang="zh-CN" altLang="en-US"/>
              <a:t>种写法，后面我们会依次讲到</a:t>
            </a:r>
            <a:endParaRPr lang="en-US" altLang="zh-CN"/>
          </a:p>
          <a:p>
            <a:pPr marL="342900" indent="-342900">
              <a:buAutoNum type="arabicParenR"/>
            </a:pPr>
            <a:r>
              <a:rPr lang="zh-CN" altLang="en-US"/>
              <a:t>饿汉式 两种</a:t>
            </a:r>
            <a:endParaRPr lang="en-US" altLang="zh-CN"/>
          </a:p>
          <a:p>
            <a:pPr marL="342900" indent="-342900">
              <a:buAutoNum type="arabicParenR"/>
            </a:pPr>
            <a:r>
              <a:rPr lang="zh-CN" altLang="en-US"/>
              <a:t>懒汉式 三种</a:t>
            </a:r>
            <a:endParaRPr lang="en-US" altLang="zh-CN"/>
          </a:p>
          <a:p>
            <a:pPr marL="342900" indent="-342900">
              <a:buAutoNum type="arabicParenR"/>
            </a:pPr>
            <a:r>
              <a:rPr lang="zh-CN" altLang="en-US"/>
              <a:t>双重检查 </a:t>
            </a:r>
            <a:endParaRPr lang="en-US" altLang="zh-CN"/>
          </a:p>
          <a:p>
            <a:pPr marL="342900" indent="-342900">
              <a:buAutoNum type="arabicParenR"/>
            </a:pPr>
            <a:r>
              <a:rPr lang="zh-CN" altLang="en-US"/>
              <a:t>静态内部类</a:t>
            </a:r>
            <a:endParaRPr lang="en-US" altLang="zh-CN"/>
          </a:p>
          <a:p>
            <a:pPr marL="342900" indent="-342900">
              <a:buAutoNum type="arabicParenR"/>
            </a:pPr>
            <a:r>
              <a:rPr lang="zh-CN" altLang="en-US"/>
              <a:t>枚举</a:t>
            </a:r>
            <a:endParaRPr lang="en-US" altLang="zh-CN"/>
          </a:p>
        </p:txBody>
      </p:sp>
      <p:pic>
        <p:nvPicPr>
          <p:cNvPr id="3553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8629" y="3672383"/>
            <a:ext cx="2075525" cy="1080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05793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简单工厂模式</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2" y="1244431"/>
            <a:ext cx="8114400" cy="3200876"/>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r>
              <a:rPr lang="zh-CN" altLang="en-US" sz="2000" b="1">
                <a:solidFill>
                  <a:srgbClr val="0070C0"/>
                </a:solidFill>
                <a:latin typeface="+mn-ea"/>
              </a:rPr>
              <a:t>基本介绍</a:t>
            </a:r>
            <a:endParaRPr lang="en-US" altLang="zh-CN" sz="2000" b="1">
              <a:solidFill>
                <a:srgbClr val="0070C0"/>
              </a:solidFill>
              <a:latin typeface="+mn-ea"/>
            </a:endParaRPr>
          </a:p>
          <a:p>
            <a:endParaRPr lang="en-US" altLang="zh-CN" sz="2000" b="1">
              <a:solidFill>
                <a:srgbClr val="0070C0"/>
              </a:solidFill>
              <a:latin typeface="+mn-ea"/>
            </a:endParaRPr>
          </a:p>
          <a:p>
            <a:pPr marL="342900" indent="-342900">
              <a:buAutoNum type="arabicParenR"/>
            </a:pPr>
            <a:r>
              <a:rPr lang="zh-CN" altLang="en-US">
                <a:latin typeface="Arial" pitchFamily="34" charset="0"/>
                <a:cs typeface="Arial" pitchFamily="34" charset="0"/>
              </a:rPr>
              <a:t>简单工厂模式是属于创建型模式，是工厂模式的一种。</a:t>
            </a:r>
            <a:r>
              <a:rPr lang="zh-CN" altLang="en-US" b="1">
                <a:solidFill>
                  <a:srgbClr val="EE0000"/>
                </a:solidFill>
                <a:latin typeface="Arial" pitchFamily="34" charset="0"/>
                <a:cs typeface="Arial" pitchFamily="34" charset="0"/>
              </a:rPr>
              <a:t>简单工厂模式是由一个工厂对象决定创建出哪一种产品类的实例</a:t>
            </a:r>
            <a:r>
              <a:rPr lang="zh-CN" altLang="en-US">
                <a:latin typeface="Arial" pitchFamily="34" charset="0"/>
                <a:cs typeface="Arial" pitchFamily="34" charset="0"/>
              </a:rPr>
              <a:t>。简单工厂模式是工厂模式家族中最简单实用的模式</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简单工厂模式：定义了一个创建对象的类，由这个类来</a:t>
            </a:r>
            <a:r>
              <a:rPr lang="zh-CN" altLang="en-US" b="1">
                <a:latin typeface="Arial" pitchFamily="34" charset="0"/>
                <a:cs typeface="Arial" pitchFamily="34" charset="0"/>
              </a:rPr>
              <a:t>封装实例化对象的行为</a:t>
            </a:r>
            <a:r>
              <a:rPr lang="en-US" altLang="zh-CN">
                <a:latin typeface="Arial" pitchFamily="34" charset="0"/>
                <a:cs typeface="Arial" pitchFamily="34" charset="0"/>
              </a:rPr>
              <a:t>(</a:t>
            </a:r>
            <a:r>
              <a:rPr lang="zh-CN" altLang="en-US">
                <a:latin typeface="Arial" pitchFamily="34" charset="0"/>
                <a:cs typeface="Arial" pitchFamily="34" charset="0"/>
              </a:rPr>
              <a:t>代码</a:t>
            </a:r>
            <a:r>
              <a:rPr lang="en-US" altLang="zh-CN">
                <a:latin typeface="Arial" pitchFamily="34" charset="0"/>
                <a:cs typeface="Arial" pitchFamily="34" charset="0"/>
              </a:rPr>
              <a:t>)</a:t>
            </a:r>
          </a:p>
          <a:p>
            <a:pPr marL="342900" indent="-342900">
              <a:buAutoNum type="arabicParenR"/>
            </a:pPr>
            <a:r>
              <a:rPr lang="zh-CN" altLang="en-US">
                <a:latin typeface="Arial" pitchFamily="34" charset="0"/>
                <a:cs typeface="Arial" pitchFamily="34" charset="0"/>
              </a:rPr>
              <a:t>在软件开发中，当我们会用到大量的创建某种、某类或者某批对象时，就会使用到工厂模式</a:t>
            </a:r>
            <a:r>
              <a:rPr lang="en-US" altLang="zh-CN">
                <a:latin typeface="Arial" pitchFamily="34" charset="0"/>
                <a:cs typeface="Arial" pitchFamily="34" charset="0"/>
              </a:rPr>
              <a:t>.</a:t>
            </a:r>
          </a:p>
          <a:p>
            <a:endParaRPr lang="en-US" altLang="zh-CN" sz="2000" b="1">
              <a:solidFill>
                <a:srgbClr val="0070C0"/>
              </a:solidFill>
              <a:latin typeface="+mn-ea"/>
            </a:endParaRPr>
          </a:p>
        </p:txBody>
      </p:sp>
    </p:spTree>
    <p:extLst>
      <p:ext uri="{BB962C8B-B14F-4D97-AF65-F5344CB8AC3E}">
        <p14:creationId xmlns:p14="http://schemas.microsoft.com/office/powerpoint/2010/main" val="19713924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简单工厂模式</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2123658"/>
          </a:xfrm>
          <a:prstGeom prst="rect">
            <a:avLst/>
          </a:prstGeom>
        </p:spPr>
        <p:txBody>
          <a:bodyPr wrap="square">
            <a:spAutoFit/>
          </a:bodyPr>
          <a:lstStyle/>
          <a:p>
            <a:r>
              <a:rPr lang="zh-CN" altLang="en-US" sz="2000" b="1">
                <a:solidFill>
                  <a:srgbClr val="0070C0"/>
                </a:solidFill>
                <a:latin typeface="+mn-ea"/>
              </a:rPr>
              <a:t>使用简单工厂模式</a:t>
            </a:r>
            <a:endParaRPr lang="en-US" altLang="zh-CN" sz="2000" b="1">
              <a:solidFill>
                <a:srgbClr val="0070C0"/>
              </a:solidFill>
              <a:latin typeface="+mn-ea"/>
            </a:endParaRPr>
          </a:p>
          <a:p>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简单工厂模式的设计方案</a:t>
            </a:r>
            <a:r>
              <a:rPr lang="en-US" altLang="zh-CN">
                <a:latin typeface="Arial" pitchFamily="34" charset="0"/>
                <a:cs typeface="Arial" pitchFamily="34" charset="0"/>
              </a:rPr>
              <a:t>: </a:t>
            </a:r>
            <a:r>
              <a:rPr lang="zh-CN" altLang="en-US">
                <a:latin typeface="Arial" pitchFamily="34" charset="0"/>
                <a:cs typeface="Arial" pitchFamily="34" charset="0"/>
              </a:rPr>
              <a:t>定义一个可以实例化</a:t>
            </a:r>
            <a:r>
              <a:rPr lang="en-US" altLang="zh-CN">
                <a:latin typeface="Arial" pitchFamily="34" charset="0"/>
                <a:cs typeface="Arial" pitchFamily="34" charset="0"/>
              </a:rPr>
              <a:t>Pizaa</a:t>
            </a:r>
            <a:r>
              <a:rPr lang="zh-CN" altLang="en-US">
                <a:latin typeface="Arial" pitchFamily="34" charset="0"/>
                <a:cs typeface="Arial" pitchFamily="34" charset="0"/>
              </a:rPr>
              <a:t>对象的类，封装创建对象的代码。</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看代码示例</a:t>
            </a:r>
            <a:endParaRPr lang="en-US" altLang="zh-CN">
              <a:latin typeface="Arial" pitchFamily="34" charset="0"/>
              <a:cs typeface="Arial" pitchFamily="34" charset="0"/>
            </a:endParaRPr>
          </a:p>
          <a:p>
            <a:endParaRPr lang="en-US" altLang="zh-CN" sz="2000" b="1">
              <a:solidFill>
                <a:srgbClr val="0070C0"/>
              </a:solidFill>
              <a:latin typeface="+mn-ea"/>
            </a:endParaRPr>
          </a:p>
          <a:p>
            <a:endParaRPr lang="en-US" altLang="zh-CN" sz="2000" b="1">
              <a:solidFill>
                <a:srgbClr val="0070C0"/>
              </a:solidFill>
              <a:latin typeface="+mn-ea"/>
            </a:endParaRPr>
          </a:p>
        </p:txBody>
      </p:sp>
      <p:sp>
        <p:nvSpPr>
          <p:cNvPr id="5" name="TextBox 4"/>
          <p:cNvSpPr txBox="1"/>
          <p:nvPr/>
        </p:nvSpPr>
        <p:spPr>
          <a:xfrm>
            <a:off x="3306028" y="2435467"/>
            <a:ext cx="3480633" cy="2893100"/>
          </a:xfrm>
          <a:prstGeom prst="rect">
            <a:avLst/>
          </a:prstGeom>
          <a:noFill/>
        </p:spPr>
        <p:txBody>
          <a:bodyPr wrap="none" rtlCol="0">
            <a:spAutoFit/>
          </a:bodyPr>
          <a:lstStyle/>
          <a:p>
            <a:r>
              <a:rPr lang="en-US" altLang="zh-CN" sz="1400" b="1"/>
              <a:t>//</a:t>
            </a:r>
            <a:r>
              <a:rPr lang="zh-CN" altLang="en-US" sz="1400" b="1"/>
              <a:t>编写简单工厂类</a:t>
            </a:r>
            <a:endParaRPr lang="en-US" altLang="zh-CN" sz="1400" b="1"/>
          </a:p>
          <a:p>
            <a:r>
              <a:rPr lang="en-US" altLang="zh-CN" sz="1400" b="1"/>
              <a:t>public class SimplePizzaFactory { </a:t>
            </a:r>
            <a:endParaRPr lang="zh-CN" altLang="en-US" sz="1400" u="sng"/>
          </a:p>
          <a:p>
            <a:r>
              <a:rPr lang="en-US" altLang="zh-CN" sz="1400" b="1"/>
              <a:t>public Pizza createPizza(String type) {</a:t>
            </a:r>
          </a:p>
          <a:p>
            <a:r>
              <a:rPr lang="en-US" altLang="zh-CN" sz="1400"/>
              <a:t>System.</a:t>
            </a:r>
            <a:r>
              <a:rPr lang="en-US" altLang="zh-CN" sz="1400" b="1" i="1"/>
              <a:t>out.println("</a:t>
            </a:r>
            <a:r>
              <a:rPr lang="zh-CN" altLang="en-US" sz="1400" b="1" i="1"/>
              <a:t>使用简单工厂模式</a:t>
            </a:r>
            <a:r>
              <a:rPr lang="en-US" altLang="zh-CN" sz="1400" b="1" i="1"/>
              <a:t>~~");</a:t>
            </a:r>
          </a:p>
          <a:p>
            <a:r>
              <a:rPr lang="en-US" altLang="zh-CN" sz="1400"/>
              <a:t>Pizza pizza = </a:t>
            </a:r>
            <a:r>
              <a:rPr lang="en-US" altLang="zh-CN" sz="1400" b="1"/>
              <a:t>null;</a:t>
            </a:r>
            <a:endParaRPr lang="zh-CN" altLang="en-US" sz="1400"/>
          </a:p>
          <a:p>
            <a:r>
              <a:rPr lang="en-US" altLang="zh-CN" sz="1400" b="1"/>
              <a:t>if (type.equals("cheese")) {</a:t>
            </a:r>
          </a:p>
          <a:p>
            <a:r>
              <a:rPr lang="en-US" altLang="zh-CN" sz="1400"/>
              <a:t>pizza = </a:t>
            </a:r>
            <a:r>
              <a:rPr lang="en-US" altLang="zh-CN" sz="1400" b="1"/>
              <a:t>new CheesePizza();</a:t>
            </a:r>
          </a:p>
          <a:p>
            <a:r>
              <a:rPr lang="en-US" altLang="zh-CN" sz="1400"/>
              <a:t>} </a:t>
            </a:r>
            <a:r>
              <a:rPr lang="en-US" altLang="zh-CN" sz="1400" b="1"/>
              <a:t>else if (type.equals("greek")) {</a:t>
            </a:r>
          </a:p>
          <a:p>
            <a:r>
              <a:rPr lang="en-US" altLang="zh-CN" sz="1400"/>
              <a:t>pizza = </a:t>
            </a:r>
            <a:r>
              <a:rPr lang="en-US" altLang="zh-CN" sz="1400" b="1"/>
              <a:t>new GreekPizza();</a:t>
            </a:r>
          </a:p>
          <a:p>
            <a:r>
              <a:rPr lang="en-US" altLang="zh-CN" sz="1400"/>
              <a:t>} </a:t>
            </a:r>
            <a:r>
              <a:rPr lang="en-US" altLang="zh-CN" sz="1400" b="1"/>
              <a:t>else if (type.equals("pepper")) {</a:t>
            </a:r>
          </a:p>
          <a:p>
            <a:r>
              <a:rPr lang="en-US" altLang="zh-CN" sz="1400"/>
              <a:t>pizza = </a:t>
            </a:r>
            <a:r>
              <a:rPr lang="en-US" altLang="zh-CN" sz="1400" b="1"/>
              <a:t>new PepperPizza();</a:t>
            </a:r>
            <a:endParaRPr lang="en-US" altLang="zh-CN" sz="1400"/>
          </a:p>
          <a:p>
            <a:r>
              <a:rPr lang="en-US" altLang="zh-CN" sz="1400" b="1"/>
              <a:t>return pizza;</a:t>
            </a:r>
          </a:p>
          <a:p>
            <a:r>
              <a:rPr lang="en-US" altLang="zh-CN" sz="1400"/>
              <a:t>}}</a:t>
            </a:r>
            <a:endParaRPr lang="zh-CN" altLang="en-US" sz="1300">
              <a:latin typeface="Arial" pitchFamily="34" charset="0"/>
              <a:cs typeface="Arial" pitchFamily="34" charset="0"/>
            </a:endParaRPr>
          </a:p>
        </p:txBody>
      </p:sp>
      <p:sp>
        <p:nvSpPr>
          <p:cNvPr id="8" name="TextBox 7"/>
          <p:cNvSpPr txBox="1"/>
          <p:nvPr/>
        </p:nvSpPr>
        <p:spPr>
          <a:xfrm>
            <a:off x="6723905" y="2448247"/>
            <a:ext cx="2629667" cy="738664"/>
          </a:xfrm>
          <a:prstGeom prst="rect">
            <a:avLst/>
          </a:prstGeom>
          <a:noFill/>
        </p:spPr>
        <p:txBody>
          <a:bodyPr wrap="square" rtlCol="0">
            <a:spAutoFit/>
          </a:bodyPr>
          <a:lstStyle/>
          <a:p>
            <a:r>
              <a:rPr lang="en-US" altLang="zh-CN" sz="1400"/>
              <a:t>//</a:t>
            </a:r>
            <a:r>
              <a:rPr lang="zh-CN" altLang="en-US" sz="1400"/>
              <a:t>修改</a:t>
            </a:r>
            <a:r>
              <a:rPr lang="en-US" altLang="zh-CN" sz="1400"/>
              <a:t>OrderPizza</a:t>
            </a:r>
            <a:r>
              <a:rPr lang="zh-CN" altLang="en-US" sz="1400">
                <a:latin typeface="Arial" pitchFamily="34" charset="0"/>
                <a:cs typeface="Arial" pitchFamily="34" charset="0"/>
              </a:rPr>
              <a:t>，使用简单工厂模式来创建对象，更加的方便灵活</a:t>
            </a:r>
            <a:endParaRPr lang="en-US" altLang="zh-CN" sz="1400">
              <a:latin typeface="Arial" pitchFamily="34" charset="0"/>
              <a:cs typeface="Arial" pitchFamily="34" charset="0"/>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4009680882"/>
              </p:ext>
            </p:extLst>
          </p:nvPr>
        </p:nvGraphicFramePr>
        <p:xfrm>
          <a:off x="6903771" y="4536479"/>
          <a:ext cx="1172044" cy="520392"/>
        </p:xfrm>
        <a:graphic>
          <a:graphicData uri="http://schemas.openxmlformats.org/presentationml/2006/ole">
            <mc:AlternateContent xmlns:mc="http://schemas.openxmlformats.org/markup-compatibility/2006">
              <mc:Choice xmlns:v="urn:schemas-microsoft-com:vml" Requires="v">
                <p:oleObj spid="_x0000_s373862" name="包装程序外壳对象" showAsIcon="1" r:id="rId4" imgW="1601640" imgH="711360" progId="Package">
                  <p:embed/>
                </p:oleObj>
              </mc:Choice>
              <mc:Fallback>
                <p:oleObj name="包装程序外壳对象" showAsIcon="1" r:id="rId4" imgW="1601640" imgH="711360" progId="Package">
                  <p:embed/>
                  <p:pic>
                    <p:nvPicPr>
                      <p:cNvPr id="0" name=""/>
                      <p:cNvPicPr/>
                      <p:nvPr/>
                    </p:nvPicPr>
                    <p:blipFill>
                      <a:blip r:embed="rId5"/>
                      <a:stretch>
                        <a:fillRect/>
                      </a:stretch>
                    </p:blipFill>
                    <p:spPr>
                      <a:xfrm>
                        <a:off x="6903771" y="4536479"/>
                        <a:ext cx="1172044" cy="520392"/>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00275032"/>
              </p:ext>
            </p:extLst>
          </p:nvPr>
        </p:nvGraphicFramePr>
        <p:xfrm>
          <a:off x="2466181" y="4176439"/>
          <a:ext cx="503765" cy="434013"/>
        </p:xfrm>
        <a:graphic>
          <a:graphicData uri="http://schemas.openxmlformats.org/presentationml/2006/ole">
            <mc:AlternateContent xmlns:mc="http://schemas.openxmlformats.org/markup-compatibility/2006">
              <mc:Choice xmlns:v="urn:schemas-microsoft-com:vml" Requires="v">
                <p:oleObj spid="_x0000_s373863" name="包装程序外壳对象" showAsIcon="1" r:id="rId6" imgW="826200" imgH="711360" progId="Package">
                  <p:embed/>
                </p:oleObj>
              </mc:Choice>
              <mc:Fallback>
                <p:oleObj name="包装程序外壳对象" showAsIcon="1" r:id="rId6" imgW="826200" imgH="711360" progId="Package">
                  <p:embed/>
                  <p:pic>
                    <p:nvPicPr>
                      <p:cNvPr id="0" name=""/>
                      <p:cNvPicPr/>
                      <p:nvPr/>
                    </p:nvPicPr>
                    <p:blipFill>
                      <a:blip r:embed="rId7"/>
                      <a:stretch>
                        <a:fillRect/>
                      </a:stretch>
                    </p:blipFill>
                    <p:spPr>
                      <a:xfrm>
                        <a:off x="2466181" y="4176439"/>
                        <a:ext cx="503765" cy="434013"/>
                      </a:xfrm>
                      <a:prstGeom prst="rect">
                        <a:avLst/>
                      </a:prstGeom>
                    </p:spPr>
                  </p:pic>
                </p:oleObj>
              </mc:Fallback>
            </mc:AlternateContent>
          </a:graphicData>
        </a:graphic>
      </p:graphicFrame>
      <p:pic>
        <p:nvPicPr>
          <p:cNvPr id="161032" name="Picture 26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8624" y="3091468"/>
            <a:ext cx="2355592" cy="1927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36630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工厂方法模式</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2"/>
            <a:ext cx="8790601" cy="3877985"/>
          </a:xfrm>
          <a:prstGeom prst="rect">
            <a:avLst/>
          </a:prstGeom>
        </p:spPr>
        <p:txBody>
          <a:bodyPr wrap="square">
            <a:spAutoFit/>
          </a:bodyPr>
          <a:lstStyle/>
          <a:p>
            <a:r>
              <a:rPr lang="zh-CN" altLang="en-US" sz="2000" b="1">
                <a:solidFill>
                  <a:srgbClr val="0070C0"/>
                </a:solidFill>
                <a:latin typeface="+mn-ea"/>
              </a:rPr>
              <a:t>看一个新的需求</a:t>
            </a:r>
            <a:endParaRPr lang="en-US" altLang="zh-CN" sz="2000" b="1">
              <a:solidFill>
                <a:srgbClr val="0070C0"/>
              </a:solidFill>
              <a:latin typeface="+mn-ea"/>
            </a:endParaRPr>
          </a:p>
          <a:p>
            <a:endParaRPr lang="en-US" altLang="zh-CN">
              <a:latin typeface="Arial" pitchFamily="34" charset="0"/>
              <a:cs typeface="Arial" pitchFamily="34" charset="0"/>
            </a:endParaRPr>
          </a:p>
          <a:p>
            <a:r>
              <a:rPr lang="zh-CN" altLang="en-US">
                <a:latin typeface="Arial" pitchFamily="34" charset="0"/>
                <a:cs typeface="Arial" pitchFamily="34" charset="0"/>
              </a:rPr>
              <a:t>披萨项目新的需求：客户在点披萨时，可以点不同口味的披萨，比如 北京的奶酪</a:t>
            </a:r>
            <a:r>
              <a:rPr lang="en-US" altLang="zh-CN">
                <a:latin typeface="Arial" pitchFamily="34" charset="0"/>
                <a:cs typeface="Arial" pitchFamily="34" charset="0"/>
              </a:rPr>
              <a:t>pizza</a:t>
            </a:r>
            <a:r>
              <a:rPr lang="zh-CN" altLang="en-US">
                <a:latin typeface="Arial" pitchFamily="34" charset="0"/>
                <a:cs typeface="Arial" pitchFamily="34" charset="0"/>
              </a:rPr>
              <a:t>、北京的胡椒</a:t>
            </a:r>
            <a:r>
              <a:rPr lang="en-US" altLang="zh-CN">
                <a:latin typeface="Arial" pitchFamily="34" charset="0"/>
                <a:cs typeface="Arial" pitchFamily="34" charset="0"/>
              </a:rPr>
              <a:t>pizza </a:t>
            </a:r>
            <a:r>
              <a:rPr lang="zh-CN" altLang="en-US">
                <a:latin typeface="Arial" pitchFamily="34" charset="0"/>
                <a:cs typeface="Arial" pitchFamily="34" charset="0"/>
              </a:rPr>
              <a:t>或者是伦敦的奶酪</a:t>
            </a:r>
            <a:r>
              <a:rPr lang="en-US" altLang="zh-CN">
                <a:latin typeface="Arial" pitchFamily="34" charset="0"/>
                <a:cs typeface="Arial" pitchFamily="34" charset="0"/>
              </a:rPr>
              <a:t>pizza</a:t>
            </a:r>
            <a:r>
              <a:rPr lang="zh-CN" altLang="en-US">
                <a:latin typeface="Arial" pitchFamily="34" charset="0"/>
                <a:cs typeface="Arial" pitchFamily="34" charset="0"/>
              </a:rPr>
              <a:t>、伦敦的胡椒</a:t>
            </a:r>
            <a:r>
              <a:rPr lang="en-US" altLang="zh-CN">
                <a:latin typeface="Arial" pitchFamily="34" charset="0"/>
                <a:cs typeface="Arial" pitchFamily="34" charset="0"/>
              </a:rPr>
              <a:t>pizza</a:t>
            </a:r>
            <a:r>
              <a:rPr lang="zh-CN" altLang="en-US">
                <a:latin typeface="Arial" pitchFamily="34" charset="0"/>
                <a:cs typeface="Arial" pitchFamily="34" charset="0"/>
              </a:rPr>
              <a:t>。</a:t>
            </a:r>
            <a:endParaRPr lang="en-US" altLang="zh-CN">
              <a:latin typeface="Arial" pitchFamily="34" charset="0"/>
              <a:cs typeface="Arial" pitchFamily="34" charset="0"/>
            </a:endParaRPr>
          </a:p>
          <a:p>
            <a:endParaRPr lang="en-US" altLang="zh-CN" sz="2000" b="1">
              <a:solidFill>
                <a:srgbClr val="0070C0"/>
              </a:solidFill>
              <a:latin typeface="Arial" pitchFamily="34" charset="0"/>
              <a:cs typeface="Arial" pitchFamily="34" charset="0"/>
            </a:endParaRPr>
          </a:p>
          <a:p>
            <a:endParaRPr lang="en-US" altLang="zh-CN" sz="2000" b="1">
              <a:solidFill>
                <a:srgbClr val="0070C0"/>
              </a:solidFill>
              <a:latin typeface="Arial" pitchFamily="34" charset="0"/>
              <a:cs typeface="Arial" pitchFamily="34" charset="0"/>
            </a:endParaRPr>
          </a:p>
          <a:p>
            <a:r>
              <a:rPr lang="zh-CN" altLang="en-US" sz="2000" b="1">
                <a:solidFill>
                  <a:srgbClr val="0070C0"/>
                </a:solidFill>
                <a:latin typeface="Arial" pitchFamily="34" charset="0"/>
                <a:cs typeface="Arial" pitchFamily="34" charset="0"/>
              </a:rPr>
              <a:t>思路</a:t>
            </a:r>
            <a:r>
              <a:rPr lang="en-US" altLang="zh-CN" sz="2000" b="1">
                <a:solidFill>
                  <a:srgbClr val="0070C0"/>
                </a:solidFill>
                <a:latin typeface="Arial" pitchFamily="34" charset="0"/>
                <a:cs typeface="Arial" pitchFamily="34" charset="0"/>
              </a:rPr>
              <a:t>1</a:t>
            </a:r>
          </a:p>
          <a:p>
            <a:r>
              <a:rPr lang="zh-CN" altLang="en-US">
                <a:latin typeface="Arial" pitchFamily="34" charset="0"/>
                <a:cs typeface="Arial" pitchFamily="34" charset="0"/>
              </a:rPr>
              <a:t>使用简单工厂模式，创建不同的简单工厂类，比如</a:t>
            </a:r>
            <a:r>
              <a:rPr lang="en-US" altLang="zh-CN">
                <a:latin typeface="Arial" pitchFamily="34" charset="0"/>
                <a:cs typeface="Arial" pitchFamily="34" charset="0"/>
              </a:rPr>
              <a:t>BJPizzaSimpleFactory</a:t>
            </a:r>
            <a:r>
              <a:rPr lang="zh-CN" altLang="en-US">
                <a:latin typeface="Arial" pitchFamily="34" charset="0"/>
                <a:cs typeface="Arial" pitchFamily="34" charset="0"/>
              </a:rPr>
              <a:t>、</a:t>
            </a:r>
            <a:r>
              <a:rPr lang="en-US" altLang="zh-CN">
                <a:latin typeface="Arial" pitchFamily="34" charset="0"/>
                <a:cs typeface="Arial" pitchFamily="34" charset="0"/>
              </a:rPr>
              <a:t>LDPizzaSimpleFactory </a:t>
            </a:r>
            <a:r>
              <a:rPr lang="zh-CN" altLang="en-US">
                <a:latin typeface="Arial" pitchFamily="34" charset="0"/>
                <a:cs typeface="Arial" pitchFamily="34" charset="0"/>
              </a:rPr>
              <a:t>等等</a:t>
            </a:r>
            <a:r>
              <a:rPr lang="en-US" altLang="zh-CN">
                <a:latin typeface="Arial" pitchFamily="34" charset="0"/>
                <a:cs typeface="Arial" pitchFamily="34" charset="0"/>
              </a:rPr>
              <a:t>.</a:t>
            </a:r>
            <a:r>
              <a:rPr lang="zh-CN" altLang="en-US">
                <a:latin typeface="Arial" pitchFamily="34" charset="0"/>
                <a:cs typeface="Arial" pitchFamily="34" charset="0"/>
              </a:rPr>
              <a:t>从当前这个案例来说，也是可以的，但是考虑到项目的规模，以及软件的可维护性、可扩展性并不是特别好</a:t>
            </a:r>
            <a:endParaRPr lang="en-US" altLang="zh-CN">
              <a:latin typeface="Arial" pitchFamily="34" charset="0"/>
              <a:cs typeface="Arial" pitchFamily="34" charset="0"/>
            </a:endParaRPr>
          </a:p>
          <a:p>
            <a:endParaRPr lang="en-US" altLang="zh-CN" sz="2000" b="1">
              <a:solidFill>
                <a:srgbClr val="0070C0"/>
              </a:solidFill>
              <a:latin typeface="+mn-ea"/>
            </a:endParaRPr>
          </a:p>
          <a:p>
            <a:r>
              <a:rPr lang="zh-CN" altLang="en-US" sz="2000" b="1">
                <a:solidFill>
                  <a:srgbClr val="0070C0"/>
                </a:solidFill>
                <a:latin typeface="+mn-ea"/>
              </a:rPr>
              <a:t>思路</a:t>
            </a:r>
            <a:r>
              <a:rPr lang="en-US" altLang="zh-CN" sz="2000" b="1">
                <a:solidFill>
                  <a:srgbClr val="0070C0"/>
                </a:solidFill>
                <a:latin typeface="+mn-ea"/>
              </a:rPr>
              <a:t>2</a:t>
            </a:r>
          </a:p>
          <a:p>
            <a:r>
              <a:rPr lang="zh-CN" altLang="en-US">
                <a:latin typeface="+mn-ea"/>
              </a:rPr>
              <a:t>使用工厂方法模式</a:t>
            </a:r>
            <a:endParaRPr lang="en-US" altLang="zh-CN">
              <a:latin typeface="+mn-ea"/>
            </a:endParaRPr>
          </a:p>
        </p:txBody>
      </p:sp>
    </p:spTree>
    <p:extLst>
      <p:ext uri="{BB962C8B-B14F-4D97-AF65-F5344CB8AC3E}">
        <p14:creationId xmlns:p14="http://schemas.microsoft.com/office/powerpoint/2010/main" val="31481063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工厂方法模式</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2"/>
            <a:ext cx="8790601" cy="2923877"/>
          </a:xfrm>
          <a:prstGeom prst="rect">
            <a:avLst/>
          </a:prstGeom>
        </p:spPr>
        <p:txBody>
          <a:bodyPr wrap="square">
            <a:spAutoFit/>
          </a:bodyPr>
          <a:lstStyle/>
          <a:p>
            <a:r>
              <a:rPr lang="zh-CN" altLang="en-US" sz="2000" b="1">
                <a:solidFill>
                  <a:srgbClr val="0070C0"/>
                </a:solidFill>
                <a:latin typeface="+mn-ea"/>
              </a:rPr>
              <a:t>工厂方法模式介绍</a:t>
            </a:r>
            <a:endParaRPr lang="en-US" altLang="zh-CN" sz="2000" b="1">
              <a:solidFill>
                <a:srgbClr val="0070C0"/>
              </a:solidFill>
              <a:latin typeface="+mn-ea"/>
            </a:endParaRPr>
          </a:p>
          <a:p>
            <a:endParaRPr lang="en-US" altLang="zh-CN">
              <a:latin typeface="Arial" pitchFamily="34" charset="0"/>
              <a:cs typeface="Arial" pitchFamily="34" charset="0"/>
            </a:endParaRPr>
          </a:p>
          <a:p>
            <a:r>
              <a:rPr lang="zh-CN" altLang="en-US" b="1">
                <a:latin typeface="Arial" pitchFamily="34" charset="0"/>
                <a:cs typeface="Arial" pitchFamily="34" charset="0"/>
              </a:rPr>
              <a:t>工厂方法模式设计方案</a:t>
            </a:r>
            <a:r>
              <a:rPr lang="zh-CN" altLang="en-US">
                <a:latin typeface="Arial" pitchFamily="34" charset="0"/>
                <a:cs typeface="Arial" pitchFamily="34" charset="0"/>
              </a:rPr>
              <a:t>：将披萨项目的实例化功能抽象成抽象方法，在不同的口味点餐子类中具体实现。</a:t>
            </a:r>
            <a:endParaRPr lang="en-US" altLang="zh-CN">
              <a:latin typeface="Arial" pitchFamily="34" charset="0"/>
              <a:cs typeface="Arial" pitchFamily="34" charset="0"/>
            </a:endParaRPr>
          </a:p>
          <a:p>
            <a:endParaRPr lang="en-US" altLang="zh-CN" sz="2000" b="1">
              <a:solidFill>
                <a:srgbClr val="0070C0"/>
              </a:solidFill>
              <a:latin typeface="Arial" pitchFamily="34" charset="0"/>
              <a:cs typeface="Arial" pitchFamily="34" charset="0"/>
            </a:endParaRPr>
          </a:p>
          <a:p>
            <a:r>
              <a:rPr lang="zh-CN" altLang="en-US" b="1">
                <a:latin typeface="Arial" pitchFamily="34" charset="0"/>
                <a:cs typeface="Arial" pitchFamily="34" charset="0"/>
              </a:rPr>
              <a:t>工厂方法模式</a:t>
            </a:r>
            <a:r>
              <a:rPr lang="zh-CN" altLang="en-US">
                <a:latin typeface="Arial" pitchFamily="34" charset="0"/>
                <a:cs typeface="Arial" pitchFamily="34" charset="0"/>
              </a:rPr>
              <a:t>：定义了一个创建对象的抽象方法，由子类决定要实例化的类。工厂方法模式将</a:t>
            </a:r>
            <a:r>
              <a:rPr lang="zh-CN" altLang="en-US" b="1">
                <a:solidFill>
                  <a:srgbClr val="0070C0"/>
                </a:solidFill>
                <a:latin typeface="Arial" pitchFamily="34" charset="0"/>
                <a:cs typeface="Arial" pitchFamily="34" charset="0"/>
              </a:rPr>
              <a:t>对象的实例化推迟到子类</a:t>
            </a:r>
            <a:r>
              <a:rPr lang="zh-CN" altLang="en-US">
                <a:latin typeface="Arial" pitchFamily="34" charset="0"/>
                <a:cs typeface="Arial" pitchFamily="34" charset="0"/>
              </a:rPr>
              <a:t>。</a:t>
            </a:r>
            <a:endParaRPr lang="en-US" altLang="zh-CN">
              <a:latin typeface="Arial" pitchFamily="34" charset="0"/>
              <a:cs typeface="Arial" pitchFamily="34" charset="0"/>
            </a:endParaRPr>
          </a:p>
          <a:p>
            <a:endParaRPr lang="en-US" altLang="zh-CN">
              <a:latin typeface="Arial" pitchFamily="34" charset="0"/>
              <a:cs typeface="Arial" pitchFamily="34" charset="0"/>
            </a:endParaRPr>
          </a:p>
          <a:p>
            <a:endParaRPr lang="en-US" altLang="zh-CN">
              <a:latin typeface="Arial" pitchFamily="34" charset="0"/>
              <a:cs typeface="Arial" pitchFamily="34" charset="0"/>
            </a:endParaRPr>
          </a:p>
          <a:p>
            <a:endParaRPr lang="en-US" altLang="zh-CN">
              <a:latin typeface="Arial" pitchFamily="34" charset="0"/>
              <a:cs typeface="Arial" pitchFamily="34" charset="0"/>
            </a:endParaRPr>
          </a:p>
        </p:txBody>
      </p:sp>
    </p:spTree>
    <p:extLst>
      <p:ext uri="{BB962C8B-B14F-4D97-AF65-F5344CB8AC3E}">
        <p14:creationId xmlns:p14="http://schemas.microsoft.com/office/powerpoint/2010/main" val="13893142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工厂方法模式</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4278094"/>
          </a:xfrm>
          <a:prstGeom prst="rect">
            <a:avLst/>
          </a:prstGeom>
        </p:spPr>
        <p:txBody>
          <a:bodyPr wrap="square">
            <a:spAutoFit/>
          </a:bodyPr>
          <a:lstStyle/>
          <a:p>
            <a:r>
              <a:rPr lang="zh-CN" altLang="en-US" sz="2000" b="1">
                <a:solidFill>
                  <a:srgbClr val="0070C0"/>
                </a:solidFill>
                <a:latin typeface="+mn-ea"/>
              </a:rPr>
              <a:t>工厂方法模式应用案例</a:t>
            </a:r>
            <a:endParaRPr lang="en-US" altLang="zh-CN">
              <a:latin typeface="Arial" pitchFamily="34" charset="0"/>
              <a:cs typeface="Arial" pitchFamily="34" charset="0"/>
            </a:endParaRPr>
          </a:p>
          <a:p>
            <a:r>
              <a:rPr lang="zh-CN" altLang="en-US" b="1">
                <a:latin typeface="Arial" pitchFamily="34" charset="0"/>
                <a:cs typeface="Arial" pitchFamily="34" charset="0"/>
              </a:rPr>
              <a:t>披萨项目新的需求</a:t>
            </a:r>
            <a:r>
              <a:rPr lang="zh-CN" altLang="en-US">
                <a:latin typeface="Arial" pitchFamily="34" charset="0"/>
                <a:cs typeface="Arial" pitchFamily="34" charset="0"/>
              </a:rPr>
              <a:t>：客户在点披萨时，可以点不同口味的披萨，比如 北京的奶酪</a:t>
            </a:r>
            <a:r>
              <a:rPr lang="en-US" altLang="zh-CN">
                <a:latin typeface="Arial" pitchFamily="34" charset="0"/>
                <a:cs typeface="Arial" pitchFamily="34" charset="0"/>
              </a:rPr>
              <a:t>pizza</a:t>
            </a:r>
            <a:r>
              <a:rPr lang="zh-CN" altLang="en-US">
                <a:latin typeface="Arial" pitchFamily="34" charset="0"/>
                <a:cs typeface="Arial" pitchFamily="34" charset="0"/>
              </a:rPr>
              <a:t>、北京的胡椒</a:t>
            </a:r>
            <a:r>
              <a:rPr lang="en-US" altLang="zh-CN">
                <a:latin typeface="Arial" pitchFamily="34" charset="0"/>
                <a:cs typeface="Arial" pitchFamily="34" charset="0"/>
              </a:rPr>
              <a:t>pizza </a:t>
            </a:r>
            <a:r>
              <a:rPr lang="zh-CN" altLang="en-US">
                <a:latin typeface="Arial" pitchFamily="34" charset="0"/>
                <a:cs typeface="Arial" pitchFamily="34" charset="0"/>
              </a:rPr>
              <a:t>或者是伦敦的奶酪</a:t>
            </a:r>
            <a:r>
              <a:rPr lang="en-US" altLang="zh-CN">
                <a:latin typeface="Arial" pitchFamily="34" charset="0"/>
                <a:cs typeface="Arial" pitchFamily="34" charset="0"/>
              </a:rPr>
              <a:t>pizza</a:t>
            </a:r>
            <a:r>
              <a:rPr lang="zh-CN" altLang="en-US">
                <a:latin typeface="Arial" pitchFamily="34" charset="0"/>
                <a:cs typeface="Arial" pitchFamily="34" charset="0"/>
              </a:rPr>
              <a:t>、伦敦的胡椒</a:t>
            </a:r>
            <a:r>
              <a:rPr lang="en-US" altLang="zh-CN">
                <a:latin typeface="Arial" pitchFamily="34" charset="0"/>
                <a:cs typeface="Arial" pitchFamily="34" charset="0"/>
              </a:rPr>
              <a:t>pizza</a:t>
            </a:r>
          </a:p>
          <a:p>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思路分析图解</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看老师代码实现</a:t>
            </a:r>
            <a:endParaRPr lang="en-US" altLang="zh-CN">
              <a:latin typeface="Arial" pitchFamily="34" charset="0"/>
              <a:cs typeface="Arial" pitchFamily="34" charset="0"/>
            </a:endParaRPr>
          </a:p>
          <a:p>
            <a:endParaRPr lang="en-US" altLang="zh-CN">
              <a:latin typeface="Arial" pitchFamily="34" charset="0"/>
              <a:cs typeface="Arial" pitchFamily="34" charset="0"/>
            </a:endParaRPr>
          </a:p>
          <a:p>
            <a:endParaRPr lang="en-US" altLang="zh-CN">
              <a:latin typeface="Arial" pitchFamily="34" charset="0"/>
              <a:cs typeface="Arial" pitchFamily="34" charset="0"/>
            </a:endParaRPr>
          </a:p>
          <a:p>
            <a:endParaRPr lang="en-US" altLang="zh-CN">
              <a:latin typeface="Arial" pitchFamily="34" charset="0"/>
              <a:cs typeface="Arial" pitchFamily="34" charset="0"/>
            </a:endParaRPr>
          </a:p>
          <a:p>
            <a:endParaRPr lang="en-US" altLang="zh-CN">
              <a:latin typeface="Arial" pitchFamily="34" charset="0"/>
              <a:cs typeface="Arial" pitchFamily="34" charset="0"/>
            </a:endParaRPr>
          </a:p>
          <a:p>
            <a:endParaRPr lang="en-US" altLang="zh-CN">
              <a:latin typeface="Arial" pitchFamily="34" charset="0"/>
              <a:cs typeface="Arial" pitchFamily="34" charset="0"/>
            </a:endParaRPr>
          </a:p>
          <a:p>
            <a:endParaRPr lang="en-US" altLang="zh-CN">
              <a:latin typeface="Arial" pitchFamily="34" charset="0"/>
              <a:cs typeface="Arial" pitchFamily="34" charset="0"/>
            </a:endParaRPr>
          </a:p>
          <a:p>
            <a:endParaRPr lang="en-US" altLang="zh-CN">
              <a:latin typeface="Arial" pitchFamily="34" charset="0"/>
              <a:cs typeface="Arial" pitchFamily="34" charset="0"/>
            </a:endParaRPr>
          </a:p>
          <a:p>
            <a:endParaRPr lang="en-US" altLang="zh-CN">
              <a:latin typeface="Arial" pitchFamily="34" charset="0"/>
              <a:cs typeface="Arial" pitchFamily="34" charset="0"/>
            </a:endParaRPr>
          </a:p>
          <a:p>
            <a:endParaRPr lang="en-US" altLang="zh-CN">
              <a:latin typeface="Arial" pitchFamily="34" charset="0"/>
              <a:cs typeface="Arial" pitchFamily="34" charset="0"/>
            </a:endParaRPr>
          </a:p>
        </p:txBody>
      </p:sp>
      <p:pic>
        <p:nvPicPr>
          <p:cNvPr id="1617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0197" y="2339206"/>
            <a:ext cx="2867025"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5525251" y="2359396"/>
            <a:ext cx="3026878" cy="1384995"/>
          </a:xfrm>
          <a:prstGeom prst="rect">
            <a:avLst/>
          </a:prstGeom>
          <a:noFill/>
        </p:spPr>
        <p:txBody>
          <a:bodyPr wrap="square" rtlCol="0">
            <a:spAutoFit/>
          </a:bodyPr>
          <a:lstStyle/>
          <a:p>
            <a:r>
              <a:rPr lang="en-US" altLang="zh-CN" sz="1200" b="1"/>
              <a:t>public class BJCheesePizza extends Pizza{</a:t>
            </a:r>
            <a:endParaRPr lang="zh-CN" altLang="en-US" sz="1200"/>
          </a:p>
          <a:p>
            <a:r>
              <a:rPr lang="en-US" altLang="zh-CN" sz="1200"/>
              <a:t>@Override</a:t>
            </a:r>
          </a:p>
          <a:p>
            <a:r>
              <a:rPr lang="en-US" altLang="zh-CN" sz="1200" b="1"/>
              <a:t>public void prepare() {</a:t>
            </a:r>
          </a:p>
          <a:p>
            <a:r>
              <a:rPr lang="en-US" altLang="zh-CN" sz="1200"/>
              <a:t>// </a:t>
            </a:r>
            <a:r>
              <a:rPr lang="en-US" altLang="zh-CN" sz="1200" b="1"/>
              <a:t>TODO Auto-generated method stub</a:t>
            </a:r>
          </a:p>
          <a:p>
            <a:r>
              <a:rPr lang="en-US" altLang="zh-CN" sz="1200"/>
              <a:t>setName("</a:t>
            </a:r>
            <a:r>
              <a:rPr lang="zh-CN" altLang="en-US" sz="1200"/>
              <a:t>北京的奶酪</a:t>
            </a:r>
            <a:r>
              <a:rPr lang="en-US" altLang="zh-CN" sz="1200"/>
              <a:t>pizza");</a:t>
            </a:r>
          </a:p>
          <a:p>
            <a:r>
              <a:rPr lang="en-US" altLang="zh-CN" sz="1200"/>
              <a:t>System.</a:t>
            </a:r>
            <a:r>
              <a:rPr lang="en-US" altLang="zh-CN" sz="1200" b="1" i="1"/>
              <a:t>out.println(name + " preparing;");</a:t>
            </a:r>
          </a:p>
          <a:p>
            <a:r>
              <a:rPr lang="en-US" altLang="zh-CN" sz="1200"/>
              <a:t>}}</a:t>
            </a:r>
            <a:endParaRPr lang="zh-CN" altLang="en-US" sz="1200"/>
          </a:p>
        </p:txBody>
      </p:sp>
      <p:sp>
        <p:nvSpPr>
          <p:cNvPr id="10" name="TextBox 9"/>
          <p:cNvSpPr txBox="1"/>
          <p:nvPr/>
        </p:nvSpPr>
        <p:spPr>
          <a:xfrm>
            <a:off x="5525250" y="4015580"/>
            <a:ext cx="3133619" cy="1384995"/>
          </a:xfrm>
          <a:prstGeom prst="rect">
            <a:avLst/>
          </a:prstGeom>
          <a:noFill/>
        </p:spPr>
        <p:txBody>
          <a:bodyPr wrap="square" rtlCol="0">
            <a:spAutoFit/>
          </a:bodyPr>
          <a:lstStyle/>
          <a:p>
            <a:r>
              <a:rPr lang="en-US" altLang="zh-CN" sz="1200" b="1"/>
              <a:t>public class BJPepperPizza extends Pizza{</a:t>
            </a:r>
            <a:endParaRPr lang="zh-CN" altLang="en-US" sz="1200"/>
          </a:p>
          <a:p>
            <a:r>
              <a:rPr lang="en-US" altLang="zh-CN" sz="1200"/>
              <a:t>@Override</a:t>
            </a:r>
          </a:p>
          <a:p>
            <a:r>
              <a:rPr lang="en-US" altLang="zh-CN" sz="1200" b="1"/>
              <a:t>public void prepare() {</a:t>
            </a:r>
          </a:p>
          <a:p>
            <a:r>
              <a:rPr lang="en-US" altLang="zh-CN" sz="1200"/>
              <a:t>// </a:t>
            </a:r>
            <a:r>
              <a:rPr lang="en-US" altLang="zh-CN" sz="1200" b="1"/>
              <a:t>TODO Auto-generated method stub</a:t>
            </a:r>
          </a:p>
          <a:p>
            <a:r>
              <a:rPr lang="en-US" altLang="zh-CN" sz="1200"/>
              <a:t>setName("</a:t>
            </a:r>
            <a:r>
              <a:rPr lang="zh-CN" altLang="en-US" sz="1200"/>
              <a:t>北京的胡椒</a:t>
            </a:r>
            <a:r>
              <a:rPr lang="en-US" altLang="zh-CN" sz="1200"/>
              <a:t>pizza");</a:t>
            </a:r>
          </a:p>
          <a:p>
            <a:r>
              <a:rPr lang="en-US" altLang="zh-CN" sz="1200"/>
              <a:t>System.</a:t>
            </a:r>
            <a:r>
              <a:rPr lang="en-US" altLang="zh-CN" sz="1200" b="1" i="1"/>
              <a:t>out.println(name + " preparing;");</a:t>
            </a:r>
          </a:p>
          <a:p>
            <a:r>
              <a:rPr lang="en-US" altLang="zh-CN" sz="1200"/>
              <a:t>}}</a:t>
            </a:r>
            <a:endParaRPr lang="zh-CN" altLang="en-US" sz="1200"/>
          </a:p>
        </p:txBody>
      </p:sp>
      <p:graphicFrame>
        <p:nvGraphicFramePr>
          <p:cNvPr id="11" name="对象 10"/>
          <p:cNvGraphicFramePr>
            <a:graphicFrameLocks noChangeAspect="1"/>
          </p:cNvGraphicFramePr>
          <p:nvPr>
            <p:extLst>
              <p:ext uri="{D42A27DB-BD31-4B8C-83A1-F6EECF244321}">
                <p14:modId xmlns:p14="http://schemas.microsoft.com/office/powerpoint/2010/main" val="3476962403"/>
              </p:ext>
            </p:extLst>
          </p:nvPr>
        </p:nvGraphicFramePr>
        <p:xfrm>
          <a:off x="954013" y="4713474"/>
          <a:ext cx="576064" cy="496301"/>
        </p:xfrm>
        <a:graphic>
          <a:graphicData uri="http://schemas.openxmlformats.org/presentationml/2006/ole">
            <mc:AlternateContent xmlns:mc="http://schemas.openxmlformats.org/markup-compatibility/2006">
              <mc:Choice xmlns:v="urn:schemas-microsoft-com:vml" Requires="v">
                <p:oleObj spid="_x0000_s374888"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954013" y="4713474"/>
                        <a:ext cx="576064" cy="496301"/>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711938108"/>
              </p:ext>
            </p:extLst>
          </p:nvPr>
        </p:nvGraphicFramePr>
        <p:xfrm>
          <a:off x="8365837" y="4916240"/>
          <a:ext cx="1175038" cy="498029"/>
        </p:xfrm>
        <a:graphic>
          <a:graphicData uri="http://schemas.openxmlformats.org/presentationml/2006/ole">
            <mc:AlternateContent xmlns:mc="http://schemas.openxmlformats.org/markup-compatibility/2006">
              <mc:Choice xmlns:v="urn:schemas-microsoft-com:vml" Requires="v">
                <p:oleObj spid="_x0000_s374889" name="包装程序外壳对象" showAsIcon="1" r:id="rId7" imgW="1677960" imgH="711360" progId="Package">
                  <p:embed/>
                </p:oleObj>
              </mc:Choice>
              <mc:Fallback>
                <p:oleObj name="包装程序外壳对象" showAsIcon="1" r:id="rId7" imgW="1677960" imgH="711360" progId="Package">
                  <p:embed/>
                  <p:pic>
                    <p:nvPicPr>
                      <p:cNvPr id="0" name=""/>
                      <p:cNvPicPr/>
                      <p:nvPr/>
                    </p:nvPicPr>
                    <p:blipFill>
                      <a:blip r:embed="rId8"/>
                      <a:stretch>
                        <a:fillRect/>
                      </a:stretch>
                    </p:blipFill>
                    <p:spPr>
                      <a:xfrm>
                        <a:off x="8365837" y="4916240"/>
                        <a:ext cx="1175038" cy="498029"/>
                      </a:xfrm>
                      <a:prstGeom prst="rect">
                        <a:avLst/>
                      </a:prstGeom>
                    </p:spPr>
                  </p:pic>
                </p:oleObj>
              </mc:Fallback>
            </mc:AlternateContent>
          </a:graphicData>
        </a:graphic>
      </p:graphicFrame>
    </p:spTree>
    <p:extLst>
      <p:ext uri="{BB962C8B-B14F-4D97-AF65-F5344CB8AC3E}">
        <p14:creationId xmlns:p14="http://schemas.microsoft.com/office/powerpoint/2010/main" val="16360217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工厂方法模式</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3447098"/>
          </a:xfrm>
          <a:prstGeom prst="rect">
            <a:avLst/>
          </a:prstGeom>
        </p:spPr>
        <p:txBody>
          <a:bodyPr wrap="square">
            <a:spAutoFit/>
          </a:bodyPr>
          <a:lstStyle/>
          <a:p>
            <a:r>
              <a:rPr lang="zh-CN" altLang="en-US" sz="2000" b="1">
                <a:solidFill>
                  <a:srgbClr val="0070C0"/>
                </a:solidFill>
                <a:latin typeface="+mn-ea"/>
              </a:rPr>
              <a:t>工厂方法模式应用案例</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思路分析图解</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看老师代码实现</a:t>
            </a:r>
            <a:endParaRPr lang="en-US" altLang="zh-CN">
              <a:latin typeface="Arial" pitchFamily="34" charset="0"/>
              <a:cs typeface="Arial" pitchFamily="34" charset="0"/>
            </a:endParaRPr>
          </a:p>
          <a:p>
            <a:endParaRPr lang="en-US" altLang="zh-CN">
              <a:latin typeface="Arial" pitchFamily="34" charset="0"/>
              <a:cs typeface="Arial" pitchFamily="34" charset="0"/>
            </a:endParaRPr>
          </a:p>
          <a:p>
            <a:endParaRPr lang="en-US" altLang="zh-CN">
              <a:latin typeface="Arial" pitchFamily="34" charset="0"/>
              <a:cs typeface="Arial" pitchFamily="34" charset="0"/>
            </a:endParaRPr>
          </a:p>
          <a:p>
            <a:endParaRPr lang="en-US" altLang="zh-CN">
              <a:latin typeface="Arial" pitchFamily="34" charset="0"/>
              <a:cs typeface="Arial" pitchFamily="34" charset="0"/>
            </a:endParaRPr>
          </a:p>
          <a:p>
            <a:endParaRPr lang="en-US" altLang="zh-CN">
              <a:latin typeface="Arial" pitchFamily="34" charset="0"/>
              <a:cs typeface="Arial" pitchFamily="34" charset="0"/>
            </a:endParaRPr>
          </a:p>
          <a:p>
            <a:endParaRPr lang="en-US" altLang="zh-CN">
              <a:latin typeface="Arial" pitchFamily="34" charset="0"/>
              <a:cs typeface="Arial" pitchFamily="34" charset="0"/>
            </a:endParaRPr>
          </a:p>
          <a:p>
            <a:endParaRPr lang="en-US" altLang="zh-CN">
              <a:latin typeface="Arial" pitchFamily="34" charset="0"/>
              <a:cs typeface="Arial" pitchFamily="34" charset="0"/>
            </a:endParaRPr>
          </a:p>
          <a:p>
            <a:endParaRPr lang="en-US" altLang="zh-CN">
              <a:latin typeface="Arial" pitchFamily="34" charset="0"/>
              <a:cs typeface="Arial" pitchFamily="34" charset="0"/>
            </a:endParaRPr>
          </a:p>
          <a:p>
            <a:endParaRPr lang="en-US" altLang="zh-CN">
              <a:latin typeface="Arial" pitchFamily="34" charset="0"/>
              <a:cs typeface="Arial" pitchFamily="34" charset="0"/>
            </a:endParaRPr>
          </a:p>
          <a:p>
            <a:endParaRPr lang="en-US" altLang="zh-CN">
              <a:latin typeface="Arial" pitchFamily="34" charset="0"/>
              <a:cs typeface="Arial" pitchFamily="34" charset="0"/>
            </a:endParaRPr>
          </a:p>
        </p:txBody>
      </p:sp>
      <p:sp>
        <p:nvSpPr>
          <p:cNvPr id="2" name="TextBox 1"/>
          <p:cNvSpPr txBox="1"/>
          <p:nvPr/>
        </p:nvSpPr>
        <p:spPr>
          <a:xfrm>
            <a:off x="3330277" y="720055"/>
            <a:ext cx="2965748" cy="4770537"/>
          </a:xfrm>
          <a:prstGeom prst="rect">
            <a:avLst/>
          </a:prstGeom>
          <a:solidFill>
            <a:schemeClr val="accent1">
              <a:lumMod val="20000"/>
              <a:lumOff val="80000"/>
            </a:schemeClr>
          </a:solidFill>
        </p:spPr>
        <p:txBody>
          <a:bodyPr wrap="none" rtlCol="0">
            <a:spAutoFit/>
          </a:bodyPr>
          <a:lstStyle/>
          <a:p>
            <a:r>
              <a:rPr lang="en-US" altLang="zh-CN" sz="1600" b="1"/>
              <a:t>public abstract class OrderPizza {</a:t>
            </a:r>
            <a:endParaRPr lang="zh-CN" altLang="en-US" sz="1600"/>
          </a:p>
          <a:p>
            <a:r>
              <a:rPr lang="en-US" altLang="zh-CN" sz="1600" b="1"/>
              <a:t>public OrderPizza() {</a:t>
            </a:r>
          </a:p>
          <a:p>
            <a:r>
              <a:rPr lang="en-US" altLang="zh-CN" sz="1600"/>
              <a:t>Pizza pizza = </a:t>
            </a:r>
            <a:r>
              <a:rPr lang="en-US" altLang="zh-CN" sz="1600" b="1"/>
              <a:t>null;</a:t>
            </a:r>
          </a:p>
          <a:p>
            <a:r>
              <a:rPr lang="en-US" altLang="zh-CN" sz="1600"/>
              <a:t>String ordertype;</a:t>
            </a:r>
            <a:endParaRPr lang="zh-CN" altLang="en-US" sz="1600"/>
          </a:p>
          <a:p>
            <a:r>
              <a:rPr lang="en-US" altLang="zh-CN" sz="1600" b="1"/>
              <a:t>do {</a:t>
            </a:r>
          </a:p>
          <a:p>
            <a:r>
              <a:rPr lang="en-US" altLang="zh-CN" sz="1600"/>
              <a:t>ordertype = gettype();</a:t>
            </a:r>
          </a:p>
          <a:p>
            <a:r>
              <a:rPr lang="en-US" altLang="zh-CN" sz="1600"/>
              <a:t>pizza = createPizza(ordertype);</a:t>
            </a:r>
          </a:p>
          <a:p>
            <a:r>
              <a:rPr lang="en-US" altLang="zh-CN" sz="1600" b="1"/>
              <a:t>if (pizza != null) {</a:t>
            </a:r>
          </a:p>
          <a:p>
            <a:r>
              <a:rPr lang="en-US" altLang="zh-CN" sz="1600"/>
              <a:t>pizza.prepare();</a:t>
            </a:r>
          </a:p>
          <a:p>
            <a:r>
              <a:rPr lang="en-US" altLang="zh-CN" sz="1600"/>
              <a:t>pizza.bake();</a:t>
            </a:r>
          </a:p>
          <a:p>
            <a:r>
              <a:rPr lang="en-US" altLang="zh-CN" sz="1600"/>
              <a:t>pizza.cut();</a:t>
            </a:r>
          </a:p>
          <a:p>
            <a:r>
              <a:rPr lang="en-US" altLang="zh-CN" sz="1600"/>
              <a:t>pizza.box();</a:t>
            </a:r>
          </a:p>
          <a:p>
            <a:r>
              <a:rPr lang="en-US" altLang="zh-CN" sz="1600"/>
              <a:t>} </a:t>
            </a:r>
            <a:r>
              <a:rPr lang="en-US" altLang="zh-CN" sz="1600" b="1"/>
              <a:t>else {</a:t>
            </a:r>
          </a:p>
          <a:p>
            <a:r>
              <a:rPr lang="en-US" altLang="zh-CN" sz="1600" b="1"/>
              <a:t>break;</a:t>
            </a:r>
          </a:p>
          <a:p>
            <a:r>
              <a:rPr lang="en-US" altLang="zh-CN" sz="1600"/>
              <a:t>}</a:t>
            </a:r>
          </a:p>
          <a:p>
            <a:r>
              <a:rPr lang="en-US" altLang="zh-CN" sz="1600"/>
              <a:t>} </a:t>
            </a:r>
            <a:r>
              <a:rPr lang="en-US" altLang="zh-CN" sz="1600" b="1"/>
              <a:t>while (true);</a:t>
            </a:r>
            <a:r>
              <a:rPr lang="en-US" altLang="zh-CN" sz="1600"/>
              <a:t>}</a:t>
            </a:r>
            <a:endParaRPr lang="zh-CN" altLang="en-US" sz="1600"/>
          </a:p>
          <a:p>
            <a:r>
              <a:rPr lang="en-US" altLang="zh-CN" sz="1600" b="1"/>
              <a:t>abstract Pizza createPizza</a:t>
            </a:r>
          </a:p>
          <a:p>
            <a:r>
              <a:rPr lang="en-US" altLang="zh-CN" sz="1600" b="1"/>
              <a:t>(String ordertype);</a:t>
            </a:r>
            <a:endParaRPr lang="en-US" altLang="zh-CN" sz="1600"/>
          </a:p>
          <a:p>
            <a:r>
              <a:rPr lang="en-US" altLang="zh-CN" sz="1600"/>
              <a:t>}</a:t>
            </a:r>
          </a:p>
        </p:txBody>
      </p:sp>
      <p:sp>
        <p:nvSpPr>
          <p:cNvPr id="3" name="TextBox 2"/>
          <p:cNvSpPr txBox="1"/>
          <p:nvPr/>
        </p:nvSpPr>
        <p:spPr>
          <a:xfrm>
            <a:off x="5706541" y="3225814"/>
            <a:ext cx="3607526" cy="2246769"/>
          </a:xfrm>
          <a:prstGeom prst="rect">
            <a:avLst/>
          </a:prstGeom>
          <a:solidFill>
            <a:schemeClr val="accent3">
              <a:lumMod val="20000"/>
              <a:lumOff val="80000"/>
            </a:schemeClr>
          </a:solidFill>
        </p:spPr>
        <p:txBody>
          <a:bodyPr wrap="none" rtlCol="0">
            <a:spAutoFit/>
          </a:bodyPr>
          <a:lstStyle/>
          <a:p>
            <a:r>
              <a:rPr lang="en-US" altLang="zh-CN" sz="1400" b="1"/>
              <a:t>public class BJOrderPizza extends OrderPizza {</a:t>
            </a:r>
            <a:endParaRPr lang="zh-CN" altLang="en-US" sz="1400"/>
          </a:p>
          <a:p>
            <a:r>
              <a:rPr lang="en-US" altLang="zh-CN" sz="1400"/>
              <a:t>@Override</a:t>
            </a:r>
          </a:p>
          <a:p>
            <a:r>
              <a:rPr lang="en-US" altLang="zh-CN" sz="1400"/>
              <a:t>Pizza createPizza(String type) {</a:t>
            </a:r>
          </a:p>
          <a:p>
            <a:r>
              <a:rPr lang="en-US" altLang="zh-CN" sz="1400"/>
              <a:t>Pizza pizza = </a:t>
            </a:r>
            <a:r>
              <a:rPr lang="en-US" altLang="zh-CN" sz="1400" b="1"/>
              <a:t>null;</a:t>
            </a:r>
          </a:p>
          <a:p>
            <a:r>
              <a:rPr lang="en-US" altLang="zh-CN" sz="1400" b="1"/>
              <a:t>if (type.equals("cheese")) {</a:t>
            </a:r>
          </a:p>
          <a:p>
            <a:r>
              <a:rPr lang="en-US" altLang="zh-CN" sz="1400"/>
              <a:t>pizza = </a:t>
            </a:r>
            <a:r>
              <a:rPr lang="en-US" altLang="zh-CN" sz="1400" b="1"/>
              <a:t>new BJCheesePizza();</a:t>
            </a:r>
          </a:p>
          <a:p>
            <a:r>
              <a:rPr lang="en-US" altLang="zh-CN" sz="1400"/>
              <a:t>} </a:t>
            </a:r>
            <a:r>
              <a:rPr lang="en-US" altLang="zh-CN" sz="1400" b="1"/>
              <a:t>else if (type.equals("pepper")) {</a:t>
            </a:r>
          </a:p>
          <a:p>
            <a:r>
              <a:rPr lang="en-US" altLang="zh-CN" sz="1400"/>
              <a:t>pizza = </a:t>
            </a:r>
            <a:r>
              <a:rPr lang="en-US" altLang="zh-CN" sz="1400" b="1"/>
              <a:t>new BJPepperPizza();</a:t>
            </a:r>
            <a:r>
              <a:rPr lang="en-US" altLang="zh-CN" sz="1400"/>
              <a:t>}</a:t>
            </a:r>
          </a:p>
          <a:p>
            <a:r>
              <a:rPr lang="en-US" altLang="zh-CN" sz="1400" b="1"/>
              <a:t>return pizza;</a:t>
            </a:r>
          </a:p>
          <a:p>
            <a:r>
              <a:rPr lang="en-US" altLang="zh-CN" sz="1400"/>
              <a:t>}}</a:t>
            </a:r>
            <a:endParaRPr lang="zh-CN" altLang="en-US" sz="1400"/>
          </a:p>
        </p:txBody>
      </p:sp>
    </p:spTree>
    <p:extLst>
      <p:ext uri="{BB962C8B-B14F-4D97-AF65-F5344CB8AC3E}">
        <p14:creationId xmlns:p14="http://schemas.microsoft.com/office/powerpoint/2010/main" val="32052658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抽象工厂模式</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4278094"/>
          </a:xfrm>
          <a:prstGeom prst="rect">
            <a:avLst/>
          </a:prstGeom>
        </p:spPr>
        <p:txBody>
          <a:bodyPr wrap="square">
            <a:spAutoFit/>
          </a:bodyPr>
          <a:lstStyle/>
          <a:p>
            <a:r>
              <a:rPr lang="zh-CN" altLang="en-US" sz="2000" b="1">
                <a:solidFill>
                  <a:srgbClr val="0070C0"/>
                </a:solidFill>
                <a:latin typeface="+mn-ea"/>
              </a:rPr>
              <a:t>基本介绍</a:t>
            </a:r>
            <a:endParaRPr lang="en-US" altLang="zh-CN">
              <a:latin typeface="Arial" pitchFamily="34" charset="0"/>
              <a:cs typeface="Arial" pitchFamily="34" charset="0"/>
            </a:endParaRPr>
          </a:p>
          <a:p>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抽象工厂模式：定义了一个</a:t>
            </a:r>
            <a:r>
              <a:rPr lang="en-US" altLang="zh-CN">
                <a:latin typeface="Arial" pitchFamily="34" charset="0"/>
                <a:cs typeface="Arial" pitchFamily="34" charset="0"/>
              </a:rPr>
              <a:t>interface</a:t>
            </a:r>
            <a:r>
              <a:rPr lang="zh-CN" altLang="en-US">
                <a:latin typeface="Arial" pitchFamily="34" charset="0"/>
                <a:cs typeface="Arial" pitchFamily="34" charset="0"/>
              </a:rPr>
              <a:t>用于创建相关或有依赖关系的对象簇，而无需指明具体的类</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抽象工厂模式可以将</a:t>
            </a:r>
            <a:r>
              <a:rPr lang="zh-CN" altLang="en-US" b="1">
                <a:latin typeface="Arial" pitchFamily="34" charset="0"/>
                <a:cs typeface="Arial" pitchFamily="34" charset="0"/>
              </a:rPr>
              <a:t>简单工厂模式</a:t>
            </a:r>
            <a:r>
              <a:rPr lang="zh-CN" altLang="en-US">
                <a:latin typeface="Arial" pitchFamily="34" charset="0"/>
                <a:cs typeface="Arial" pitchFamily="34" charset="0"/>
              </a:rPr>
              <a:t>和</a:t>
            </a:r>
            <a:r>
              <a:rPr lang="zh-CN" altLang="en-US" b="1">
                <a:latin typeface="Arial" pitchFamily="34" charset="0"/>
                <a:cs typeface="Arial" pitchFamily="34" charset="0"/>
              </a:rPr>
              <a:t>工厂方法模式</a:t>
            </a:r>
            <a:r>
              <a:rPr lang="zh-CN" altLang="en-US">
                <a:latin typeface="Arial" pitchFamily="34" charset="0"/>
                <a:cs typeface="Arial" pitchFamily="34" charset="0"/>
              </a:rPr>
              <a:t>进行整合。</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从设计层面看，抽象工厂模式就是对简单工厂模式的改进</a:t>
            </a:r>
            <a:r>
              <a:rPr lang="en-US" altLang="zh-CN">
                <a:latin typeface="Arial" pitchFamily="34" charset="0"/>
                <a:cs typeface="Arial" pitchFamily="34" charset="0"/>
              </a:rPr>
              <a:t>(</a:t>
            </a:r>
            <a:r>
              <a:rPr lang="zh-CN" altLang="en-US">
                <a:latin typeface="Arial" pitchFamily="34" charset="0"/>
                <a:cs typeface="Arial" pitchFamily="34" charset="0"/>
              </a:rPr>
              <a:t>或者称为进一步的抽象</a:t>
            </a:r>
            <a:r>
              <a:rPr lang="en-US" altLang="zh-CN">
                <a:latin typeface="Arial" pitchFamily="34" charset="0"/>
                <a:cs typeface="Arial" pitchFamily="34" charset="0"/>
              </a:rPr>
              <a:t>)</a:t>
            </a:r>
            <a:r>
              <a:rPr lang="zh-CN" altLang="en-US">
                <a:latin typeface="Arial" pitchFamily="34" charset="0"/>
                <a:cs typeface="Arial" pitchFamily="34" charset="0"/>
              </a:rPr>
              <a:t>。</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将工厂抽象成两层，</a:t>
            </a:r>
            <a:r>
              <a:rPr lang="en-US" altLang="zh-CN">
                <a:latin typeface="Arial" pitchFamily="34" charset="0"/>
                <a:cs typeface="Arial" pitchFamily="34" charset="0"/>
              </a:rPr>
              <a:t>AbsFactory(</a:t>
            </a:r>
            <a:r>
              <a:rPr lang="zh-CN" altLang="en-US">
                <a:latin typeface="Arial" pitchFamily="34" charset="0"/>
                <a:cs typeface="Arial" pitchFamily="34" charset="0"/>
              </a:rPr>
              <a:t>抽象工厂</a:t>
            </a:r>
            <a:r>
              <a:rPr lang="en-US" altLang="zh-CN">
                <a:latin typeface="Arial" pitchFamily="34" charset="0"/>
                <a:cs typeface="Arial" pitchFamily="34" charset="0"/>
              </a:rPr>
              <a:t>) </a:t>
            </a:r>
            <a:r>
              <a:rPr lang="zh-CN" altLang="en-US">
                <a:latin typeface="Arial" pitchFamily="34" charset="0"/>
                <a:cs typeface="Arial" pitchFamily="34" charset="0"/>
              </a:rPr>
              <a:t>和 具体实现的工厂子类。程序员可以根据创建对象类型使用对应的工厂子类。这样将单个的简单工厂类变成了</a:t>
            </a:r>
            <a:r>
              <a:rPr lang="zh-CN" altLang="en-US" b="1">
                <a:solidFill>
                  <a:srgbClr val="CC0000"/>
                </a:solidFill>
                <a:latin typeface="Arial" pitchFamily="34" charset="0"/>
                <a:cs typeface="Arial" pitchFamily="34" charset="0"/>
              </a:rPr>
              <a:t>工厂簇</a:t>
            </a:r>
            <a:r>
              <a:rPr lang="zh-CN" altLang="en-US">
                <a:latin typeface="Arial" pitchFamily="34" charset="0"/>
                <a:cs typeface="Arial" pitchFamily="34" charset="0"/>
              </a:rPr>
              <a:t>，更利于代码的维护和扩展。</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类图</a:t>
            </a:r>
            <a:endParaRPr lang="en-US" altLang="zh-CN">
              <a:latin typeface="Arial" pitchFamily="34" charset="0"/>
              <a:cs typeface="Arial" pitchFamily="34" charset="0"/>
            </a:endParaRPr>
          </a:p>
          <a:p>
            <a:endParaRPr lang="en-US" altLang="zh-CN">
              <a:latin typeface="Arial" pitchFamily="34" charset="0"/>
              <a:cs typeface="Arial" pitchFamily="34" charset="0"/>
            </a:endParaRPr>
          </a:p>
          <a:p>
            <a:endParaRPr lang="en-US" altLang="zh-CN">
              <a:latin typeface="Arial" pitchFamily="34" charset="0"/>
              <a:cs typeface="Arial" pitchFamily="34" charset="0"/>
            </a:endParaRPr>
          </a:p>
          <a:p>
            <a:endParaRPr lang="en-US" altLang="zh-CN">
              <a:latin typeface="Arial" pitchFamily="34" charset="0"/>
              <a:cs typeface="Arial" pitchFamily="34" charset="0"/>
            </a:endParaRPr>
          </a:p>
          <a:p>
            <a:endParaRPr lang="en-US" altLang="zh-CN">
              <a:latin typeface="Arial" pitchFamily="34" charset="0"/>
              <a:cs typeface="Arial" pitchFamily="34" charset="0"/>
            </a:endParaRPr>
          </a:p>
          <a:p>
            <a:endParaRPr lang="en-US" altLang="zh-CN">
              <a:latin typeface="Arial" pitchFamily="34" charset="0"/>
              <a:cs typeface="Arial" pitchFamily="34" charset="0"/>
            </a:endParaRPr>
          </a:p>
        </p:txBody>
      </p:sp>
    </p:spTree>
    <p:extLst>
      <p:ext uri="{BB962C8B-B14F-4D97-AF65-F5344CB8AC3E}">
        <p14:creationId xmlns:p14="http://schemas.microsoft.com/office/powerpoint/2010/main" val="7192682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抽象工厂模式</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2"/>
            <a:ext cx="8790601" cy="2616101"/>
          </a:xfrm>
          <a:prstGeom prst="rect">
            <a:avLst/>
          </a:prstGeom>
        </p:spPr>
        <p:txBody>
          <a:bodyPr wrap="square">
            <a:spAutoFit/>
          </a:bodyPr>
          <a:lstStyle/>
          <a:p>
            <a:r>
              <a:rPr lang="zh-CN" altLang="en-US" sz="2000" b="1">
                <a:solidFill>
                  <a:srgbClr val="0070C0"/>
                </a:solidFill>
                <a:latin typeface="+mn-ea"/>
              </a:rPr>
              <a:t>抽象工厂模式应用实例</a:t>
            </a:r>
            <a:endParaRPr lang="en-US" altLang="zh-CN">
              <a:latin typeface="Arial" pitchFamily="34" charset="0"/>
              <a:cs typeface="Arial" pitchFamily="34" charset="0"/>
            </a:endParaRPr>
          </a:p>
          <a:p>
            <a:endParaRPr lang="en-US" altLang="zh-CN">
              <a:latin typeface="Arial" pitchFamily="34" charset="0"/>
              <a:cs typeface="Arial" pitchFamily="34" charset="0"/>
            </a:endParaRPr>
          </a:p>
          <a:p>
            <a:r>
              <a:rPr lang="zh-CN" altLang="en-US">
                <a:latin typeface="Arial" pitchFamily="34" charset="0"/>
                <a:cs typeface="Arial" pitchFamily="34" charset="0"/>
              </a:rPr>
              <a:t>使用抽象工厂模式来完成披萨项目</a:t>
            </a:r>
            <a:r>
              <a:rPr lang="en-US" altLang="zh-CN">
                <a:latin typeface="Arial" pitchFamily="34" charset="0"/>
                <a:cs typeface="Arial" pitchFamily="34" charset="0"/>
              </a:rPr>
              <a:t>.</a:t>
            </a:r>
          </a:p>
          <a:p>
            <a:endParaRPr lang="en-US" altLang="zh-CN">
              <a:latin typeface="Arial" pitchFamily="34" charset="0"/>
              <a:cs typeface="Arial" pitchFamily="34" charset="0"/>
            </a:endParaRPr>
          </a:p>
          <a:p>
            <a:endParaRPr lang="en-US" altLang="zh-CN">
              <a:latin typeface="Arial" pitchFamily="34" charset="0"/>
              <a:cs typeface="Arial" pitchFamily="34" charset="0"/>
            </a:endParaRPr>
          </a:p>
          <a:p>
            <a:endParaRPr lang="en-US" altLang="zh-CN">
              <a:latin typeface="Arial" pitchFamily="34" charset="0"/>
              <a:cs typeface="Arial" pitchFamily="34" charset="0"/>
            </a:endParaRPr>
          </a:p>
          <a:p>
            <a:endParaRPr lang="en-US" altLang="zh-CN">
              <a:latin typeface="Arial" pitchFamily="34" charset="0"/>
              <a:cs typeface="Arial" pitchFamily="34" charset="0"/>
            </a:endParaRPr>
          </a:p>
          <a:p>
            <a:endParaRPr lang="en-US" altLang="zh-CN">
              <a:latin typeface="Arial" pitchFamily="34" charset="0"/>
              <a:cs typeface="Arial" pitchFamily="34" charset="0"/>
            </a:endParaRPr>
          </a:p>
          <a:p>
            <a:endParaRPr lang="en-US" altLang="zh-CN">
              <a:latin typeface="Arial" pitchFamily="34" charset="0"/>
              <a:cs typeface="Arial" pitchFamily="34" charset="0"/>
            </a:endParaRPr>
          </a:p>
        </p:txBody>
      </p:sp>
      <p:sp>
        <p:nvSpPr>
          <p:cNvPr id="2" name="TextBox 1"/>
          <p:cNvSpPr txBox="1"/>
          <p:nvPr/>
        </p:nvSpPr>
        <p:spPr>
          <a:xfrm>
            <a:off x="6284056" y="4235389"/>
            <a:ext cx="3295197" cy="1169551"/>
          </a:xfrm>
          <a:prstGeom prst="rect">
            <a:avLst/>
          </a:prstGeom>
          <a:solidFill>
            <a:schemeClr val="bg1">
              <a:lumMod val="95000"/>
            </a:schemeClr>
          </a:solidFill>
        </p:spPr>
        <p:txBody>
          <a:bodyPr wrap="none" rtlCol="0">
            <a:spAutoFit/>
          </a:bodyPr>
          <a:lstStyle/>
          <a:p>
            <a:r>
              <a:rPr lang="en-US" altLang="zh-CN" sz="1400">
                <a:latin typeface="Arial" pitchFamily="34" charset="0"/>
                <a:cs typeface="Arial" pitchFamily="34" charset="0"/>
              </a:rPr>
              <a:t>//</a:t>
            </a:r>
            <a:r>
              <a:rPr lang="zh-CN" altLang="en-US" sz="1400">
                <a:latin typeface="Arial" pitchFamily="34" charset="0"/>
                <a:cs typeface="Arial" pitchFamily="34" charset="0"/>
              </a:rPr>
              <a:t>声明</a:t>
            </a:r>
            <a:r>
              <a:rPr lang="en-US" altLang="zh-CN" sz="1400">
                <a:latin typeface="Arial" pitchFamily="34" charset="0"/>
                <a:cs typeface="Arial" pitchFamily="34" charset="0"/>
              </a:rPr>
              <a:t>AbsFactory</a:t>
            </a:r>
            <a:r>
              <a:rPr lang="zh-CN" altLang="en-US" sz="1400">
                <a:latin typeface="Arial" pitchFamily="34" charset="0"/>
                <a:cs typeface="Arial" pitchFamily="34" charset="0"/>
              </a:rPr>
              <a:t>接口</a:t>
            </a:r>
          </a:p>
          <a:p>
            <a:r>
              <a:rPr lang="en-US" altLang="zh-CN" sz="1400" b="1"/>
              <a:t>public interface AbsFactory {</a:t>
            </a:r>
          </a:p>
          <a:p>
            <a:r>
              <a:rPr lang="en-US" altLang="zh-CN" sz="1400"/>
              <a:t>//</a:t>
            </a:r>
            <a:r>
              <a:rPr lang="zh-CN" altLang="en-US" sz="1400"/>
              <a:t>让不同的工厂类来实现</a:t>
            </a:r>
            <a:r>
              <a:rPr lang="en-US" altLang="zh-CN" sz="1400"/>
              <a:t>createPizza</a:t>
            </a:r>
            <a:r>
              <a:rPr lang="zh-CN" altLang="en-US" sz="1400"/>
              <a:t>方法</a:t>
            </a:r>
          </a:p>
          <a:p>
            <a:r>
              <a:rPr lang="en-US" altLang="zh-CN" sz="1400" b="1"/>
              <a:t>public Pizza createPizza(String type);</a:t>
            </a:r>
          </a:p>
          <a:p>
            <a:r>
              <a:rPr lang="en-US" altLang="zh-CN" sz="1400"/>
              <a:t>}</a:t>
            </a:r>
            <a:endParaRPr lang="zh-CN" altLang="en-US" sz="1400">
              <a:latin typeface="Arial" pitchFamily="34" charset="0"/>
              <a:cs typeface="Arial" pitchFamily="34" charset="0"/>
            </a:endParaRPr>
          </a:p>
        </p:txBody>
      </p:sp>
      <p:sp>
        <p:nvSpPr>
          <p:cNvPr id="3" name="TextBox 2"/>
          <p:cNvSpPr txBox="1"/>
          <p:nvPr/>
        </p:nvSpPr>
        <p:spPr>
          <a:xfrm>
            <a:off x="2816970" y="2376239"/>
            <a:ext cx="3381001" cy="3108543"/>
          </a:xfrm>
          <a:prstGeom prst="rect">
            <a:avLst/>
          </a:prstGeom>
          <a:noFill/>
        </p:spPr>
        <p:txBody>
          <a:bodyPr wrap="square" rtlCol="0">
            <a:spAutoFit/>
          </a:bodyPr>
          <a:lstStyle/>
          <a:p>
            <a:r>
              <a:rPr lang="en-US" altLang="zh-CN" sz="1400" b="1"/>
              <a:t>public class BJFactory implements AbsFactory {</a:t>
            </a:r>
            <a:endParaRPr lang="zh-CN" altLang="en-US" sz="1400"/>
          </a:p>
          <a:p>
            <a:r>
              <a:rPr lang="en-US" altLang="zh-CN" sz="1400"/>
              <a:t>@Override</a:t>
            </a:r>
          </a:p>
          <a:p>
            <a:r>
              <a:rPr lang="en-US" altLang="zh-CN" sz="1400" b="1"/>
              <a:t>public Pizza createPizza(String type) {</a:t>
            </a:r>
          </a:p>
          <a:p>
            <a:r>
              <a:rPr lang="en-US" altLang="zh-CN" sz="1400"/>
              <a:t>Pizza pizza = </a:t>
            </a:r>
            <a:r>
              <a:rPr lang="en-US" altLang="zh-CN" sz="1400" b="1"/>
              <a:t>null;</a:t>
            </a:r>
          </a:p>
          <a:p>
            <a:r>
              <a:rPr lang="en-US" altLang="zh-CN" sz="1400" b="1"/>
              <a:t>if (type.equals("cheese")) {</a:t>
            </a:r>
          </a:p>
          <a:p>
            <a:r>
              <a:rPr lang="en-US" altLang="zh-CN" sz="1400"/>
              <a:t>pizza = </a:t>
            </a:r>
            <a:r>
              <a:rPr lang="en-US" altLang="zh-CN" sz="1400" b="1"/>
              <a:t>new BJCheesePizza();</a:t>
            </a:r>
          </a:p>
          <a:p>
            <a:r>
              <a:rPr lang="en-US" altLang="zh-CN" sz="1400"/>
              <a:t>} </a:t>
            </a:r>
            <a:r>
              <a:rPr lang="en-US" altLang="zh-CN" sz="1400" b="1"/>
              <a:t>else if (type.equals("pepper")) {</a:t>
            </a:r>
          </a:p>
          <a:p>
            <a:r>
              <a:rPr lang="en-US" altLang="zh-CN" sz="1400"/>
              <a:t>pizza = </a:t>
            </a:r>
            <a:r>
              <a:rPr lang="en-US" altLang="zh-CN" sz="1400" b="1"/>
              <a:t>new BJPepperPizza();</a:t>
            </a:r>
          </a:p>
          <a:p>
            <a:r>
              <a:rPr lang="en-US" altLang="zh-CN" sz="1400"/>
              <a:t>}</a:t>
            </a:r>
          </a:p>
          <a:p>
            <a:r>
              <a:rPr lang="en-US" altLang="zh-CN" sz="1400" b="1"/>
              <a:t>return pizza;</a:t>
            </a:r>
          </a:p>
          <a:p>
            <a:r>
              <a:rPr lang="en-US" altLang="zh-CN" sz="1400"/>
              <a:t>}}</a:t>
            </a:r>
            <a:endParaRPr lang="en-US" altLang="zh-CN" sz="1400">
              <a:latin typeface="Arial" pitchFamily="34" charset="0"/>
              <a:cs typeface="Arial" pitchFamily="34" charset="0"/>
            </a:endParaRPr>
          </a:p>
          <a:p>
            <a:r>
              <a:rPr lang="en-US" altLang="zh-CN" sz="1400">
                <a:latin typeface="Arial" pitchFamily="34" charset="0"/>
                <a:cs typeface="Arial" pitchFamily="34" charset="0"/>
              </a:rPr>
              <a:t>//</a:t>
            </a:r>
            <a:r>
              <a:rPr lang="zh-CN" altLang="en-US" sz="1400">
                <a:latin typeface="Arial" pitchFamily="34" charset="0"/>
                <a:cs typeface="Arial" pitchFamily="34" charset="0"/>
              </a:rPr>
              <a:t>还有一个</a:t>
            </a:r>
            <a:r>
              <a:rPr lang="en-US" altLang="zh-CN" sz="1400" b="1">
                <a:solidFill>
                  <a:srgbClr val="CC0000"/>
                </a:solidFill>
                <a:latin typeface="Arial" pitchFamily="34" charset="0"/>
                <a:cs typeface="Arial" pitchFamily="34" charset="0"/>
              </a:rPr>
              <a:t>LDFactory</a:t>
            </a:r>
            <a:r>
              <a:rPr lang="zh-CN" altLang="en-US" sz="1400">
                <a:latin typeface="Arial" pitchFamily="34" charset="0"/>
                <a:cs typeface="Arial" pitchFamily="34" charset="0"/>
              </a:rPr>
              <a:t>开发和</a:t>
            </a:r>
            <a:r>
              <a:rPr lang="en-US" altLang="zh-CN" sz="1400">
                <a:latin typeface="Arial" pitchFamily="34" charset="0"/>
                <a:cs typeface="Arial" pitchFamily="34" charset="0"/>
              </a:rPr>
              <a:t>BJFactory</a:t>
            </a:r>
            <a:r>
              <a:rPr lang="zh-CN" altLang="en-US" sz="1400">
                <a:latin typeface="Arial" pitchFamily="34" charset="0"/>
                <a:cs typeface="Arial" pitchFamily="34" charset="0"/>
              </a:rPr>
              <a:t>类似</a:t>
            </a:r>
            <a:r>
              <a:rPr lang="en-US" altLang="zh-CN" sz="1400">
                <a:latin typeface="Arial" pitchFamily="34" charset="0"/>
                <a:cs typeface="Arial" pitchFamily="34" charset="0"/>
              </a:rPr>
              <a:t>.</a:t>
            </a:r>
            <a:endParaRPr lang="zh-CN" altLang="en-US" sz="1400">
              <a:latin typeface="Arial" pitchFamily="34" charset="0"/>
              <a:cs typeface="Arial" pitchFamily="34" charset="0"/>
            </a:endParaRPr>
          </a:p>
        </p:txBody>
      </p:sp>
      <p:pic>
        <p:nvPicPr>
          <p:cNvPr id="1628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49" y="2309315"/>
            <a:ext cx="2181225" cy="309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 name="对象 7"/>
          <p:cNvGraphicFramePr>
            <a:graphicFrameLocks noChangeAspect="1"/>
          </p:cNvGraphicFramePr>
          <p:nvPr>
            <p:extLst>
              <p:ext uri="{D42A27DB-BD31-4B8C-83A1-F6EECF244321}">
                <p14:modId xmlns:p14="http://schemas.microsoft.com/office/powerpoint/2010/main" val="1687779874"/>
              </p:ext>
            </p:extLst>
          </p:nvPr>
        </p:nvGraphicFramePr>
        <p:xfrm>
          <a:off x="77657" y="4841832"/>
          <a:ext cx="600583" cy="517425"/>
        </p:xfrm>
        <a:graphic>
          <a:graphicData uri="http://schemas.openxmlformats.org/presentationml/2006/ole">
            <mc:AlternateContent xmlns:mc="http://schemas.openxmlformats.org/markup-compatibility/2006">
              <mc:Choice xmlns:v="urn:schemas-microsoft-com:vml" Requires="v">
                <p:oleObj spid="_x0000_s375910"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77657" y="4841832"/>
                        <a:ext cx="600583" cy="517425"/>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406522580"/>
              </p:ext>
            </p:extLst>
          </p:nvPr>
        </p:nvGraphicFramePr>
        <p:xfrm>
          <a:off x="6359727" y="3442896"/>
          <a:ext cx="1219022" cy="505200"/>
        </p:xfrm>
        <a:graphic>
          <a:graphicData uri="http://schemas.openxmlformats.org/presentationml/2006/ole">
            <mc:AlternateContent xmlns:mc="http://schemas.openxmlformats.org/markup-compatibility/2006">
              <mc:Choice xmlns:v="urn:schemas-microsoft-com:vml" Requires="v">
                <p:oleObj spid="_x0000_s375911" name="包装程序外壳对象" showAsIcon="1" r:id="rId7" imgW="1716120" imgH="711360" progId="Package">
                  <p:embed/>
                </p:oleObj>
              </mc:Choice>
              <mc:Fallback>
                <p:oleObj name="包装程序外壳对象" showAsIcon="1" r:id="rId7" imgW="1716120" imgH="711360" progId="Package">
                  <p:embed/>
                  <p:pic>
                    <p:nvPicPr>
                      <p:cNvPr id="0" name=""/>
                      <p:cNvPicPr/>
                      <p:nvPr/>
                    </p:nvPicPr>
                    <p:blipFill>
                      <a:blip r:embed="rId8"/>
                      <a:stretch>
                        <a:fillRect/>
                      </a:stretch>
                    </p:blipFill>
                    <p:spPr>
                      <a:xfrm>
                        <a:off x="6359727" y="3442896"/>
                        <a:ext cx="1219022" cy="505200"/>
                      </a:xfrm>
                      <a:prstGeom prst="rect">
                        <a:avLst/>
                      </a:prstGeom>
                    </p:spPr>
                  </p:pic>
                </p:oleObj>
              </mc:Fallback>
            </mc:AlternateContent>
          </a:graphicData>
        </a:graphic>
      </p:graphicFrame>
    </p:spTree>
    <p:extLst>
      <p:ext uri="{BB962C8B-B14F-4D97-AF65-F5344CB8AC3E}">
        <p14:creationId xmlns:p14="http://schemas.microsoft.com/office/powerpoint/2010/main" val="30662880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抽象工厂模式</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2"/>
            <a:ext cx="8790601" cy="2616101"/>
          </a:xfrm>
          <a:prstGeom prst="rect">
            <a:avLst/>
          </a:prstGeom>
        </p:spPr>
        <p:txBody>
          <a:bodyPr wrap="square">
            <a:spAutoFit/>
          </a:bodyPr>
          <a:lstStyle/>
          <a:p>
            <a:r>
              <a:rPr lang="zh-CN" altLang="en-US" sz="2000" b="1">
                <a:solidFill>
                  <a:srgbClr val="0070C0"/>
                </a:solidFill>
                <a:latin typeface="+mn-ea"/>
              </a:rPr>
              <a:t>抽象工厂模式应用实例</a:t>
            </a:r>
            <a:endParaRPr lang="en-US" altLang="zh-CN">
              <a:latin typeface="Arial" pitchFamily="34" charset="0"/>
              <a:cs typeface="Arial" pitchFamily="34" charset="0"/>
            </a:endParaRPr>
          </a:p>
          <a:p>
            <a:endParaRPr lang="en-US" altLang="zh-CN">
              <a:latin typeface="Arial" pitchFamily="34" charset="0"/>
              <a:cs typeface="Arial" pitchFamily="34" charset="0"/>
            </a:endParaRPr>
          </a:p>
          <a:p>
            <a:r>
              <a:rPr lang="zh-CN" altLang="en-US">
                <a:latin typeface="Arial" pitchFamily="34" charset="0"/>
                <a:cs typeface="Arial" pitchFamily="34" charset="0"/>
              </a:rPr>
              <a:t>使用抽象工厂模式来完成披萨项目</a:t>
            </a:r>
            <a:r>
              <a:rPr lang="en-US" altLang="zh-CN">
                <a:latin typeface="Arial" pitchFamily="34" charset="0"/>
                <a:cs typeface="Arial" pitchFamily="34" charset="0"/>
              </a:rPr>
              <a:t>.</a:t>
            </a:r>
          </a:p>
          <a:p>
            <a:endParaRPr lang="en-US" altLang="zh-CN">
              <a:latin typeface="Arial" pitchFamily="34" charset="0"/>
              <a:cs typeface="Arial" pitchFamily="34" charset="0"/>
            </a:endParaRPr>
          </a:p>
          <a:p>
            <a:endParaRPr lang="en-US" altLang="zh-CN">
              <a:latin typeface="Arial" pitchFamily="34" charset="0"/>
              <a:cs typeface="Arial" pitchFamily="34" charset="0"/>
            </a:endParaRPr>
          </a:p>
          <a:p>
            <a:endParaRPr lang="en-US" altLang="zh-CN">
              <a:latin typeface="Arial" pitchFamily="34" charset="0"/>
              <a:cs typeface="Arial" pitchFamily="34" charset="0"/>
            </a:endParaRPr>
          </a:p>
          <a:p>
            <a:endParaRPr lang="en-US" altLang="zh-CN">
              <a:latin typeface="Arial" pitchFamily="34" charset="0"/>
              <a:cs typeface="Arial" pitchFamily="34" charset="0"/>
            </a:endParaRPr>
          </a:p>
          <a:p>
            <a:endParaRPr lang="en-US" altLang="zh-CN">
              <a:latin typeface="Arial" pitchFamily="34" charset="0"/>
              <a:cs typeface="Arial" pitchFamily="34" charset="0"/>
            </a:endParaRPr>
          </a:p>
          <a:p>
            <a:endParaRPr lang="en-US" altLang="zh-CN">
              <a:latin typeface="Arial" pitchFamily="34" charset="0"/>
              <a:cs typeface="Arial" pitchFamily="34" charset="0"/>
            </a:endParaRPr>
          </a:p>
        </p:txBody>
      </p:sp>
      <p:pic>
        <p:nvPicPr>
          <p:cNvPr id="1628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49" y="2309315"/>
            <a:ext cx="2181225" cy="309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844105" y="648047"/>
            <a:ext cx="3678860" cy="4832092"/>
          </a:xfrm>
          <a:prstGeom prst="rect">
            <a:avLst/>
          </a:prstGeom>
          <a:noFill/>
        </p:spPr>
        <p:txBody>
          <a:bodyPr wrap="square" rtlCol="0">
            <a:spAutoFit/>
          </a:bodyPr>
          <a:lstStyle/>
          <a:p>
            <a:r>
              <a:rPr lang="en-US" altLang="zh-CN" sz="1400" b="1"/>
              <a:t>public class OrderPizza {</a:t>
            </a:r>
          </a:p>
          <a:p>
            <a:r>
              <a:rPr lang="en-US" altLang="zh-CN" sz="1400"/>
              <a:t>AbsFactory factory;</a:t>
            </a:r>
            <a:endParaRPr lang="zh-CN" altLang="en-US" sz="1400"/>
          </a:p>
          <a:p>
            <a:r>
              <a:rPr lang="en-US" altLang="zh-CN" sz="1400"/>
              <a:t>//</a:t>
            </a:r>
            <a:r>
              <a:rPr lang="zh-CN" altLang="en-US" sz="1400"/>
              <a:t>构造器</a:t>
            </a:r>
          </a:p>
          <a:p>
            <a:r>
              <a:rPr lang="en-US" altLang="zh-CN" sz="1400" b="1"/>
              <a:t>public OrderPizza(AbsFactory factory) {</a:t>
            </a:r>
          </a:p>
          <a:p>
            <a:r>
              <a:rPr lang="en-US" altLang="zh-CN" sz="1400"/>
              <a:t>setFactory(factory);</a:t>
            </a:r>
          </a:p>
          <a:p>
            <a:r>
              <a:rPr lang="en-US" altLang="zh-CN" sz="1400"/>
              <a:t>}</a:t>
            </a:r>
            <a:endParaRPr lang="zh-CN" altLang="en-US" sz="1400"/>
          </a:p>
          <a:p>
            <a:r>
              <a:rPr lang="en-US" altLang="zh-CN" sz="1400" b="1"/>
              <a:t>public void setFactory(AbsFactory factory) {</a:t>
            </a:r>
          </a:p>
          <a:p>
            <a:r>
              <a:rPr lang="en-US" altLang="zh-CN" sz="1400"/>
              <a:t>Pizza pizza = </a:t>
            </a:r>
            <a:r>
              <a:rPr lang="en-US" altLang="zh-CN" sz="1400" b="1"/>
              <a:t>null;</a:t>
            </a:r>
          </a:p>
          <a:p>
            <a:r>
              <a:rPr lang="en-US" altLang="zh-CN" sz="1400"/>
              <a:t>String ordertype;</a:t>
            </a:r>
          </a:p>
          <a:p>
            <a:r>
              <a:rPr lang="en-US" altLang="zh-CN" sz="1400" b="1"/>
              <a:t>this.factory = factory;</a:t>
            </a:r>
            <a:endParaRPr lang="zh-CN" altLang="en-US" sz="1400"/>
          </a:p>
          <a:p>
            <a:r>
              <a:rPr lang="en-US" altLang="zh-CN" sz="1400" b="1"/>
              <a:t>do {</a:t>
            </a:r>
          </a:p>
          <a:p>
            <a:r>
              <a:rPr lang="en-US" altLang="zh-CN" sz="1400"/>
              <a:t>ordertype = gettype();</a:t>
            </a:r>
          </a:p>
          <a:p>
            <a:r>
              <a:rPr lang="en-US" altLang="zh-CN" sz="1400"/>
              <a:t>pizza = factory.createPizza(ordertype);</a:t>
            </a:r>
          </a:p>
          <a:p>
            <a:r>
              <a:rPr lang="en-US" altLang="zh-CN" sz="1400" b="1"/>
              <a:t>if (pizza != null) {</a:t>
            </a:r>
          </a:p>
          <a:p>
            <a:r>
              <a:rPr lang="en-US" altLang="zh-CN" sz="1400"/>
              <a:t>pizza.prepare();</a:t>
            </a:r>
          </a:p>
          <a:p>
            <a:r>
              <a:rPr lang="en-US" altLang="zh-CN" sz="1400"/>
              <a:t>pizza.bake();</a:t>
            </a:r>
          </a:p>
          <a:p>
            <a:r>
              <a:rPr lang="en-US" altLang="zh-CN" sz="1400"/>
              <a:t>pizza.cut();</a:t>
            </a:r>
          </a:p>
          <a:p>
            <a:r>
              <a:rPr lang="en-US" altLang="zh-CN" sz="1400"/>
              <a:t>pizza.box();</a:t>
            </a:r>
          </a:p>
          <a:p>
            <a:r>
              <a:rPr lang="en-US" altLang="zh-CN" sz="1400"/>
              <a:t>} </a:t>
            </a:r>
            <a:r>
              <a:rPr lang="en-US" altLang="zh-CN" sz="1400" b="1"/>
              <a:t>else {</a:t>
            </a:r>
          </a:p>
          <a:p>
            <a:r>
              <a:rPr lang="en-US" altLang="zh-CN" sz="1400" b="1"/>
              <a:t>break;</a:t>
            </a:r>
            <a:r>
              <a:rPr lang="en-US" altLang="zh-CN" sz="1400"/>
              <a:t>}</a:t>
            </a:r>
            <a:endParaRPr lang="zh-CN" altLang="en-US" sz="1400"/>
          </a:p>
          <a:p>
            <a:r>
              <a:rPr lang="en-US" altLang="zh-CN" sz="1400"/>
              <a:t>} </a:t>
            </a:r>
            <a:r>
              <a:rPr lang="en-US" altLang="zh-CN" sz="1400" b="1"/>
              <a:t>while (true);</a:t>
            </a:r>
            <a:endParaRPr lang="zh-CN" altLang="en-US" sz="1400"/>
          </a:p>
          <a:p>
            <a:r>
              <a:rPr lang="en-US" altLang="zh-CN" sz="1400"/>
              <a:t>}}</a:t>
            </a:r>
          </a:p>
        </p:txBody>
      </p:sp>
      <p:sp>
        <p:nvSpPr>
          <p:cNvPr id="9" name="TextBox 8"/>
          <p:cNvSpPr txBox="1"/>
          <p:nvPr/>
        </p:nvSpPr>
        <p:spPr>
          <a:xfrm>
            <a:off x="2737010" y="4032423"/>
            <a:ext cx="2969531" cy="1384995"/>
          </a:xfrm>
          <a:prstGeom prst="rect">
            <a:avLst/>
          </a:prstGeom>
          <a:noFill/>
        </p:spPr>
        <p:txBody>
          <a:bodyPr wrap="none" rtlCol="0">
            <a:spAutoFit/>
          </a:bodyPr>
          <a:lstStyle/>
          <a:p>
            <a:r>
              <a:rPr lang="en-US" altLang="zh-CN" sz="1400" b="1"/>
              <a:t>public class PizzaStore {</a:t>
            </a:r>
          </a:p>
          <a:p>
            <a:r>
              <a:rPr lang="en-US" altLang="zh-CN" sz="1400" b="1"/>
              <a:t>public static void main(String[] args) {</a:t>
            </a:r>
          </a:p>
          <a:p>
            <a:r>
              <a:rPr lang="en-US" altLang="zh-CN" sz="1400"/>
              <a:t>// new OrderPizza(new BJFactory());</a:t>
            </a:r>
          </a:p>
          <a:p>
            <a:r>
              <a:rPr lang="en-US" altLang="zh-CN" sz="1400" b="1"/>
              <a:t>new OrderPizza(new LDFactory());</a:t>
            </a:r>
          </a:p>
          <a:p>
            <a:r>
              <a:rPr lang="en-US" altLang="zh-CN" sz="1400"/>
              <a:t>System.</a:t>
            </a:r>
            <a:r>
              <a:rPr lang="en-US" altLang="zh-CN" sz="1400" b="1" i="1"/>
              <a:t>out.println("</a:t>
            </a:r>
            <a:r>
              <a:rPr lang="zh-CN" altLang="en-US" sz="1400" b="1" i="1"/>
              <a:t>退出程序</a:t>
            </a:r>
            <a:r>
              <a:rPr lang="en-US" altLang="zh-CN" sz="1400" b="1" i="1"/>
              <a:t>~~");</a:t>
            </a:r>
          </a:p>
          <a:p>
            <a:r>
              <a:rPr lang="en-US" altLang="zh-CN" sz="1400"/>
              <a:t>}}</a:t>
            </a:r>
            <a:endParaRPr lang="zh-CN" altLang="en-US" sz="1400"/>
          </a:p>
        </p:txBody>
      </p:sp>
      <p:graphicFrame>
        <p:nvGraphicFramePr>
          <p:cNvPr id="2" name="对象 1"/>
          <p:cNvGraphicFramePr>
            <a:graphicFrameLocks noChangeAspect="1"/>
          </p:cNvGraphicFramePr>
          <p:nvPr>
            <p:extLst>
              <p:ext uri="{D42A27DB-BD31-4B8C-83A1-F6EECF244321}">
                <p14:modId xmlns:p14="http://schemas.microsoft.com/office/powerpoint/2010/main" val="1008728099"/>
              </p:ext>
            </p:extLst>
          </p:nvPr>
        </p:nvGraphicFramePr>
        <p:xfrm>
          <a:off x="130704" y="4921963"/>
          <a:ext cx="494489" cy="426021"/>
        </p:xfrm>
        <a:graphic>
          <a:graphicData uri="http://schemas.openxmlformats.org/presentationml/2006/ole">
            <mc:AlternateContent xmlns:mc="http://schemas.openxmlformats.org/markup-compatibility/2006">
              <mc:Choice xmlns:v="urn:schemas-microsoft-com:vml" Requires="v">
                <p:oleObj spid="_x0000_s376883"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130704" y="4921963"/>
                        <a:ext cx="494489" cy="426021"/>
                      </a:xfrm>
                      <a:prstGeom prst="rect">
                        <a:avLst/>
                      </a:prstGeom>
                    </p:spPr>
                  </p:pic>
                </p:oleObj>
              </mc:Fallback>
            </mc:AlternateContent>
          </a:graphicData>
        </a:graphic>
      </p:graphicFrame>
    </p:spTree>
    <p:extLst>
      <p:ext uri="{BB962C8B-B14F-4D97-AF65-F5344CB8AC3E}">
        <p14:creationId xmlns:p14="http://schemas.microsoft.com/office/powerpoint/2010/main" val="19501923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工厂模式模式</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1538883"/>
          </a:xfrm>
          <a:prstGeom prst="rect">
            <a:avLst/>
          </a:prstGeom>
        </p:spPr>
        <p:txBody>
          <a:bodyPr wrap="square">
            <a:spAutoFit/>
          </a:bodyPr>
          <a:lstStyle/>
          <a:p>
            <a:r>
              <a:rPr lang="zh-CN" altLang="en-US" sz="2000" b="1">
                <a:solidFill>
                  <a:srgbClr val="0070C0"/>
                </a:solidFill>
                <a:latin typeface="+mn-ea"/>
              </a:rPr>
              <a:t>工厂模式在</a:t>
            </a:r>
            <a:r>
              <a:rPr lang="en-US" altLang="zh-CN" sz="2000" b="1">
                <a:solidFill>
                  <a:srgbClr val="0070C0"/>
                </a:solidFill>
                <a:latin typeface="+mn-ea"/>
              </a:rPr>
              <a:t>JDK-Calendar </a:t>
            </a:r>
            <a:r>
              <a:rPr lang="zh-CN" altLang="en-US" sz="2000" b="1">
                <a:solidFill>
                  <a:srgbClr val="0070C0"/>
                </a:solidFill>
                <a:latin typeface="+mn-ea"/>
              </a:rPr>
              <a:t>应用的源码分析</a:t>
            </a:r>
            <a:endParaRPr lang="en-US" altLang="zh-CN" sz="2000" b="1">
              <a:solidFill>
                <a:srgbClr val="0070C0"/>
              </a:solidFill>
              <a:latin typeface="+mn-ea"/>
            </a:endParaRPr>
          </a:p>
          <a:p>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JDK </a:t>
            </a:r>
            <a:r>
              <a:rPr lang="zh-CN" altLang="en-US">
                <a:latin typeface="Arial" pitchFamily="34" charset="0"/>
                <a:cs typeface="Arial" pitchFamily="34" charset="0"/>
              </a:rPr>
              <a:t>中的</a:t>
            </a:r>
            <a:r>
              <a:rPr lang="en-US" altLang="zh-CN">
                <a:latin typeface="Arial" pitchFamily="34" charset="0"/>
                <a:cs typeface="Arial" pitchFamily="34" charset="0"/>
              </a:rPr>
              <a:t>Calendar</a:t>
            </a:r>
            <a:r>
              <a:rPr lang="zh-CN" altLang="en-US">
                <a:latin typeface="Arial" pitchFamily="34" charset="0"/>
                <a:cs typeface="Arial" pitchFamily="34" charset="0"/>
              </a:rPr>
              <a:t>类中，就使用了简单工厂模式</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源码分析</a:t>
            </a:r>
            <a:r>
              <a:rPr lang="en-US" altLang="zh-CN">
                <a:latin typeface="Arial" pitchFamily="34" charset="0"/>
                <a:cs typeface="Arial" pitchFamily="34" charset="0"/>
              </a:rPr>
              <a:t>+Debug</a:t>
            </a:r>
            <a:r>
              <a:rPr lang="zh-CN" altLang="en-US">
                <a:latin typeface="Arial" pitchFamily="34" charset="0"/>
                <a:cs typeface="Arial" pitchFamily="34" charset="0"/>
              </a:rPr>
              <a:t>源码</a:t>
            </a:r>
            <a:r>
              <a:rPr lang="en-US" altLang="zh-CN">
                <a:latin typeface="Arial" pitchFamily="34" charset="0"/>
                <a:cs typeface="Arial" pitchFamily="34" charset="0"/>
              </a:rPr>
              <a:t>+</a:t>
            </a:r>
            <a:r>
              <a:rPr lang="zh-CN" altLang="en-US">
                <a:latin typeface="Arial" pitchFamily="34" charset="0"/>
                <a:cs typeface="Arial" pitchFamily="34" charset="0"/>
              </a:rPr>
              <a:t>说明</a:t>
            </a:r>
            <a:r>
              <a:rPr lang="en-US" altLang="zh-CN">
                <a:latin typeface="Arial" pitchFamily="34" charset="0"/>
                <a:cs typeface="Arial" pitchFamily="34" charset="0"/>
              </a:rPr>
              <a:t> </a:t>
            </a:r>
            <a:endParaRPr lang="en-US" altLang="zh-CN" sz="2000" b="1">
              <a:solidFill>
                <a:srgbClr val="0070C0"/>
              </a:solidFill>
              <a:latin typeface="+mn-ea"/>
            </a:endParaRPr>
          </a:p>
          <a:p>
            <a:endParaRPr lang="en-US" altLang="zh-CN" sz="2000" b="1">
              <a:solidFill>
                <a:srgbClr val="0070C0"/>
              </a:solidFill>
              <a:latin typeface="+mn-ea"/>
            </a:endParaRPr>
          </a:p>
        </p:txBody>
      </p:sp>
      <p:sp>
        <p:nvSpPr>
          <p:cNvPr id="8" name="TextBox 7"/>
          <p:cNvSpPr txBox="1"/>
          <p:nvPr/>
        </p:nvSpPr>
        <p:spPr>
          <a:xfrm>
            <a:off x="207586" y="2592263"/>
            <a:ext cx="4341766" cy="2123658"/>
          </a:xfrm>
          <a:prstGeom prst="rect">
            <a:avLst/>
          </a:prstGeom>
          <a:solidFill>
            <a:schemeClr val="bg1">
              <a:lumMod val="95000"/>
            </a:schemeClr>
          </a:solidFill>
        </p:spPr>
        <p:txBody>
          <a:bodyPr wrap="none" rtlCol="0">
            <a:spAutoFit/>
          </a:bodyPr>
          <a:lstStyle/>
          <a:p>
            <a:r>
              <a:rPr lang="en-US" altLang="zh-CN" sz="1200" b="1"/>
              <a:t>public class SimpleFactory {</a:t>
            </a:r>
            <a:endParaRPr lang="zh-CN" altLang="en-US" sz="1200"/>
          </a:p>
          <a:p>
            <a:r>
              <a:rPr lang="en-US" altLang="zh-CN" sz="1200" b="1"/>
              <a:t>public static void main(String[] args) {</a:t>
            </a:r>
          </a:p>
          <a:p>
            <a:r>
              <a:rPr lang="en-US" altLang="zh-CN" sz="1200"/>
              <a:t>Calendar cal = Calendar.</a:t>
            </a:r>
            <a:r>
              <a:rPr lang="en-US" altLang="zh-CN" sz="1200" i="1">
                <a:solidFill>
                  <a:srgbClr val="FF0000"/>
                </a:solidFill>
              </a:rPr>
              <a:t>getInstance</a:t>
            </a:r>
            <a:r>
              <a:rPr lang="en-US" altLang="zh-CN" sz="1200" i="1"/>
              <a:t>();</a:t>
            </a:r>
          </a:p>
          <a:p>
            <a:r>
              <a:rPr lang="zh-CN" altLang="en-US" sz="1200"/>
              <a:t>    </a:t>
            </a:r>
            <a:r>
              <a:rPr lang="en-US" altLang="zh-CN" sz="1200"/>
              <a:t>// </a:t>
            </a:r>
            <a:r>
              <a:rPr lang="zh-CN" altLang="en-US" sz="1200"/>
              <a:t>注意月份下标从</a:t>
            </a:r>
            <a:r>
              <a:rPr lang="en-US" altLang="zh-CN" sz="1200"/>
              <a:t>0</a:t>
            </a:r>
            <a:r>
              <a:rPr lang="zh-CN" altLang="en-US" sz="1200"/>
              <a:t>开始，所以取月份要</a:t>
            </a:r>
            <a:r>
              <a:rPr lang="en-US" altLang="zh-CN" sz="1200"/>
              <a:t>+1</a:t>
            </a:r>
          </a:p>
          <a:p>
            <a:r>
              <a:rPr lang="en-US" altLang="zh-CN" sz="1200"/>
              <a:t>    System.</a:t>
            </a:r>
            <a:r>
              <a:rPr lang="en-US" altLang="zh-CN" sz="1200" b="1" i="1"/>
              <a:t>out.println("</a:t>
            </a:r>
            <a:r>
              <a:rPr lang="zh-CN" altLang="en-US" sz="1200" b="1" i="1"/>
              <a:t>年</a:t>
            </a:r>
            <a:r>
              <a:rPr lang="en-US" altLang="zh-CN" sz="1200" b="1" i="1"/>
              <a:t>:"</a:t>
            </a:r>
            <a:r>
              <a:rPr lang="zh-CN" altLang="en-US" sz="1200" b="1" i="1"/>
              <a:t> </a:t>
            </a:r>
            <a:r>
              <a:rPr lang="en-US" altLang="zh-CN" sz="1200" b="1" i="1"/>
              <a:t>+ cal.get(Calendar.YEAR));</a:t>
            </a:r>
          </a:p>
          <a:p>
            <a:r>
              <a:rPr lang="en-US" altLang="zh-CN" sz="1200"/>
              <a:t>    System.</a:t>
            </a:r>
            <a:r>
              <a:rPr lang="en-US" altLang="zh-CN" sz="1200" b="1" i="1"/>
              <a:t>out.println("</a:t>
            </a:r>
            <a:r>
              <a:rPr lang="zh-CN" altLang="en-US" sz="1200" b="1" i="1"/>
              <a:t>月</a:t>
            </a:r>
            <a:r>
              <a:rPr lang="en-US" altLang="zh-CN" sz="1200" b="1" i="1"/>
              <a:t>:"</a:t>
            </a:r>
            <a:r>
              <a:rPr lang="zh-CN" altLang="en-US" sz="1200" b="1" i="1"/>
              <a:t> </a:t>
            </a:r>
            <a:r>
              <a:rPr lang="en-US" altLang="zh-CN" sz="1200" b="1" i="1"/>
              <a:t>+ (cal.get(Calendar.MONTH) + 1));       </a:t>
            </a:r>
          </a:p>
          <a:p>
            <a:r>
              <a:rPr lang="en-US" altLang="zh-CN" sz="1200"/>
              <a:t>    System.</a:t>
            </a:r>
            <a:r>
              <a:rPr lang="en-US" altLang="zh-CN" sz="1200" b="1" i="1"/>
              <a:t>out.println("</a:t>
            </a:r>
            <a:r>
              <a:rPr lang="zh-CN" altLang="en-US" sz="1200" b="1" i="1"/>
              <a:t>日</a:t>
            </a:r>
            <a:r>
              <a:rPr lang="en-US" altLang="zh-CN" sz="1200" b="1" i="1"/>
              <a:t>:"</a:t>
            </a:r>
            <a:r>
              <a:rPr lang="zh-CN" altLang="en-US" sz="1200" b="1" i="1"/>
              <a:t> </a:t>
            </a:r>
            <a:r>
              <a:rPr lang="en-US" altLang="zh-CN" sz="1200" b="1" i="1"/>
              <a:t>+ cal.get(Calendar.DAY_OF_MONTH));</a:t>
            </a:r>
          </a:p>
          <a:p>
            <a:r>
              <a:rPr lang="en-US" altLang="zh-CN" sz="1200"/>
              <a:t>    System.</a:t>
            </a:r>
            <a:r>
              <a:rPr lang="en-US" altLang="zh-CN" sz="1200" b="1" i="1"/>
              <a:t>out.println("</a:t>
            </a:r>
            <a:r>
              <a:rPr lang="zh-CN" altLang="en-US" sz="1200" b="1" i="1"/>
              <a:t>时</a:t>
            </a:r>
            <a:r>
              <a:rPr lang="en-US" altLang="zh-CN" sz="1200" b="1" i="1"/>
              <a:t>:"</a:t>
            </a:r>
            <a:r>
              <a:rPr lang="zh-CN" altLang="en-US" sz="1200" b="1" i="1"/>
              <a:t> </a:t>
            </a:r>
            <a:r>
              <a:rPr lang="en-US" altLang="zh-CN" sz="1200" b="1" i="1"/>
              <a:t>+ cal.get(Calendar.HOUR_OF_DAY));</a:t>
            </a:r>
          </a:p>
          <a:p>
            <a:r>
              <a:rPr lang="en-US" altLang="zh-CN" sz="1200"/>
              <a:t>    System.</a:t>
            </a:r>
            <a:r>
              <a:rPr lang="en-US" altLang="zh-CN" sz="1200" b="1" i="1"/>
              <a:t>out.println("</a:t>
            </a:r>
            <a:r>
              <a:rPr lang="zh-CN" altLang="en-US" sz="1200" b="1" i="1"/>
              <a:t>分</a:t>
            </a:r>
            <a:r>
              <a:rPr lang="en-US" altLang="zh-CN" sz="1200" b="1" i="1"/>
              <a:t>:"</a:t>
            </a:r>
            <a:r>
              <a:rPr lang="zh-CN" altLang="en-US" sz="1200" b="1" i="1"/>
              <a:t> </a:t>
            </a:r>
            <a:r>
              <a:rPr lang="en-US" altLang="zh-CN" sz="1200" b="1" i="1"/>
              <a:t>+ cal.get(Calendar.MINUTE));</a:t>
            </a:r>
          </a:p>
          <a:p>
            <a:r>
              <a:rPr lang="en-US" altLang="zh-CN" sz="1200"/>
              <a:t>    System.</a:t>
            </a:r>
            <a:r>
              <a:rPr lang="en-US" altLang="zh-CN" sz="1200" b="1" i="1"/>
              <a:t>out.println("</a:t>
            </a:r>
            <a:r>
              <a:rPr lang="zh-CN" altLang="en-US" sz="1200" b="1" i="1"/>
              <a:t>秒</a:t>
            </a:r>
            <a:r>
              <a:rPr lang="en-US" altLang="zh-CN" sz="1200" b="1" i="1"/>
              <a:t>:"</a:t>
            </a:r>
            <a:r>
              <a:rPr lang="zh-CN" altLang="en-US" sz="1200" b="1" i="1"/>
              <a:t> </a:t>
            </a:r>
            <a:r>
              <a:rPr lang="en-US" altLang="zh-CN" sz="1200" b="1" i="1"/>
              <a:t>+ cal.get(Calendar.SECOND));</a:t>
            </a:r>
            <a:endParaRPr lang="zh-CN" altLang="en-US" sz="1200"/>
          </a:p>
          <a:p>
            <a:r>
              <a:rPr lang="en-US" altLang="zh-CN" sz="1200"/>
              <a:t>}}</a:t>
            </a:r>
          </a:p>
        </p:txBody>
      </p:sp>
      <p:sp>
        <p:nvSpPr>
          <p:cNvPr id="12" name="TextBox 11"/>
          <p:cNvSpPr txBox="1"/>
          <p:nvPr/>
        </p:nvSpPr>
        <p:spPr>
          <a:xfrm>
            <a:off x="4970741" y="2275482"/>
            <a:ext cx="3553089" cy="1015663"/>
          </a:xfrm>
          <a:prstGeom prst="rect">
            <a:avLst/>
          </a:prstGeom>
          <a:solidFill>
            <a:schemeClr val="bg2">
              <a:lumMod val="90000"/>
            </a:schemeClr>
          </a:solidFill>
        </p:spPr>
        <p:txBody>
          <a:bodyPr wrap="none" rtlCol="0">
            <a:spAutoFit/>
          </a:bodyPr>
          <a:lstStyle/>
          <a:p>
            <a:r>
              <a:rPr lang="en-US" altLang="zh-CN" sz="1200" b="1">
                <a:latin typeface="Arial" pitchFamily="34" charset="0"/>
                <a:cs typeface="Arial" pitchFamily="34" charset="0"/>
              </a:rPr>
              <a:t>public static Calendar getInstance()</a:t>
            </a:r>
            <a:r>
              <a:rPr lang="en-US" altLang="zh-CN" sz="1200">
                <a:latin typeface="Arial" pitchFamily="34" charset="0"/>
                <a:cs typeface="Arial" pitchFamily="34" charset="0"/>
              </a:rPr>
              <a:t>{</a:t>
            </a:r>
          </a:p>
          <a:p>
            <a:r>
              <a:rPr lang="en-US" altLang="zh-CN" sz="1200">
                <a:latin typeface="Arial" pitchFamily="34" charset="0"/>
                <a:cs typeface="Arial" pitchFamily="34" charset="0"/>
              </a:rPr>
              <a:t>        </a:t>
            </a:r>
            <a:r>
              <a:rPr lang="en-US" altLang="zh-CN" sz="1200" b="1">
                <a:latin typeface="Arial" pitchFamily="34" charset="0"/>
                <a:cs typeface="Arial" pitchFamily="34" charset="0"/>
              </a:rPr>
              <a:t>return </a:t>
            </a:r>
            <a:r>
              <a:rPr lang="en-US" altLang="zh-CN" sz="1200" b="1" i="1">
                <a:solidFill>
                  <a:srgbClr val="0070C0"/>
                </a:solidFill>
                <a:latin typeface="Arial" pitchFamily="34" charset="0"/>
                <a:cs typeface="Arial" pitchFamily="34" charset="0"/>
              </a:rPr>
              <a:t>createCalendar</a:t>
            </a:r>
          </a:p>
          <a:p>
            <a:r>
              <a:rPr lang="en-US" altLang="zh-CN" sz="1200" b="1" i="1">
                <a:latin typeface="Arial" pitchFamily="34" charset="0"/>
                <a:cs typeface="Arial" pitchFamily="34" charset="0"/>
              </a:rPr>
              <a:t>(TimeZone.getDefault(), </a:t>
            </a:r>
          </a:p>
          <a:p>
            <a:r>
              <a:rPr lang="en-US" altLang="zh-CN" sz="1200" b="1" i="1">
                <a:latin typeface="Arial" pitchFamily="34" charset="0"/>
                <a:cs typeface="Arial" pitchFamily="34" charset="0"/>
              </a:rPr>
              <a:t>Locale.getDefault(Locale.Category.FORMAT));</a:t>
            </a:r>
          </a:p>
          <a:p>
            <a:r>
              <a:rPr lang="zh-CN" altLang="en-US" sz="1200">
                <a:latin typeface="Arial" pitchFamily="34" charset="0"/>
                <a:cs typeface="Arial" pitchFamily="34" charset="0"/>
              </a:rPr>
              <a:t> </a:t>
            </a:r>
            <a:r>
              <a:rPr lang="en-US" altLang="zh-CN" sz="1200">
                <a:latin typeface="Arial" pitchFamily="34" charset="0"/>
                <a:cs typeface="Arial" pitchFamily="34" charset="0"/>
              </a:rPr>
              <a:t>}</a:t>
            </a:r>
            <a:endParaRPr lang="zh-CN" altLang="en-US" sz="1200">
              <a:latin typeface="Arial" pitchFamily="34" charset="0"/>
              <a:cs typeface="Arial" pitchFamily="34" charset="0"/>
            </a:endParaRPr>
          </a:p>
        </p:txBody>
      </p:sp>
      <p:sp>
        <p:nvSpPr>
          <p:cNvPr id="13" name="TextBox 12"/>
          <p:cNvSpPr txBox="1"/>
          <p:nvPr/>
        </p:nvSpPr>
        <p:spPr>
          <a:xfrm>
            <a:off x="4958271" y="3654092"/>
            <a:ext cx="5110117" cy="6001643"/>
          </a:xfrm>
          <a:prstGeom prst="rect">
            <a:avLst/>
          </a:prstGeom>
          <a:solidFill>
            <a:schemeClr val="accent5">
              <a:lumMod val="20000"/>
              <a:lumOff val="80000"/>
            </a:schemeClr>
          </a:solidFill>
        </p:spPr>
        <p:txBody>
          <a:bodyPr wrap="none" rtlCol="0">
            <a:spAutoFit/>
          </a:bodyPr>
          <a:lstStyle/>
          <a:p>
            <a:r>
              <a:rPr lang="en-US" altLang="zh-CN" sz="1200"/>
              <a:t> </a:t>
            </a:r>
            <a:r>
              <a:rPr lang="en-US" altLang="zh-CN" sz="1200" b="1"/>
              <a:t>private static Calendar </a:t>
            </a:r>
            <a:r>
              <a:rPr lang="en-US" altLang="zh-CN" sz="1200" b="1">
                <a:solidFill>
                  <a:srgbClr val="0070C0"/>
                </a:solidFill>
              </a:rPr>
              <a:t>createCalendar</a:t>
            </a:r>
            <a:r>
              <a:rPr lang="en-US" altLang="zh-CN" sz="1200" b="1"/>
              <a:t>(TimeZone zone,</a:t>
            </a:r>
          </a:p>
          <a:p>
            <a:r>
              <a:rPr lang="en-US" altLang="zh-CN" sz="1200"/>
              <a:t>                                           Locale aLocale) {</a:t>
            </a:r>
          </a:p>
          <a:p>
            <a:r>
              <a:rPr lang="en-US" altLang="zh-CN" sz="1200" b="1"/>
              <a:t>if (provider != null) {</a:t>
            </a:r>
          </a:p>
          <a:p>
            <a:r>
              <a:rPr lang="en-US" altLang="zh-CN" sz="1200"/>
              <a:t>            </a:t>
            </a:r>
            <a:r>
              <a:rPr lang="en-US" altLang="zh-CN" sz="1200" b="1"/>
              <a:t>try {</a:t>
            </a:r>
          </a:p>
          <a:p>
            <a:r>
              <a:rPr lang="en-US" altLang="zh-CN" sz="1200"/>
              <a:t>                </a:t>
            </a:r>
            <a:r>
              <a:rPr lang="en-US" altLang="zh-CN" sz="1200" b="1"/>
              <a:t>return provider.getInstance(zone, aLocale);//</a:t>
            </a:r>
            <a:r>
              <a:rPr lang="zh-CN" altLang="en-US" sz="1200" b="1"/>
              <a:t>默认方式获取</a:t>
            </a:r>
            <a:endParaRPr lang="en-US" altLang="zh-CN" sz="1200" b="1"/>
          </a:p>
          <a:p>
            <a:r>
              <a:rPr lang="en-US" altLang="zh-CN" sz="1200"/>
              <a:t>            } </a:t>
            </a:r>
            <a:r>
              <a:rPr lang="en-US" altLang="zh-CN" sz="1200" b="1"/>
              <a:t>catch (IllegalArgumentException iae) {</a:t>
            </a:r>
          </a:p>
          <a:p>
            <a:r>
              <a:rPr lang="en-US" altLang="zh-CN" sz="1200"/>
              <a:t>                // fall back to the default instantiation</a:t>
            </a:r>
          </a:p>
          <a:p>
            <a:r>
              <a:rPr lang="zh-CN" altLang="en-US" sz="1200"/>
              <a:t>            </a:t>
            </a:r>
            <a:r>
              <a:rPr lang="en-US" altLang="zh-CN" sz="1200"/>
              <a:t>}</a:t>
            </a:r>
            <a:r>
              <a:rPr lang="zh-CN" altLang="en-US" sz="1200"/>
              <a:t> </a:t>
            </a:r>
            <a:r>
              <a:rPr lang="en-US" altLang="zh-CN" sz="1200"/>
              <a:t>}</a:t>
            </a:r>
            <a:endParaRPr lang="zh-CN" altLang="en-US" sz="1200"/>
          </a:p>
          <a:p>
            <a:r>
              <a:rPr lang="en-US" altLang="zh-CN" sz="1200"/>
              <a:t>        Calendar cal = </a:t>
            </a:r>
            <a:r>
              <a:rPr lang="en-US" altLang="zh-CN" sz="1200" b="1"/>
              <a:t>null;</a:t>
            </a:r>
            <a:endParaRPr lang="zh-CN" altLang="en-US" sz="1200"/>
          </a:p>
          <a:p>
            <a:r>
              <a:rPr lang="en-US" altLang="zh-CN" sz="1200"/>
              <a:t>        </a:t>
            </a:r>
            <a:r>
              <a:rPr lang="en-US" altLang="zh-CN" sz="1200" b="1"/>
              <a:t>if (aLocale.hasExtensions()) {</a:t>
            </a:r>
          </a:p>
          <a:p>
            <a:r>
              <a:rPr lang="en-US" altLang="zh-CN" sz="1200"/>
              <a:t>            String caltype = aLocale.getUnicodeLocaleType("ca");</a:t>
            </a:r>
          </a:p>
          <a:p>
            <a:r>
              <a:rPr lang="en-US" altLang="zh-CN" sz="1200"/>
              <a:t>            </a:t>
            </a:r>
            <a:r>
              <a:rPr lang="en-US" altLang="zh-CN" sz="1200" b="1"/>
              <a:t>if (caltype != null) {</a:t>
            </a:r>
          </a:p>
          <a:p>
            <a:r>
              <a:rPr lang="en-US" altLang="zh-CN" sz="1200"/>
              <a:t>                </a:t>
            </a:r>
            <a:r>
              <a:rPr lang="en-US" altLang="zh-CN" sz="1200" b="1"/>
              <a:t>switch (caltype) {</a:t>
            </a:r>
          </a:p>
          <a:p>
            <a:r>
              <a:rPr lang="en-US" altLang="zh-CN" sz="1200"/>
              <a:t>                </a:t>
            </a:r>
            <a:r>
              <a:rPr lang="en-US" altLang="zh-CN" sz="1200" b="1"/>
              <a:t>case "buddhist":</a:t>
            </a:r>
          </a:p>
          <a:p>
            <a:r>
              <a:rPr lang="en-US" altLang="zh-CN" sz="1200"/>
              <a:t>                cal = </a:t>
            </a:r>
            <a:r>
              <a:rPr lang="en-US" altLang="zh-CN" sz="1200" b="1"/>
              <a:t>new BuddhistCalendar(zone, aLocale);</a:t>
            </a:r>
          </a:p>
          <a:p>
            <a:r>
              <a:rPr lang="en-US" altLang="zh-CN" sz="1200"/>
              <a:t>                    </a:t>
            </a:r>
            <a:r>
              <a:rPr lang="en-US" altLang="zh-CN" sz="1200" b="1"/>
              <a:t>break;</a:t>
            </a:r>
          </a:p>
          <a:p>
            <a:r>
              <a:rPr lang="en-US" altLang="zh-CN" sz="1200"/>
              <a:t>                </a:t>
            </a:r>
            <a:r>
              <a:rPr lang="en-US" altLang="zh-CN" sz="1200" b="1"/>
              <a:t>case "japanese":</a:t>
            </a:r>
          </a:p>
          <a:p>
            <a:r>
              <a:rPr lang="en-US" altLang="zh-CN" sz="1200"/>
              <a:t>                    cal = </a:t>
            </a:r>
            <a:r>
              <a:rPr lang="en-US" altLang="zh-CN" sz="1200" b="1"/>
              <a:t>new JapaneseImperialCalendar(zone, aLocale);</a:t>
            </a:r>
          </a:p>
          <a:p>
            <a:r>
              <a:rPr lang="en-US" altLang="zh-CN" sz="1200"/>
              <a:t>                    </a:t>
            </a:r>
            <a:r>
              <a:rPr lang="en-US" altLang="zh-CN" sz="1200" b="1"/>
              <a:t>break;</a:t>
            </a:r>
          </a:p>
          <a:p>
            <a:r>
              <a:rPr lang="en-US" altLang="zh-CN" sz="1200"/>
              <a:t>                 //</a:t>
            </a:r>
            <a:r>
              <a:rPr lang="zh-CN" altLang="en-US" sz="1200"/>
              <a:t>省略</a:t>
            </a:r>
            <a:endParaRPr lang="en-US" altLang="zh-CN" sz="1200" b="1"/>
          </a:p>
          <a:p>
            <a:r>
              <a:rPr lang="zh-CN" altLang="en-US" sz="1200"/>
              <a:t>                </a:t>
            </a:r>
            <a:r>
              <a:rPr lang="en-US" altLang="zh-CN" sz="1200"/>
              <a:t>}}}</a:t>
            </a:r>
          </a:p>
          <a:p>
            <a:r>
              <a:rPr lang="en-US" altLang="zh-CN" sz="1200"/>
              <a:t>        </a:t>
            </a:r>
            <a:r>
              <a:rPr lang="en-US" altLang="zh-CN" sz="1200" b="1"/>
              <a:t>if (cal == null) {</a:t>
            </a:r>
            <a:endParaRPr lang="en-US" altLang="zh-CN" sz="1200"/>
          </a:p>
          <a:p>
            <a:r>
              <a:rPr lang="en-US" altLang="zh-CN" sz="1200"/>
              <a:t>            </a:t>
            </a:r>
            <a:r>
              <a:rPr lang="en-US" altLang="zh-CN" sz="1200" b="1"/>
              <a:t>if (aLocale.getLanguage() == "th" &amp;&amp; aLocale.getCountry() == "TH") {</a:t>
            </a:r>
          </a:p>
          <a:p>
            <a:r>
              <a:rPr lang="en-US" altLang="zh-CN" sz="1200"/>
              <a:t>                cal = </a:t>
            </a:r>
            <a:r>
              <a:rPr lang="en-US" altLang="zh-CN" sz="1200" b="1"/>
              <a:t>new BuddhistCalendar(zone, aLocale);</a:t>
            </a:r>
          </a:p>
          <a:p>
            <a:r>
              <a:rPr lang="en-US" altLang="zh-CN" sz="1200"/>
              <a:t>            } </a:t>
            </a:r>
            <a:r>
              <a:rPr lang="en-US" altLang="zh-CN" sz="1200" b="1"/>
              <a:t>else if (aLocale.getVariant() == "JP" &amp;&amp; aLocale.getLanguage() == "ja"</a:t>
            </a:r>
          </a:p>
          <a:p>
            <a:r>
              <a:rPr lang="en-US" altLang="zh-CN" sz="1200"/>
              <a:t>                       &amp;&amp; aLocale.getCountry() == "JP") {</a:t>
            </a:r>
          </a:p>
          <a:p>
            <a:r>
              <a:rPr lang="en-US" altLang="zh-CN" sz="1200"/>
              <a:t>                cal = </a:t>
            </a:r>
            <a:r>
              <a:rPr lang="en-US" altLang="zh-CN" sz="1200" b="1"/>
              <a:t>new JapaneseImperialCalendar(zone, aLocale);</a:t>
            </a:r>
          </a:p>
          <a:p>
            <a:r>
              <a:rPr lang="en-US" altLang="zh-CN" sz="1200"/>
              <a:t>            } </a:t>
            </a:r>
            <a:r>
              <a:rPr lang="en-US" altLang="zh-CN" sz="1200" b="1"/>
              <a:t>else {</a:t>
            </a:r>
          </a:p>
          <a:p>
            <a:r>
              <a:rPr lang="en-US" altLang="zh-CN" sz="1200"/>
              <a:t>                cal = </a:t>
            </a:r>
            <a:r>
              <a:rPr lang="en-US" altLang="zh-CN" sz="1200" b="1"/>
              <a:t>new GregorianCalendar(zone, aLocale);</a:t>
            </a:r>
          </a:p>
          <a:p>
            <a:r>
              <a:rPr lang="zh-CN" altLang="en-US" sz="1200"/>
              <a:t>            </a:t>
            </a:r>
            <a:r>
              <a:rPr lang="en-US" altLang="zh-CN" sz="1200"/>
              <a:t>}}</a:t>
            </a:r>
          </a:p>
          <a:p>
            <a:r>
              <a:rPr lang="en-US" altLang="zh-CN" sz="1200"/>
              <a:t>        </a:t>
            </a:r>
            <a:r>
              <a:rPr lang="en-US" altLang="zh-CN" sz="1200" b="1"/>
              <a:t>return cal;</a:t>
            </a:r>
            <a:endParaRPr lang="en-US" altLang="zh-CN" sz="1200"/>
          </a:p>
          <a:p>
            <a:r>
              <a:rPr lang="en-US" altLang="zh-CN" sz="1200"/>
              <a:t>}</a:t>
            </a:r>
          </a:p>
        </p:txBody>
      </p:sp>
      <p:cxnSp>
        <p:nvCxnSpPr>
          <p:cNvPr id="15" name="直接箭头连接符 14"/>
          <p:cNvCxnSpPr/>
          <p:nvPr/>
        </p:nvCxnSpPr>
        <p:spPr>
          <a:xfrm flipV="1">
            <a:off x="2106141" y="2376239"/>
            <a:ext cx="4176464" cy="72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6570637" y="2736279"/>
            <a:ext cx="504056" cy="10081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2682205" y="2560008"/>
            <a:ext cx="378605" cy="35254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1200">
                <a:latin typeface="Arial" pitchFamily="34" charset="0"/>
                <a:cs typeface="Arial" pitchFamily="34" charset="0"/>
              </a:rPr>
              <a:t>1</a:t>
            </a:r>
            <a:endParaRPr lang="zh-CN" altLang="en-US" sz="1200">
              <a:latin typeface="Arial" pitchFamily="34" charset="0"/>
              <a:cs typeface="Arial" pitchFamily="34" charset="0"/>
            </a:endParaRPr>
          </a:p>
        </p:txBody>
      </p:sp>
      <p:sp>
        <p:nvSpPr>
          <p:cNvPr id="20" name="椭圆 19"/>
          <p:cNvSpPr/>
          <p:nvPr/>
        </p:nvSpPr>
        <p:spPr>
          <a:xfrm>
            <a:off x="7886512" y="2239721"/>
            <a:ext cx="378605" cy="35254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1200">
                <a:latin typeface="Arial" pitchFamily="34" charset="0"/>
                <a:cs typeface="Arial" pitchFamily="34" charset="0"/>
              </a:rPr>
              <a:t>2</a:t>
            </a:r>
            <a:endParaRPr lang="zh-CN" altLang="en-US" sz="1200">
              <a:latin typeface="Arial" pitchFamily="34" charset="0"/>
              <a:cs typeface="Arial" pitchFamily="34" charset="0"/>
            </a:endParaRPr>
          </a:p>
        </p:txBody>
      </p:sp>
      <p:sp>
        <p:nvSpPr>
          <p:cNvPr id="21" name="椭圆 20"/>
          <p:cNvSpPr/>
          <p:nvPr/>
        </p:nvSpPr>
        <p:spPr>
          <a:xfrm>
            <a:off x="8802885" y="3654092"/>
            <a:ext cx="378605" cy="35254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1200">
                <a:latin typeface="Arial" pitchFamily="34" charset="0"/>
                <a:cs typeface="Arial" pitchFamily="34" charset="0"/>
              </a:rPr>
              <a:t>3</a:t>
            </a:r>
            <a:endParaRPr lang="zh-CN" altLang="en-US" sz="1200">
              <a:latin typeface="Arial" pitchFamily="34" charset="0"/>
              <a:cs typeface="Arial" pitchFamily="34" charset="0"/>
            </a:endParaRPr>
          </a:p>
        </p:txBody>
      </p:sp>
    </p:spTree>
    <p:extLst>
      <p:ext uri="{BB962C8B-B14F-4D97-AF65-F5344CB8AC3E}">
        <p14:creationId xmlns:p14="http://schemas.microsoft.com/office/powerpoint/2010/main" val="988599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Java</a:t>
            </a:r>
            <a:r>
              <a:rPr lang="zh-CN" altLang="en-US" sz="2200" b="1"/>
              <a:t>设计模式内容介绍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2" name="TextBox 1"/>
          <p:cNvSpPr txBox="1"/>
          <p:nvPr/>
        </p:nvSpPr>
        <p:spPr>
          <a:xfrm>
            <a:off x="487837" y="1368127"/>
            <a:ext cx="8747096" cy="3724096"/>
          </a:xfrm>
          <a:prstGeom prst="rect">
            <a:avLst/>
          </a:prstGeom>
          <a:noFill/>
        </p:spPr>
        <p:txBody>
          <a:bodyPr wrap="square" rtlCol="0">
            <a:spAutoFit/>
          </a:bodyPr>
          <a:lstStyle/>
          <a:p>
            <a:r>
              <a:rPr lang="zh-CN" altLang="en-US" sz="2000" b="1">
                <a:solidFill>
                  <a:srgbClr val="0070C0"/>
                </a:solidFill>
              </a:rPr>
              <a:t>设计模式的重要性</a:t>
            </a:r>
            <a:endParaRPr lang="en-US" altLang="zh-CN" sz="2000" b="1">
              <a:solidFill>
                <a:srgbClr val="0070C0"/>
              </a:solidFill>
            </a:endParaRPr>
          </a:p>
          <a:p>
            <a:endParaRPr lang="en-US" altLang="zh-CN"/>
          </a:p>
          <a:p>
            <a:pPr marL="342900" indent="-342900">
              <a:buAutoNum type="arabicParenR"/>
            </a:pPr>
            <a:r>
              <a:rPr lang="zh-CN" altLang="en-US"/>
              <a:t>软件工程中，</a:t>
            </a:r>
            <a:r>
              <a:rPr lang="zh-CN" altLang="en-US" b="1"/>
              <a:t>设计模式</a:t>
            </a:r>
            <a:r>
              <a:rPr lang="zh-CN" altLang="en-US"/>
              <a:t>（</a:t>
            </a:r>
            <a:r>
              <a:rPr lang="en-US" altLang="zh-CN"/>
              <a:t>design pattern</a:t>
            </a:r>
            <a:r>
              <a:rPr lang="zh-CN" altLang="en-US"/>
              <a:t>）是对</a:t>
            </a:r>
            <a:r>
              <a:rPr lang="zh-CN" altLang="en-US" b="1"/>
              <a:t>软件设计中普遍存在（反复出现）</a:t>
            </a:r>
            <a:r>
              <a:rPr lang="zh-CN" altLang="en-US"/>
              <a:t>的各种问题，所提出的</a:t>
            </a:r>
            <a:r>
              <a:rPr lang="zh-CN" altLang="en-US" b="1"/>
              <a:t>解决方案</a:t>
            </a:r>
            <a:r>
              <a:rPr lang="zh-CN" altLang="en-US"/>
              <a:t>。这个术语是由埃里希</a:t>
            </a:r>
            <a:r>
              <a:rPr lang="en-US" altLang="zh-CN"/>
              <a:t>·</a:t>
            </a:r>
            <a:r>
              <a:rPr lang="zh-CN" altLang="en-US"/>
              <a:t>伽玛（</a:t>
            </a:r>
            <a:r>
              <a:rPr lang="en-US" altLang="zh-CN"/>
              <a:t>Erich Gamma</a:t>
            </a:r>
            <a:r>
              <a:rPr lang="zh-CN" altLang="en-US"/>
              <a:t>）等人在</a:t>
            </a:r>
            <a:r>
              <a:rPr lang="en-US" altLang="zh-CN"/>
              <a:t>1990</a:t>
            </a:r>
            <a:r>
              <a:rPr lang="zh-CN" altLang="en-US"/>
              <a:t>年代从建筑设计领域引入到计算机科学的</a:t>
            </a:r>
            <a:endParaRPr lang="en-US" altLang="zh-CN"/>
          </a:p>
          <a:p>
            <a:pPr marL="342900" indent="-342900">
              <a:buAutoNum type="arabicParenR"/>
            </a:pPr>
            <a:r>
              <a:rPr lang="zh-CN" altLang="en-US"/>
              <a:t>大厦 </a:t>
            </a:r>
            <a:r>
              <a:rPr lang="en-US" altLang="zh-CN"/>
              <a:t>VS </a:t>
            </a:r>
            <a:r>
              <a:rPr lang="zh-CN" altLang="en-US"/>
              <a:t>简易房</a:t>
            </a: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p:txBody>
      </p:sp>
      <p:pic>
        <p:nvPicPr>
          <p:cNvPr id="35635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6020" y="3168327"/>
            <a:ext cx="3178195" cy="216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6355"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30477" y="4119592"/>
            <a:ext cx="1584175" cy="120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575485451"/>
              </p:ext>
            </p:extLst>
          </p:nvPr>
        </p:nvGraphicFramePr>
        <p:xfrm>
          <a:off x="6858669" y="4843208"/>
          <a:ext cx="355735" cy="498029"/>
        </p:xfrm>
        <a:graphic>
          <a:graphicData uri="http://schemas.openxmlformats.org/presentationml/2006/ole">
            <mc:AlternateContent xmlns:mc="http://schemas.openxmlformats.org/markup-compatibility/2006">
              <mc:Choice xmlns:v="urn:schemas-microsoft-com:vml" Requires="v">
                <p:oleObj spid="_x0000_s366666" name="包装程序外壳对象" showAsIcon="1" r:id="rId6" imgW="508680" imgH="711360" progId="Package">
                  <p:embed/>
                </p:oleObj>
              </mc:Choice>
              <mc:Fallback>
                <p:oleObj name="包装程序外壳对象" showAsIcon="1" r:id="rId6" imgW="508680" imgH="711360" progId="Package">
                  <p:embed/>
                  <p:pic>
                    <p:nvPicPr>
                      <p:cNvPr id="0" name=""/>
                      <p:cNvPicPr/>
                      <p:nvPr/>
                    </p:nvPicPr>
                    <p:blipFill>
                      <a:blip r:embed="rId7"/>
                      <a:stretch>
                        <a:fillRect/>
                      </a:stretch>
                    </p:blipFill>
                    <p:spPr>
                      <a:xfrm>
                        <a:off x="6858669" y="4843208"/>
                        <a:ext cx="355735" cy="498029"/>
                      </a:xfrm>
                      <a:prstGeom prst="rect">
                        <a:avLst/>
                      </a:prstGeom>
                    </p:spPr>
                  </p:pic>
                </p:oleObj>
              </mc:Fallback>
            </mc:AlternateContent>
          </a:graphicData>
        </a:graphic>
      </p:graphicFrame>
    </p:spTree>
    <p:extLst>
      <p:ext uri="{BB962C8B-B14F-4D97-AF65-F5344CB8AC3E}">
        <p14:creationId xmlns:p14="http://schemas.microsoft.com/office/powerpoint/2010/main" val="13774106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工厂模式小结</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2"/>
            <a:ext cx="8790601" cy="4001095"/>
          </a:xfrm>
          <a:prstGeom prst="rect">
            <a:avLst/>
          </a:prstGeom>
        </p:spPr>
        <p:txBody>
          <a:bodyPr wrap="square">
            <a:spAutoFit/>
          </a:bodyPr>
          <a:lstStyle/>
          <a:p>
            <a:endParaRPr lang="en-US" altLang="zh-CN" sz="2000" b="1">
              <a:solidFill>
                <a:srgbClr val="0070C0"/>
              </a:solidFill>
              <a:latin typeface="+mn-ea"/>
            </a:endParaRPr>
          </a:p>
          <a:p>
            <a:pPr marL="457200" indent="-457200">
              <a:buAutoNum type="arabicParenR"/>
            </a:pPr>
            <a:r>
              <a:rPr lang="zh-CN" altLang="en-US">
                <a:latin typeface="Arial" pitchFamily="34" charset="0"/>
                <a:cs typeface="Arial" pitchFamily="34" charset="0"/>
              </a:rPr>
              <a:t>工厂模式的意义</a:t>
            </a:r>
            <a:br>
              <a:rPr lang="en-US" altLang="zh-CN">
                <a:latin typeface="Arial" pitchFamily="34" charset="0"/>
                <a:cs typeface="Arial" pitchFamily="34" charset="0"/>
              </a:rPr>
            </a:br>
            <a:r>
              <a:rPr lang="zh-CN" altLang="en-US">
                <a:latin typeface="Arial" pitchFamily="34" charset="0"/>
                <a:cs typeface="Arial" pitchFamily="34" charset="0"/>
              </a:rPr>
              <a:t>将实例化对象的代码提取出来，放到一个类中统一管理和维护，达到和主项目的依赖关系的解耦。从而提高项目的扩展和维护性。</a:t>
            </a:r>
            <a:endParaRPr lang="en-US" altLang="zh-CN">
              <a:latin typeface="Arial" pitchFamily="34" charset="0"/>
              <a:cs typeface="Arial" pitchFamily="34" charset="0"/>
            </a:endParaRPr>
          </a:p>
          <a:p>
            <a:pPr marL="457200" indent="-457200">
              <a:buAutoNum type="arabicParenR"/>
            </a:pPr>
            <a:r>
              <a:rPr lang="zh-CN" altLang="en-US">
                <a:latin typeface="Arial" pitchFamily="34" charset="0"/>
                <a:cs typeface="Arial" pitchFamily="34" charset="0"/>
              </a:rPr>
              <a:t>三种工厂模式 </a:t>
            </a:r>
            <a:r>
              <a:rPr lang="en-US" altLang="zh-CN">
                <a:latin typeface="Arial" pitchFamily="34" charset="0"/>
                <a:cs typeface="Arial" pitchFamily="34" charset="0"/>
              </a:rPr>
              <a:t>(</a:t>
            </a:r>
            <a:r>
              <a:rPr lang="zh-CN" altLang="en-US">
                <a:latin typeface="Arial" pitchFamily="34" charset="0"/>
                <a:cs typeface="Arial" pitchFamily="34" charset="0"/>
              </a:rPr>
              <a:t>简单工厂模式、工厂方法模式、抽象工厂模式</a:t>
            </a:r>
            <a:r>
              <a:rPr lang="en-US" altLang="zh-CN">
                <a:latin typeface="Arial" pitchFamily="34" charset="0"/>
                <a:cs typeface="Arial" pitchFamily="34" charset="0"/>
              </a:rPr>
              <a:t>)</a:t>
            </a:r>
          </a:p>
          <a:p>
            <a:pPr marL="457200" indent="-457200">
              <a:buAutoNum type="arabicParenR"/>
            </a:pPr>
            <a:r>
              <a:rPr lang="zh-CN" altLang="en-US">
                <a:latin typeface="Arial" pitchFamily="34" charset="0"/>
                <a:cs typeface="Arial" pitchFamily="34" charset="0"/>
              </a:rPr>
              <a:t>设计模式的</a:t>
            </a:r>
            <a:r>
              <a:rPr lang="zh-CN" altLang="en-US" b="1">
                <a:latin typeface="Arial" pitchFamily="34" charset="0"/>
                <a:cs typeface="Arial" pitchFamily="34" charset="0"/>
              </a:rPr>
              <a:t>依赖抽象</a:t>
            </a:r>
            <a:r>
              <a:rPr lang="zh-CN" altLang="en-US">
                <a:latin typeface="Arial" pitchFamily="34" charset="0"/>
                <a:cs typeface="Arial" pitchFamily="34" charset="0"/>
              </a:rPr>
              <a:t>原则</a:t>
            </a:r>
            <a:endParaRPr lang="en-US" altLang="zh-CN">
              <a:latin typeface="Arial" pitchFamily="34" charset="0"/>
              <a:cs typeface="Arial" pitchFamily="34" charset="0"/>
            </a:endParaRPr>
          </a:p>
          <a:p>
            <a:endParaRPr lang="en-US" altLang="zh-CN">
              <a:latin typeface="Arial" pitchFamily="34" charset="0"/>
              <a:cs typeface="Arial" pitchFamily="34" charset="0"/>
            </a:endParaRPr>
          </a:p>
          <a:p>
            <a:pPr marL="285750" indent="-285750">
              <a:buFont typeface="Wingdings" pitchFamily="2" charset="2"/>
              <a:buChar char="Ø"/>
            </a:pPr>
            <a:r>
              <a:rPr lang="zh-CN" altLang="en-US">
                <a:latin typeface="Arial" pitchFamily="34" charset="0"/>
                <a:cs typeface="Arial" pitchFamily="34" charset="0"/>
              </a:rPr>
              <a:t>创建对象实例时，不要直接 </a:t>
            </a:r>
            <a:r>
              <a:rPr lang="en-US" altLang="zh-CN">
                <a:latin typeface="Arial" pitchFamily="34" charset="0"/>
                <a:cs typeface="Arial" pitchFamily="34" charset="0"/>
              </a:rPr>
              <a:t>new </a:t>
            </a:r>
            <a:r>
              <a:rPr lang="zh-CN" altLang="en-US">
                <a:latin typeface="Arial" pitchFamily="34" charset="0"/>
                <a:cs typeface="Arial" pitchFamily="34" charset="0"/>
              </a:rPr>
              <a:t>类</a:t>
            </a:r>
            <a:r>
              <a:rPr lang="en-US" altLang="zh-CN">
                <a:latin typeface="Arial" pitchFamily="34" charset="0"/>
                <a:cs typeface="Arial" pitchFamily="34" charset="0"/>
              </a:rPr>
              <a:t>, </a:t>
            </a:r>
            <a:r>
              <a:rPr lang="zh-CN" altLang="en-US">
                <a:latin typeface="Arial" pitchFamily="34" charset="0"/>
                <a:cs typeface="Arial" pitchFamily="34" charset="0"/>
              </a:rPr>
              <a:t>而是把这个</a:t>
            </a:r>
            <a:r>
              <a:rPr lang="en-US" altLang="zh-CN">
                <a:latin typeface="Arial" pitchFamily="34" charset="0"/>
                <a:cs typeface="Arial" pitchFamily="34" charset="0"/>
              </a:rPr>
              <a:t>new </a:t>
            </a:r>
            <a:r>
              <a:rPr lang="zh-CN" altLang="en-US">
                <a:latin typeface="Arial" pitchFamily="34" charset="0"/>
                <a:cs typeface="Arial" pitchFamily="34" charset="0"/>
              </a:rPr>
              <a:t>类的动作放在一个工厂的方法中，并返回。有的书上说，变量不要直接持有具体类的引用。</a:t>
            </a:r>
            <a:endParaRPr lang="en-US" altLang="zh-CN">
              <a:latin typeface="Arial" pitchFamily="34" charset="0"/>
              <a:cs typeface="Arial" pitchFamily="34" charset="0"/>
            </a:endParaRPr>
          </a:p>
          <a:p>
            <a:pPr marL="285750" indent="-285750">
              <a:buFont typeface="Wingdings" pitchFamily="2" charset="2"/>
              <a:buChar char="Ø"/>
            </a:pPr>
            <a:r>
              <a:rPr lang="zh-CN" altLang="en-US">
                <a:latin typeface="Arial" pitchFamily="34" charset="0"/>
                <a:cs typeface="Arial" pitchFamily="34" charset="0"/>
              </a:rPr>
              <a:t>不要让类继承具体类，而是继承抽象类或者是实现</a:t>
            </a:r>
            <a:r>
              <a:rPr lang="en-US" altLang="zh-CN">
                <a:latin typeface="Arial" pitchFamily="34" charset="0"/>
                <a:cs typeface="Arial" pitchFamily="34" charset="0"/>
              </a:rPr>
              <a:t>interface(</a:t>
            </a:r>
            <a:r>
              <a:rPr lang="zh-CN" altLang="en-US">
                <a:latin typeface="Arial" pitchFamily="34" charset="0"/>
                <a:cs typeface="Arial" pitchFamily="34" charset="0"/>
              </a:rPr>
              <a:t>接口</a:t>
            </a:r>
            <a:r>
              <a:rPr lang="en-US" altLang="zh-CN">
                <a:latin typeface="Arial" pitchFamily="34" charset="0"/>
                <a:cs typeface="Arial" pitchFamily="34" charset="0"/>
              </a:rPr>
              <a:t>)</a:t>
            </a:r>
          </a:p>
          <a:p>
            <a:pPr marL="285750" indent="-285750">
              <a:buFont typeface="Wingdings" pitchFamily="2" charset="2"/>
              <a:buChar char="Ø"/>
            </a:pPr>
            <a:r>
              <a:rPr lang="zh-CN" altLang="en-US">
                <a:latin typeface="Arial" pitchFamily="34" charset="0"/>
                <a:cs typeface="Arial" pitchFamily="34" charset="0"/>
              </a:rPr>
              <a:t>不要覆盖基类中已经实现的方法。</a:t>
            </a:r>
            <a:endParaRPr lang="en-US" altLang="zh-CN">
              <a:latin typeface="Arial" pitchFamily="34" charset="0"/>
              <a:cs typeface="Arial" pitchFamily="34" charset="0"/>
            </a:endParaRPr>
          </a:p>
          <a:p>
            <a:pPr marL="285750" indent="-285750">
              <a:buFont typeface="Wingdings" pitchFamily="2" charset="2"/>
              <a:buChar char="Ø"/>
            </a:pPr>
            <a:endParaRPr lang="en-US" altLang="zh-CN">
              <a:latin typeface="Arial" pitchFamily="34" charset="0"/>
              <a:cs typeface="Arial" pitchFamily="34" charset="0"/>
            </a:endParaRPr>
          </a:p>
          <a:p>
            <a:endParaRPr lang="en-US" altLang="zh-CN">
              <a:latin typeface="Arial" pitchFamily="34" charset="0"/>
              <a:cs typeface="Arial" pitchFamily="34" charset="0"/>
            </a:endParaRPr>
          </a:p>
          <a:p>
            <a:endParaRPr lang="en-US" altLang="zh-CN">
              <a:latin typeface="Arial" pitchFamily="34" charset="0"/>
              <a:cs typeface="Arial" pitchFamily="34" charset="0"/>
            </a:endParaRPr>
          </a:p>
        </p:txBody>
      </p:sp>
    </p:spTree>
    <p:extLst>
      <p:ext uri="{BB962C8B-B14F-4D97-AF65-F5344CB8AC3E}">
        <p14:creationId xmlns:p14="http://schemas.microsoft.com/office/powerpoint/2010/main" val="18090206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sz="2800" b="1"/>
              <a:t>Java</a:t>
            </a:r>
            <a:r>
              <a:rPr lang="zh-CN" altLang="en-US" sz="2800" b="1"/>
              <a:t>设计模式</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原型模式</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37373426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克隆羊问题</a:t>
            </a:r>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527946" cy="1200329"/>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endParaRPr lang="en-US" altLang="zh-CN" sz="2000" b="1">
              <a:solidFill>
                <a:srgbClr val="0070C0"/>
              </a:solidFill>
              <a:latin typeface="+mn-ea"/>
            </a:endParaRPr>
          </a:p>
          <a:p>
            <a:r>
              <a:rPr lang="zh-CN" altLang="en-US"/>
              <a:t>现在有一只羊</a:t>
            </a:r>
            <a:r>
              <a:rPr lang="en-US" altLang="zh-CN"/>
              <a:t>tom</a:t>
            </a:r>
            <a:r>
              <a:rPr lang="zh-CN" altLang="en-US"/>
              <a:t>，姓名为</a:t>
            </a:r>
            <a:r>
              <a:rPr lang="en-US" altLang="zh-CN"/>
              <a:t>: tom, </a:t>
            </a:r>
            <a:r>
              <a:rPr lang="zh-CN" altLang="en-US"/>
              <a:t>年龄为：</a:t>
            </a:r>
            <a:r>
              <a:rPr lang="en-US" altLang="zh-CN"/>
              <a:t>1</a:t>
            </a:r>
            <a:r>
              <a:rPr lang="zh-CN" altLang="en-US"/>
              <a:t>，颜色为：白色，请编写程序创建和</a:t>
            </a:r>
            <a:r>
              <a:rPr lang="en-US" altLang="zh-CN"/>
              <a:t>tom</a:t>
            </a:r>
            <a:r>
              <a:rPr lang="zh-CN" altLang="en-US"/>
              <a:t>羊 属性完全相同的</a:t>
            </a:r>
            <a:r>
              <a:rPr lang="en-US" altLang="zh-CN"/>
              <a:t>10</a:t>
            </a:r>
            <a:r>
              <a:rPr lang="zh-CN" altLang="en-US"/>
              <a:t>只羊。</a:t>
            </a:r>
            <a:endParaRPr lang="en-US" altLang="zh-CN" sz="2000" b="1">
              <a:solidFill>
                <a:srgbClr val="0070C0"/>
              </a:solidFill>
              <a:latin typeface="+mn-ea"/>
            </a:endParaRPr>
          </a:p>
        </p:txBody>
      </p:sp>
    </p:spTree>
    <p:extLst>
      <p:ext uri="{BB962C8B-B14F-4D97-AF65-F5344CB8AC3E}">
        <p14:creationId xmlns:p14="http://schemas.microsoft.com/office/powerpoint/2010/main" val="29643784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传统方式解决克隆羊问题</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2492990"/>
          </a:xfrm>
          <a:prstGeom prst="rect">
            <a:avLst/>
          </a:prstGeom>
        </p:spPr>
        <p:txBody>
          <a:bodyPr wrap="square">
            <a:spAutoFit/>
          </a:bodyPr>
          <a:lstStyle/>
          <a:p>
            <a:pPr>
              <a:defRPr/>
            </a:pPr>
            <a:endParaRPr lang="en-US" altLang="zh-CN" sz="1600">
              <a:ea typeface="宋体" panose="02010600030101010101" pitchFamily="2" charset="-122"/>
              <a:cs typeface="Times New Roman" panose="02020603050405020304" pitchFamily="18" charset="0"/>
            </a:endParaRPr>
          </a:p>
          <a:p>
            <a:r>
              <a:rPr lang="zh-CN" altLang="en-US" sz="2000" b="1">
                <a:solidFill>
                  <a:srgbClr val="0070C0"/>
                </a:solidFill>
              </a:rPr>
              <a:t>传统方式解决克隆羊问题</a:t>
            </a:r>
            <a:endParaRPr lang="en-US" altLang="zh-CN" sz="2000">
              <a:solidFill>
                <a:srgbClr val="0070C0"/>
              </a:solidFill>
              <a:latin typeface="+mn-ea"/>
            </a:endParaRPr>
          </a:p>
          <a:p>
            <a:endParaRPr lang="en-US" altLang="zh-CN" sz="2000" b="1">
              <a:solidFill>
                <a:srgbClr val="0070C0"/>
              </a:solidFill>
              <a:latin typeface="+mn-ea"/>
            </a:endParaRPr>
          </a:p>
          <a:p>
            <a:pPr marL="342900" indent="-342900">
              <a:buAutoNum type="arabicParenR"/>
            </a:pPr>
            <a:r>
              <a:rPr lang="zh-CN" altLang="en-US">
                <a:latin typeface="Arial" pitchFamily="34" charset="0"/>
                <a:cs typeface="Arial" pitchFamily="34" charset="0"/>
              </a:rPr>
              <a:t>思路分析</a:t>
            </a:r>
            <a:r>
              <a:rPr lang="en-US" altLang="zh-CN">
                <a:latin typeface="Arial" pitchFamily="34" charset="0"/>
                <a:cs typeface="Arial" pitchFamily="34" charset="0"/>
              </a:rPr>
              <a:t>(</a:t>
            </a:r>
            <a:r>
              <a:rPr lang="zh-CN" altLang="en-US">
                <a:latin typeface="Arial" pitchFamily="34" charset="0"/>
                <a:cs typeface="Arial" pitchFamily="34" charset="0"/>
              </a:rPr>
              <a:t>图解</a:t>
            </a:r>
            <a:r>
              <a:rPr lang="en-US" altLang="zh-CN">
                <a:latin typeface="Arial" pitchFamily="34" charset="0"/>
                <a:cs typeface="Arial" pitchFamily="34" charset="0"/>
              </a:rPr>
              <a:t>)</a:t>
            </a:r>
          </a:p>
          <a:p>
            <a:pPr marL="342900" indent="-342900">
              <a:buAutoNum type="arabicParenR"/>
            </a:pPr>
            <a:r>
              <a:rPr lang="zh-CN" altLang="en-US">
                <a:latin typeface="Arial" pitchFamily="34" charset="0"/>
                <a:cs typeface="Arial" pitchFamily="34" charset="0"/>
              </a:rPr>
              <a:t>看老师代码的演示</a:t>
            </a:r>
            <a:endParaRPr lang="en-US" altLang="zh-CN" sz="2000" b="1">
              <a:solidFill>
                <a:srgbClr val="0070C0"/>
              </a:solidFill>
              <a:latin typeface="Arial" pitchFamily="34" charset="0"/>
              <a:cs typeface="Arial" pitchFamily="34" charset="0"/>
            </a:endParaRPr>
          </a:p>
          <a:p>
            <a:endParaRPr lang="en-US" altLang="zh-CN" sz="2000" b="1">
              <a:solidFill>
                <a:srgbClr val="0070C0"/>
              </a:solidFill>
              <a:latin typeface="Arial" pitchFamily="34" charset="0"/>
              <a:cs typeface="Arial" pitchFamily="34" charset="0"/>
            </a:endParaRPr>
          </a:p>
          <a:p>
            <a:endParaRPr lang="en-US" altLang="zh-CN" sz="2000" b="1">
              <a:solidFill>
                <a:srgbClr val="0070C0"/>
              </a:solidFill>
              <a:latin typeface="Arial" pitchFamily="34" charset="0"/>
              <a:cs typeface="Arial" pitchFamily="34" charset="0"/>
            </a:endParaRPr>
          </a:p>
          <a:p>
            <a:endParaRPr lang="en-US" altLang="zh-CN" sz="2000" b="1">
              <a:solidFill>
                <a:srgbClr val="0070C0"/>
              </a:solidFill>
              <a:latin typeface="+mn-ea"/>
            </a:endParaRPr>
          </a:p>
        </p:txBody>
      </p:sp>
      <p:pic>
        <p:nvPicPr>
          <p:cNvPr id="1853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198" y="2914487"/>
            <a:ext cx="2650655" cy="85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对象 1"/>
          <p:cNvGraphicFramePr>
            <a:graphicFrameLocks noChangeAspect="1"/>
          </p:cNvGraphicFramePr>
          <p:nvPr>
            <p:extLst>
              <p:ext uri="{D42A27DB-BD31-4B8C-83A1-F6EECF244321}">
                <p14:modId xmlns:p14="http://schemas.microsoft.com/office/powerpoint/2010/main" val="1776612142"/>
              </p:ext>
            </p:extLst>
          </p:nvPr>
        </p:nvGraphicFramePr>
        <p:xfrm>
          <a:off x="809997" y="4320455"/>
          <a:ext cx="1246188" cy="711200"/>
        </p:xfrm>
        <a:graphic>
          <a:graphicData uri="http://schemas.openxmlformats.org/presentationml/2006/ole">
            <mc:AlternateContent xmlns:mc="http://schemas.openxmlformats.org/markup-compatibility/2006">
              <mc:Choice xmlns:v="urn:schemas-microsoft-com:vml" Requires="v">
                <p:oleObj spid="_x0000_s288172" name="包装程序外壳对象" showAsIcon="1" r:id="rId5" imgW="1245960" imgH="711360" progId="Package">
                  <p:embed/>
                </p:oleObj>
              </mc:Choice>
              <mc:Fallback>
                <p:oleObj name="包装程序外壳对象" showAsIcon="1" r:id="rId5" imgW="1245960" imgH="711360" progId="Package">
                  <p:embed/>
                  <p:pic>
                    <p:nvPicPr>
                      <p:cNvPr id="0" name=""/>
                      <p:cNvPicPr/>
                      <p:nvPr/>
                    </p:nvPicPr>
                    <p:blipFill>
                      <a:blip r:embed="rId6"/>
                      <a:stretch>
                        <a:fillRect/>
                      </a:stretch>
                    </p:blipFill>
                    <p:spPr>
                      <a:xfrm>
                        <a:off x="809997" y="4320455"/>
                        <a:ext cx="1246188" cy="7112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3319754563"/>
              </p:ext>
            </p:extLst>
          </p:nvPr>
        </p:nvGraphicFramePr>
        <p:xfrm>
          <a:off x="8370837" y="4536479"/>
          <a:ext cx="508000" cy="711200"/>
        </p:xfrm>
        <a:graphic>
          <a:graphicData uri="http://schemas.openxmlformats.org/presentationml/2006/ole">
            <mc:AlternateContent xmlns:mc="http://schemas.openxmlformats.org/markup-compatibility/2006">
              <mc:Choice xmlns:v="urn:schemas-microsoft-com:vml" Requires="v">
                <p:oleObj spid="_x0000_s288173" name="包装程序外壳对象" showAsIcon="1" r:id="rId7" imgW="508680" imgH="711360" progId="Package">
                  <p:embed/>
                </p:oleObj>
              </mc:Choice>
              <mc:Fallback>
                <p:oleObj name="包装程序外壳对象" showAsIcon="1" r:id="rId7" imgW="508680" imgH="711360" progId="Package">
                  <p:embed/>
                  <p:pic>
                    <p:nvPicPr>
                      <p:cNvPr id="0" name=""/>
                      <p:cNvPicPr/>
                      <p:nvPr/>
                    </p:nvPicPr>
                    <p:blipFill>
                      <a:blip r:embed="rId8"/>
                      <a:stretch>
                        <a:fillRect/>
                      </a:stretch>
                    </p:blipFill>
                    <p:spPr>
                      <a:xfrm>
                        <a:off x="8370837" y="4536479"/>
                        <a:ext cx="508000" cy="7112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308332756"/>
              </p:ext>
            </p:extLst>
          </p:nvPr>
        </p:nvGraphicFramePr>
        <p:xfrm>
          <a:off x="2178149" y="4392463"/>
          <a:ext cx="658339" cy="567184"/>
        </p:xfrm>
        <a:graphic>
          <a:graphicData uri="http://schemas.openxmlformats.org/presentationml/2006/ole">
            <mc:AlternateContent xmlns:mc="http://schemas.openxmlformats.org/markup-compatibility/2006">
              <mc:Choice xmlns:v="urn:schemas-microsoft-com:vml" Requires="v">
                <p:oleObj spid="_x0000_s288174" name="包装程序外壳对象" showAsIcon="1" r:id="rId9" imgW="826200" imgH="711360" progId="Package">
                  <p:embed/>
                </p:oleObj>
              </mc:Choice>
              <mc:Fallback>
                <p:oleObj name="包装程序外壳对象" showAsIcon="1" r:id="rId9" imgW="826200" imgH="711360" progId="Package">
                  <p:embed/>
                  <p:pic>
                    <p:nvPicPr>
                      <p:cNvPr id="0" name=""/>
                      <p:cNvPicPr/>
                      <p:nvPr/>
                    </p:nvPicPr>
                    <p:blipFill>
                      <a:blip r:embed="rId10"/>
                      <a:stretch>
                        <a:fillRect/>
                      </a:stretch>
                    </p:blipFill>
                    <p:spPr>
                      <a:xfrm>
                        <a:off x="2178149" y="4392463"/>
                        <a:ext cx="658339" cy="567184"/>
                      </a:xfrm>
                      <a:prstGeom prst="rect">
                        <a:avLst/>
                      </a:prstGeom>
                    </p:spPr>
                  </p:pic>
                </p:oleObj>
              </mc:Fallback>
            </mc:AlternateContent>
          </a:graphicData>
        </a:graphic>
      </p:graphicFrame>
    </p:spTree>
    <p:extLst>
      <p:ext uri="{BB962C8B-B14F-4D97-AF65-F5344CB8AC3E}">
        <p14:creationId xmlns:p14="http://schemas.microsoft.com/office/powerpoint/2010/main" val="20401633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传统方式解决克隆羊问题</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3170099"/>
          </a:xfrm>
          <a:prstGeom prst="rect">
            <a:avLst/>
          </a:prstGeom>
        </p:spPr>
        <p:txBody>
          <a:bodyPr wrap="square">
            <a:spAutoFit/>
          </a:bodyPr>
          <a:lstStyle/>
          <a:p>
            <a:r>
              <a:rPr lang="zh-CN" altLang="en-US" b="1">
                <a:solidFill>
                  <a:srgbClr val="0070C0"/>
                </a:solidFill>
                <a:latin typeface="+mn-ea"/>
              </a:rPr>
              <a:t>传统的方式的优缺点</a:t>
            </a:r>
            <a:endParaRPr lang="en-US" altLang="zh-CN" b="1">
              <a:solidFill>
                <a:srgbClr val="0070C0"/>
              </a:solidFill>
              <a:latin typeface="+mn-ea"/>
            </a:endParaRPr>
          </a:p>
          <a:p>
            <a:endParaRPr lang="en-US" altLang="zh-CN" sz="2000" b="1">
              <a:solidFill>
                <a:srgbClr val="0070C0"/>
              </a:solidFill>
              <a:latin typeface="+mn-ea"/>
            </a:endParaRPr>
          </a:p>
          <a:p>
            <a:pPr marL="342900" indent="-342900">
              <a:buAutoNum type="arabicParenR"/>
            </a:pPr>
            <a:r>
              <a:rPr lang="zh-CN" altLang="en-US">
                <a:latin typeface="Arial" pitchFamily="34" charset="0"/>
                <a:cs typeface="Arial" pitchFamily="34" charset="0"/>
              </a:rPr>
              <a:t>优点是比较好理解，简单易操作。</a:t>
            </a:r>
            <a:endParaRPr lang="en-US" altLang="zh-CN">
              <a:latin typeface="Arial" pitchFamily="34" charset="0"/>
              <a:cs typeface="Arial" pitchFamily="34" charset="0"/>
            </a:endParaRPr>
          </a:p>
          <a:p>
            <a:pPr marL="342900" indent="-342900">
              <a:buAutoNum type="arabicParenR"/>
            </a:pPr>
            <a:r>
              <a:rPr lang="zh-CN" altLang="en-US"/>
              <a:t>在创建新的对象时，总是需要重新获取原始对象的属性，如果创建的对象比较复杂时，效率较低</a:t>
            </a:r>
            <a:endParaRPr lang="en-US" altLang="zh-CN"/>
          </a:p>
          <a:p>
            <a:pPr marL="342900" indent="-342900">
              <a:buAutoNum type="arabicParenR"/>
            </a:pPr>
            <a:r>
              <a:rPr lang="zh-CN" altLang="en-US"/>
              <a:t>总是需要重新初始化对象，而不是动态地获得对象运行时的状态</a:t>
            </a:r>
            <a:r>
              <a:rPr lang="en-US" altLang="zh-CN"/>
              <a:t>, </a:t>
            </a:r>
            <a:r>
              <a:rPr lang="zh-CN" altLang="en-US"/>
              <a:t>不够灵活</a:t>
            </a:r>
            <a:endParaRPr lang="en-US" altLang="zh-CN"/>
          </a:p>
          <a:p>
            <a:pPr marL="342900" indent="-342900">
              <a:buAutoNum type="arabicParenR"/>
            </a:pPr>
            <a:r>
              <a:rPr lang="zh-CN" altLang="en-US">
                <a:latin typeface="Arial" pitchFamily="34" charset="0"/>
                <a:cs typeface="Arial" pitchFamily="34" charset="0"/>
              </a:rPr>
              <a:t>改进的思路分析</a:t>
            </a:r>
            <a:br>
              <a:rPr lang="en-US" altLang="zh-CN">
                <a:latin typeface="Arial" pitchFamily="34" charset="0"/>
                <a:cs typeface="Arial" pitchFamily="34" charset="0"/>
              </a:rPr>
            </a:br>
            <a:endParaRPr lang="en-US" altLang="zh-CN">
              <a:latin typeface="Arial" pitchFamily="34" charset="0"/>
              <a:cs typeface="Arial" pitchFamily="34" charset="0"/>
            </a:endParaRPr>
          </a:p>
          <a:p>
            <a:r>
              <a:rPr lang="zh-CN" altLang="en-US" b="1">
                <a:solidFill>
                  <a:srgbClr val="CC0000"/>
                </a:solidFill>
              </a:rPr>
              <a:t>思路：</a:t>
            </a:r>
            <a:r>
              <a:rPr lang="en-US" altLang="zh-CN"/>
              <a:t>Java</a:t>
            </a:r>
            <a:r>
              <a:rPr lang="zh-CN" altLang="en-US"/>
              <a:t>中</a:t>
            </a:r>
            <a:r>
              <a:rPr lang="en-US" altLang="zh-CN"/>
              <a:t>Object</a:t>
            </a:r>
            <a:r>
              <a:rPr lang="zh-CN" altLang="en-US"/>
              <a:t>类是所有类的根类，</a:t>
            </a:r>
            <a:r>
              <a:rPr lang="en-US" altLang="zh-CN"/>
              <a:t>Object</a:t>
            </a:r>
            <a:r>
              <a:rPr lang="zh-CN" altLang="en-US"/>
              <a:t>类提供了一个</a:t>
            </a:r>
            <a:r>
              <a:rPr lang="en-US" altLang="zh-CN"/>
              <a:t>clone()</a:t>
            </a:r>
            <a:r>
              <a:rPr lang="zh-CN" altLang="en-US"/>
              <a:t>方法，该方法可以将一个</a:t>
            </a:r>
            <a:r>
              <a:rPr lang="en-US" altLang="zh-CN"/>
              <a:t>Java</a:t>
            </a:r>
            <a:r>
              <a:rPr lang="zh-CN" altLang="en-US"/>
              <a:t>对象复制一份，但是需要实现</a:t>
            </a:r>
            <a:r>
              <a:rPr lang="en-US" altLang="zh-CN"/>
              <a:t>clone</a:t>
            </a:r>
            <a:r>
              <a:rPr lang="zh-CN" altLang="en-US"/>
              <a:t>的</a:t>
            </a:r>
            <a:r>
              <a:rPr lang="en-US" altLang="zh-CN"/>
              <a:t>Java</a:t>
            </a:r>
            <a:r>
              <a:rPr lang="zh-CN" altLang="en-US"/>
              <a:t>类必须要实现一个接口</a:t>
            </a:r>
            <a:r>
              <a:rPr lang="en-US" altLang="zh-CN"/>
              <a:t>Cloneable</a:t>
            </a:r>
            <a:r>
              <a:rPr lang="zh-CN" altLang="en-US"/>
              <a:t>，该接口表示该类能够复制且具有复制的能力 </a:t>
            </a:r>
            <a:r>
              <a:rPr lang="en-US" altLang="zh-CN"/>
              <a:t>=&gt; </a:t>
            </a:r>
            <a:r>
              <a:rPr lang="zh-CN" altLang="en-US"/>
              <a:t>原型模式</a:t>
            </a:r>
          </a:p>
        </p:txBody>
      </p:sp>
    </p:spTree>
    <p:extLst>
      <p:ext uri="{BB962C8B-B14F-4D97-AF65-F5344CB8AC3E}">
        <p14:creationId xmlns:p14="http://schemas.microsoft.com/office/powerpoint/2010/main" val="5845842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原型模式</a:t>
            </a:r>
            <a:r>
              <a:rPr lang="en-US" altLang="zh-CN" sz="2400" b="1"/>
              <a:t>-</a:t>
            </a:r>
            <a:r>
              <a:rPr lang="zh-CN" altLang="en-US" sz="2400" b="1"/>
              <a:t>基本介绍</a:t>
            </a:r>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455937" cy="2646878"/>
          </a:xfrm>
          <a:prstGeom prst="rect">
            <a:avLst/>
          </a:prstGeom>
        </p:spPr>
        <p:txBody>
          <a:bodyPr wrap="square">
            <a:spAutoFit/>
          </a:bodyPr>
          <a:lstStyle/>
          <a:p>
            <a:r>
              <a:rPr lang="zh-CN" altLang="en-US">
                <a:latin typeface="+mn-ea"/>
              </a:rPr>
              <a:t>基本介绍</a:t>
            </a:r>
            <a:endParaRPr lang="en-US" altLang="zh-CN">
              <a:latin typeface="+mn-ea"/>
            </a:endParaRPr>
          </a:p>
          <a:p>
            <a:endParaRPr lang="en-US" altLang="zh-CN" sz="2000" b="1">
              <a:solidFill>
                <a:srgbClr val="0070C0"/>
              </a:solidFill>
              <a:latin typeface="+mn-ea"/>
            </a:endParaRPr>
          </a:p>
          <a:p>
            <a:pPr marL="342900" indent="-342900">
              <a:buAutoNum type="arabicParenR"/>
            </a:pPr>
            <a:r>
              <a:rPr lang="zh-CN" altLang="en-US"/>
              <a:t>原型模式</a:t>
            </a:r>
            <a:r>
              <a:rPr lang="en-US" altLang="zh-CN"/>
              <a:t>(</a:t>
            </a:r>
            <a:r>
              <a:rPr lang="en-US" altLang="zh-CN">
                <a:latin typeface="Arial" pitchFamily="34" charset="0"/>
                <a:cs typeface="Arial" pitchFamily="34" charset="0"/>
              </a:rPr>
              <a:t>Prototype</a:t>
            </a:r>
            <a:r>
              <a:rPr lang="zh-CN" altLang="en-US">
                <a:latin typeface="Arial" pitchFamily="34" charset="0"/>
                <a:cs typeface="Arial" pitchFamily="34" charset="0"/>
              </a:rPr>
              <a:t>模式</a:t>
            </a:r>
            <a:r>
              <a:rPr lang="en-US" altLang="zh-CN"/>
              <a:t>)</a:t>
            </a:r>
            <a:r>
              <a:rPr lang="zh-CN" altLang="en-US"/>
              <a:t>是指：用原型实例指定创建对象的种类，并且通过拷贝这些原型，创建新的对象</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原型模式是一种创建型设计模式，允许一个对象再创建另外一个可定制的对象，无需知道如何创建的细节</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工作原理是</a:t>
            </a:r>
            <a:r>
              <a:rPr lang="en-US" altLang="zh-CN">
                <a:latin typeface="Arial" pitchFamily="34" charset="0"/>
                <a:cs typeface="Arial" pitchFamily="34" charset="0"/>
              </a:rPr>
              <a:t>:</a:t>
            </a:r>
            <a:r>
              <a:rPr lang="zh-CN" altLang="en-US">
                <a:latin typeface="Arial" pitchFamily="34" charset="0"/>
                <a:cs typeface="Arial" pitchFamily="34" charset="0"/>
              </a:rPr>
              <a:t>通过将一个原型对象传给那个要发动创建的对象，这个要发动创建的对象通过请求原型对象拷贝它们自己来实施创建，即 对象</a:t>
            </a:r>
            <a:r>
              <a:rPr lang="en-US" altLang="zh-CN">
                <a:latin typeface="Arial" pitchFamily="34" charset="0"/>
                <a:cs typeface="Arial" pitchFamily="34" charset="0"/>
              </a:rPr>
              <a:t>.clone()</a:t>
            </a:r>
          </a:p>
          <a:p>
            <a:pPr marL="342900" indent="-342900">
              <a:buAutoNum type="arabicParenR"/>
            </a:pPr>
            <a:r>
              <a:rPr lang="zh-CN" altLang="en-US">
                <a:latin typeface="Arial" pitchFamily="34" charset="0"/>
                <a:cs typeface="Arial" pitchFamily="34" charset="0"/>
              </a:rPr>
              <a:t>形象的理解：孙大圣</a:t>
            </a:r>
            <a:r>
              <a:rPr lang="zh-CN" altLang="en-US"/>
              <a:t>拔出猴毛， 变出其它孙大圣</a:t>
            </a:r>
            <a:endParaRPr lang="en-US" altLang="zh-CN">
              <a:latin typeface="Arial" pitchFamily="34" charset="0"/>
              <a:cs typeface="Arial" pitchFamily="34" charset="0"/>
            </a:endParaRPr>
          </a:p>
        </p:txBody>
      </p:sp>
      <p:pic>
        <p:nvPicPr>
          <p:cNvPr id="2856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7340" y="3972155"/>
            <a:ext cx="2973172" cy="1500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对象 1"/>
          <p:cNvGraphicFramePr>
            <a:graphicFrameLocks noChangeAspect="1"/>
          </p:cNvGraphicFramePr>
          <p:nvPr>
            <p:extLst>
              <p:ext uri="{D42A27DB-BD31-4B8C-83A1-F6EECF244321}">
                <p14:modId xmlns:p14="http://schemas.microsoft.com/office/powerpoint/2010/main" val="719296671"/>
              </p:ext>
            </p:extLst>
          </p:nvPr>
        </p:nvGraphicFramePr>
        <p:xfrm>
          <a:off x="4253120" y="4993146"/>
          <a:ext cx="537819" cy="463352"/>
        </p:xfrm>
        <a:graphic>
          <a:graphicData uri="http://schemas.openxmlformats.org/presentationml/2006/ole">
            <mc:AlternateContent xmlns:mc="http://schemas.openxmlformats.org/markup-compatibility/2006">
              <mc:Choice xmlns:v="urn:schemas-microsoft-com:vml" Requires="v">
                <p:oleObj spid="_x0000_s285842"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4253120" y="4993146"/>
                        <a:ext cx="537819" cy="463352"/>
                      </a:xfrm>
                      <a:prstGeom prst="rect">
                        <a:avLst/>
                      </a:prstGeom>
                    </p:spPr>
                  </p:pic>
                </p:oleObj>
              </mc:Fallback>
            </mc:AlternateContent>
          </a:graphicData>
        </a:graphic>
      </p:graphicFrame>
    </p:spTree>
    <p:extLst>
      <p:ext uri="{BB962C8B-B14F-4D97-AF65-F5344CB8AC3E}">
        <p14:creationId xmlns:p14="http://schemas.microsoft.com/office/powerpoint/2010/main" val="36898104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原型模式</a:t>
            </a:r>
            <a:r>
              <a:rPr lang="en-US" altLang="zh-CN" sz="2400" b="1"/>
              <a:t>-</a:t>
            </a:r>
            <a:r>
              <a:rPr lang="zh-CN" altLang="en-US" sz="2400" b="1"/>
              <a:t>原理结构图</a:t>
            </a:r>
            <a:r>
              <a:rPr lang="en-US" altLang="zh-CN" sz="2400" b="1"/>
              <a:t>(UML</a:t>
            </a:r>
            <a:r>
              <a:rPr lang="zh-CN" altLang="en-US" sz="2400" b="1"/>
              <a:t>类图</a:t>
            </a:r>
            <a:r>
              <a:rPr lang="en-US" altLang="zh-CN" sz="2400" b="1"/>
              <a:t>)</a:t>
            </a:r>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455937" cy="4555093"/>
          </a:xfrm>
          <a:prstGeom prst="rect">
            <a:avLst/>
          </a:prstGeom>
        </p:spPr>
        <p:txBody>
          <a:bodyPr wrap="square">
            <a:spAutoFit/>
          </a:bodyPr>
          <a:lstStyle/>
          <a:p>
            <a:r>
              <a:rPr lang="zh-CN" altLang="en-US" sz="2000" b="1">
                <a:solidFill>
                  <a:srgbClr val="0070C0"/>
                </a:solidFill>
                <a:latin typeface="+mn-ea"/>
              </a:rPr>
              <a:t>原型模式原理结构图</a:t>
            </a:r>
            <a:r>
              <a:rPr lang="en-US" altLang="zh-CN" sz="2000" b="1">
                <a:solidFill>
                  <a:srgbClr val="0070C0"/>
                </a:solidFill>
                <a:latin typeface="+mn-ea"/>
              </a:rPr>
              <a:t>-uml</a:t>
            </a:r>
            <a:r>
              <a:rPr lang="zh-CN" altLang="en-US" sz="2000" b="1">
                <a:solidFill>
                  <a:srgbClr val="0070C0"/>
                </a:solidFill>
                <a:latin typeface="+mn-ea"/>
              </a:rPr>
              <a:t>类图</a:t>
            </a:r>
            <a:endParaRPr lang="en-US" altLang="zh-CN" sz="2000" b="1">
              <a:solidFill>
                <a:srgbClr val="0070C0"/>
              </a:solidFill>
              <a:latin typeface="+mn-ea"/>
            </a:endParaRPr>
          </a:p>
          <a:p>
            <a:endParaRPr lang="en-US" altLang="zh-CN">
              <a:latin typeface="Arial" pitchFamily="34" charset="0"/>
              <a:cs typeface="Arial" pitchFamily="34" charset="0"/>
            </a:endParaRPr>
          </a:p>
          <a:p>
            <a:endParaRPr lang="en-US" altLang="zh-CN">
              <a:latin typeface="Arial" pitchFamily="34" charset="0"/>
              <a:cs typeface="Arial" pitchFamily="34" charset="0"/>
            </a:endParaRPr>
          </a:p>
          <a:p>
            <a:endParaRPr lang="en-US" altLang="zh-CN">
              <a:latin typeface="Arial" pitchFamily="34" charset="0"/>
              <a:cs typeface="Arial" pitchFamily="34" charset="0"/>
            </a:endParaRPr>
          </a:p>
          <a:p>
            <a:endParaRPr lang="en-US" altLang="zh-CN">
              <a:latin typeface="Arial" pitchFamily="34" charset="0"/>
              <a:cs typeface="Arial" pitchFamily="34" charset="0"/>
            </a:endParaRPr>
          </a:p>
          <a:p>
            <a:endParaRPr lang="en-US" altLang="zh-CN">
              <a:latin typeface="Arial" pitchFamily="34" charset="0"/>
              <a:cs typeface="Arial" pitchFamily="34" charset="0"/>
            </a:endParaRPr>
          </a:p>
          <a:p>
            <a:endParaRPr lang="en-US" altLang="zh-CN">
              <a:latin typeface="Arial" pitchFamily="34" charset="0"/>
              <a:cs typeface="Arial" pitchFamily="34" charset="0"/>
            </a:endParaRPr>
          </a:p>
          <a:p>
            <a:endParaRPr lang="en-US" altLang="zh-CN">
              <a:latin typeface="Arial" pitchFamily="34" charset="0"/>
              <a:cs typeface="Arial" pitchFamily="34" charset="0"/>
            </a:endParaRPr>
          </a:p>
          <a:p>
            <a:endParaRPr lang="en-US" altLang="zh-CN">
              <a:latin typeface="Arial" pitchFamily="34" charset="0"/>
              <a:cs typeface="Arial" pitchFamily="34" charset="0"/>
            </a:endParaRPr>
          </a:p>
          <a:p>
            <a:endParaRPr lang="en-US" altLang="zh-CN">
              <a:latin typeface="Arial" pitchFamily="34" charset="0"/>
              <a:cs typeface="Arial" pitchFamily="34" charset="0"/>
            </a:endParaRPr>
          </a:p>
          <a:p>
            <a:endParaRPr lang="en-US" altLang="zh-CN">
              <a:latin typeface="Arial" pitchFamily="34" charset="0"/>
              <a:cs typeface="Arial" pitchFamily="34" charset="0"/>
            </a:endParaRPr>
          </a:p>
          <a:p>
            <a:endParaRPr lang="en-US" altLang="zh-CN">
              <a:latin typeface="Arial" pitchFamily="34" charset="0"/>
              <a:cs typeface="Arial" pitchFamily="34" charset="0"/>
            </a:endParaRPr>
          </a:p>
          <a:p>
            <a:pPr marL="285750" indent="-285750">
              <a:buFont typeface="Wingdings" pitchFamily="2" charset="2"/>
              <a:buChar char="Ø"/>
            </a:pPr>
            <a:r>
              <a:rPr lang="zh-CN" altLang="en-US">
                <a:latin typeface="Arial" pitchFamily="34" charset="0"/>
                <a:cs typeface="Arial" pitchFamily="34" charset="0"/>
              </a:rPr>
              <a:t>原理结构图说明</a:t>
            </a:r>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Prototype : </a:t>
            </a:r>
            <a:r>
              <a:rPr lang="zh-CN" altLang="en-US">
                <a:latin typeface="Arial" pitchFamily="34" charset="0"/>
                <a:cs typeface="Arial" pitchFamily="34" charset="0"/>
              </a:rPr>
              <a:t>原型类，声明一个克隆自己的接口</a:t>
            </a:r>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ConcretePrototype: </a:t>
            </a:r>
            <a:r>
              <a:rPr lang="zh-CN" altLang="en-US">
                <a:latin typeface="Arial" pitchFamily="34" charset="0"/>
                <a:cs typeface="Arial" pitchFamily="34" charset="0"/>
              </a:rPr>
              <a:t>具体的原型类</a:t>
            </a:r>
            <a:r>
              <a:rPr lang="en-US" altLang="zh-CN">
                <a:latin typeface="Arial" pitchFamily="34" charset="0"/>
                <a:cs typeface="Arial" pitchFamily="34" charset="0"/>
              </a:rPr>
              <a:t>, </a:t>
            </a:r>
            <a:r>
              <a:rPr lang="zh-CN" altLang="en-US">
                <a:latin typeface="Arial" pitchFamily="34" charset="0"/>
                <a:cs typeface="Arial" pitchFamily="34" charset="0"/>
              </a:rPr>
              <a:t>实现一个克隆自己的操作</a:t>
            </a:r>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Client: </a:t>
            </a:r>
            <a:r>
              <a:rPr lang="zh-CN" altLang="en-US">
                <a:latin typeface="Arial" pitchFamily="34" charset="0"/>
                <a:cs typeface="Arial" pitchFamily="34" charset="0"/>
              </a:rPr>
              <a:t>让一个原型对象克隆自己，从而创建一个新的对象</a:t>
            </a:r>
            <a:r>
              <a:rPr lang="en-US" altLang="zh-CN">
                <a:latin typeface="Arial" pitchFamily="34" charset="0"/>
                <a:cs typeface="Arial" pitchFamily="34" charset="0"/>
              </a:rPr>
              <a:t>(</a:t>
            </a:r>
            <a:r>
              <a:rPr lang="zh-CN" altLang="en-US">
                <a:latin typeface="Arial" pitchFamily="34" charset="0"/>
                <a:cs typeface="Arial" pitchFamily="34" charset="0"/>
              </a:rPr>
              <a:t>属性一样</a:t>
            </a:r>
            <a:r>
              <a:rPr lang="en-US" altLang="zh-CN">
                <a:latin typeface="Arial" pitchFamily="34" charset="0"/>
                <a:cs typeface="Arial" pitchFamily="34" charset="0"/>
              </a:rPr>
              <a:t>)</a:t>
            </a:r>
          </a:p>
        </p:txBody>
      </p:sp>
      <p:pic>
        <p:nvPicPr>
          <p:cNvPr id="2887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971" y="1800175"/>
            <a:ext cx="5400675" cy="255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对象 1"/>
          <p:cNvGraphicFramePr>
            <a:graphicFrameLocks noChangeAspect="1"/>
          </p:cNvGraphicFramePr>
          <p:nvPr>
            <p:extLst>
              <p:ext uri="{D42A27DB-BD31-4B8C-83A1-F6EECF244321}">
                <p14:modId xmlns:p14="http://schemas.microsoft.com/office/powerpoint/2010/main" val="1596426811"/>
              </p:ext>
            </p:extLst>
          </p:nvPr>
        </p:nvGraphicFramePr>
        <p:xfrm>
          <a:off x="6138589" y="3816399"/>
          <a:ext cx="494489" cy="426021"/>
        </p:xfrm>
        <a:graphic>
          <a:graphicData uri="http://schemas.openxmlformats.org/presentationml/2006/ole">
            <mc:AlternateContent xmlns:mc="http://schemas.openxmlformats.org/markup-compatibility/2006">
              <mc:Choice xmlns:v="urn:schemas-microsoft-com:vml" Requires="v">
                <p:oleObj spid="_x0000_s349266"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6138589" y="3816399"/>
                        <a:ext cx="494489" cy="426021"/>
                      </a:xfrm>
                      <a:prstGeom prst="rect">
                        <a:avLst/>
                      </a:prstGeom>
                    </p:spPr>
                  </p:pic>
                </p:oleObj>
              </mc:Fallback>
            </mc:AlternateContent>
          </a:graphicData>
        </a:graphic>
      </p:graphicFrame>
    </p:spTree>
    <p:extLst>
      <p:ext uri="{BB962C8B-B14F-4D97-AF65-F5344CB8AC3E}">
        <p14:creationId xmlns:p14="http://schemas.microsoft.com/office/powerpoint/2010/main" val="19934751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原型模式解决克隆羊问题</a:t>
            </a:r>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1261884"/>
          </a:xfrm>
          <a:prstGeom prst="rect">
            <a:avLst/>
          </a:prstGeom>
        </p:spPr>
        <p:txBody>
          <a:bodyPr wrap="square">
            <a:spAutoFit/>
          </a:bodyPr>
          <a:lstStyle/>
          <a:p>
            <a:r>
              <a:rPr lang="zh-CN" altLang="en-US" b="1"/>
              <a:t>原型模式解决克隆羊问题的应用实例</a:t>
            </a:r>
            <a:endParaRPr lang="en-US" altLang="zh-CN">
              <a:latin typeface="+mn-ea"/>
            </a:endParaRPr>
          </a:p>
          <a:p>
            <a:endParaRPr lang="en-US" altLang="zh-CN">
              <a:latin typeface="Arial" pitchFamily="34" charset="0"/>
              <a:cs typeface="Arial" pitchFamily="34" charset="0"/>
            </a:endParaRPr>
          </a:p>
          <a:p>
            <a:r>
              <a:rPr lang="zh-CN" altLang="en-US">
                <a:latin typeface="Arial" pitchFamily="34" charset="0"/>
                <a:cs typeface="Arial" pitchFamily="34" charset="0"/>
              </a:rPr>
              <a:t>使用</a:t>
            </a:r>
            <a:r>
              <a:rPr lang="zh-CN" altLang="en-US" sz="2000" b="1">
                <a:latin typeface="Arial" pitchFamily="34" charset="0"/>
                <a:cs typeface="Arial" pitchFamily="34" charset="0"/>
              </a:rPr>
              <a:t>原型模式</a:t>
            </a:r>
            <a:r>
              <a:rPr lang="zh-CN" altLang="en-US">
                <a:latin typeface="Arial" pitchFamily="34" charset="0"/>
                <a:cs typeface="Arial" pitchFamily="34" charset="0"/>
              </a:rPr>
              <a:t>改进传统方式，让程序具有更高的效率和扩展性。</a:t>
            </a:r>
            <a:endParaRPr lang="en-US" altLang="zh-CN" sz="2000" b="1">
              <a:solidFill>
                <a:srgbClr val="0070C0"/>
              </a:solidFill>
              <a:latin typeface="+mn-ea"/>
            </a:endParaRPr>
          </a:p>
          <a:p>
            <a:endParaRPr lang="en-US" altLang="zh-CN" sz="2000" b="1">
              <a:solidFill>
                <a:srgbClr val="0070C0"/>
              </a:solidFill>
              <a:latin typeface="+mn-ea"/>
            </a:endParaRPr>
          </a:p>
        </p:txBody>
      </p:sp>
      <p:pic>
        <p:nvPicPr>
          <p:cNvPr id="1863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989" y="2537093"/>
            <a:ext cx="2248664" cy="1502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对象 1"/>
          <p:cNvGraphicFramePr>
            <a:graphicFrameLocks noChangeAspect="1"/>
          </p:cNvGraphicFramePr>
          <p:nvPr>
            <p:extLst>
              <p:ext uri="{D42A27DB-BD31-4B8C-83A1-F6EECF244321}">
                <p14:modId xmlns:p14="http://schemas.microsoft.com/office/powerpoint/2010/main" val="1830312698"/>
              </p:ext>
            </p:extLst>
          </p:nvPr>
        </p:nvGraphicFramePr>
        <p:xfrm>
          <a:off x="768751" y="4608487"/>
          <a:ext cx="993838" cy="567184"/>
        </p:xfrm>
        <a:graphic>
          <a:graphicData uri="http://schemas.openxmlformats.org/presentationml/2006/ole">
            <mc:AlternateContent xmlns:mc="http://schemas.openxmlformats.org/markup-compatibility/2006">
              <mc:Choice xmlns:v="urn:schemas-microsoft-com:vml" Requires="v">
                <p:oleObj spid="_x0000_s186719" name="包装程序外壳对象" showAsIcon="1" r:id="rId5" imgW="1245960" imgH="711360" progId="Package">
                  <p:embed/>
                </p:oleObj>
              </mc:Choice>
              <mc:Fallback>
                <p:oleObj name="包装程序外壳对象" showAsIcon="1" r:id="rId5" imgW="1245960" imgH="711360" progId="Package">
                  <p:embed/>
                  <p:pic>
                    <p:nvPicPr>
                      <p:cNvPr id="0" name=""/>
                      <p:cNvPicPr/>
                      <p:nvPr/>
                    </p:nvPicPr>
                    <p:blipFill>
                      <a:blip r:embed="rId6"/>
                      <a:stretch>
                        <a:fillRect/>
                      </a:stretch>
                    </p:blipFill>
                    <p:spPr>
                      <a:xfrm>
                        <a:off x="768751" y="4608487"/>
                        <a:ext cx="993838" cy="567184"/>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74121103"/>
              </p:ext>
            </p:extLst>
          </p:nvPr>
        </p:nvGraphicFramePr>
        <p:xfrm>
          <a:off x="2106141" y="4608487"/>
          <a:ext cx="576064" cy="496301"/>
        </p:xfrm>
        <a:graphic>
          <a:graphicData uri="http://schemas.openxmlformats.org/presentationml/2006/ole">
            <mc:AlternateContent xmlns:mc="http://schemas.openxmlformats.org/markup-compatibility/2006">
              <mc:Choice xmlns:v="urn:schemas-microsoft-com:vml" Requires="v">
                <p:oleObj spid="_x0000_s186720" name="包装程序外壳对象" showAsIcon="1" r:id="rId7" imgW="826200" imgH="711360" progId="Package">
                  <p:embed/>
                </p:oleObj>
              </mc:Choice>
              <mc:Fallback>
                <p:oleObj name="包装程序外壳对象" showAsIcon="1" r:id="rId7" imgW="826200" imgH="711360" progId="Package">
                  <p:embed/>
                  <p:pic>
                    <p:nvPicPr>
                      <p:cNvPr id="0" name=""/>
                      <p:cNvPicPr/>
                      <p:nvPr/>
                    </p:nvPicPr>
                    <p:blipFill>
                      <a:blip r:embed="rId8"/>
                      <a:stretch>
                        <a:fillRect/>
                      </a:stretch>
                    </p:blipFill>
                    <p:spPr>
                      <a:xfrm>
                        <a:off x="2106141" y="4608487"/>
                        <a:ext cx="576064" cy="496301"/>
                      </a:xfrm>
                      <a:prstGeom prst="rect">
                        <a:avLst/>
                      </a:prstGeom>
                    </p:spPr>
                  </p:pic>
                </p:oleObj>
              </mc:Fallback>
            </mc:AlternateContent>
          </a:graphicData>
        </a:graphic>
      </p:graphicFrame>
    </p:spTree>
    <p:extLst>
      <p:ext uri="{BB962C8B-B14F-4D97-AF65-F5344CB8AC3E}">
        <p14:creationId xmlns:p14="http://schemas.microsoft.com/office/powerpoint/2010/main" val="186271521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原型模式在</a:t>
            </a:r>
            <a:r>
              <a:rPr lang="en-US" altLang="zh-CN" sz="2400" b="1"/>
              <a:t>Spring</a:t>
            </a:r>
            <a:r>
              <a:rPr lang="zh-CN" altLang="en-US" sz="2400" b="1"/>
              <a:t>框架中源码分析</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4585871"/>
          </a:xfrm>
          <a:prstGeom prst="rect">
            <a:avLst/>
          </a:prstGeom>
        </p:spPr>
        <p:txBody>
          <a:bodyPr wrap="square">
            <a:spAutoFit/>
          </a:bodyPr>
          <a:lstStyle/>
          <a:p>
            <a:pPr marL="342900" indent="-342900">
              <a:buAutoNum type="arabicParenR"/>
            </a:pPr>
            <a:endParaRPr lang="en-US" altLang="zh-CN">
              <a:latin typeface="Arial" pitchFamily="34" charset="0"/>
              <a:cs typeface="Arial" pitchFamily="34" charset="0"/>
            </a:endParaRPr>
          </a:p>
          <a:p>
            <a:pPr marL="342900" indent="-342900">
              <a:buAutoNum type="arabicParenR"/>
            </a:pPr>
            <a:r>
              <a:rPr lang="en-US" altLang="zh-CN">
                <a:latin typeface="Arial" pitchFamily="34" charset="0"/>
                <a:cs typeface="Arial" pitchFamily="34" charset="0"/>
              </a:rPr>
              <a:t>Spring</a:t>
            </a:r>
            <a:r>
              <a:rPr lang="zh-CN" altLang="en-US">
                <a:latin typeface="Arial" pitchFamily="34" charset="0"/>
                <a:cs typeface="Arial" pitchFamily="34" charset="0"/>
              </a:rPr>
              <a:t>中原型</a:t>
            </a:r>
            <a:r>
              <a:rPr lang="en-US" altLang="zh-CN">
                <a:latin typeface="Arial" pitchFamily="34" charset="0"/>
                <a:cs typeface="Arial" pitchFamily="34" charset="0"/>
              </a:rPr>
              <a:t>bean</a:t>
            </a:r>
            <a:r>
              <a:rPr lang="zh-CN" altLang="en-US">
                <a:latin typeface="Arial" pitchFamily="34" charset="0"/>
                <a:cs typeface="Arial" pitchFamily="34" charset="0"/>
              </a:rPr>
              <a:t>的创建，就是原型模式的应用</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代码分析</a:t>
            </a:r>
            <a:r>
              <a:rPr lang="en-US" altLang="zh-CN">
                <a:latin typeface="Arial" pitchFamily="34" charset="0"/>
                <a:cs typeface="Arial" pitchFamily="34" charset="0"/>
              </a:rPr>
              <a:t>+Debug</a:t>
            </a:r>
            <a:r>
              <a:rPr lang="zh-CN" altLang="en-US">
                <a:latin typeface="Arial" pitchFamily="34" charset="0"/>
                <a:cs typeface="Arial" pitchFamily="34" charset="0"/>
              </a:rPr>
              <a:t>源码</a:t>
            </a:r>
            <a:endParaRPr lang="en-US" altLang="zh-CN">
              <a:latin typeface="Arial" pitchFamily="34" charset="0"/>
              <a:cs typeface="Arial" pitchFamily="34" charset="0"/>
            </a:endParaRPr>
          </a:p>
          <a:p>
            <a:r>
              <a:rPr lang="en-US" altLang="zh-CN" b="1">
                <a:solidFill>
                  <a:srgbClr val="EA0000"/>
                </a:solidFill>
                <a:latin typeface="Arial" pitchFamily="34" charset="0"/>
                <a:cs typeface="Arial" pitchFamily="34" charset="0"/>
              </a:rPr>
              <a:t>beans.xml</a:t>
            </a:r>
          </a:p>
          <a:p>
            <a:r>
              <a:rPr lang="en-US" altLang="zh-CN"/>
              <a:t>&lt;bean id=</a:t>
            </a:r>
            <a:r>
              <a:rPr lang="en-US" altLang="zh-CN" i="1"/>
              <a:t>"id01" class="com.atguigu.spring.bean.Monster" scope="prototype"/&gt;</a:t>
            </a:r>
          </a:p>
          <a:p>
            <a:r>
              <a:rPr lang="en-US" altLang="zh-CN" b="1" i="1">
                <a:solidFill>
                  <a:srgbClr val="EA0000"/>
                </a:solidFill>
              </a:rPr>
              <a:t>Test.java</a:t>
            </a:r>
          </a:p>
          <a:p>
            <a:r>
              <a:rPr lang="en-US" altLang="zh-CN"/>
              <a:t>ApplicationContext applicationContext = </a:t>
            </a:r>
            <a:r>
              <a:rPr lang="en-US" altLang="zh-CN" b="1"/>
              <a:t>new ClassPathXmlApplicationContext("beans.xml");</a:t>
            </a:r>
          </a:p>
          <a:p>
            <a:r>
              <a:rPr lang="zh-CN" altLang="en-US"/>
              <a:t> </a:t>
            </a:r>
            <a:r>
              <a:rPr lang="en-US" altLang="zh-CN"/>
              <a:t>//</a:t>
            </a:r>
            <a:r>
              <a:rPr lang="zh-CN" altLang="en-US"/>
              <a:t>获取</a:t>
            </a:r>
            <a:r>
              <a:rPr lang="en-US" altLang="zh-CN"/>
              <a:t>monster[</a:t>
            </a:r>
            <a:r>
              <a:rPr lang="zh-CN" altLang="en-US"/>
              <a:t>通过</a:t>
            </a:r>
            <a:r>
              <a:rPr lang="en-US" altLang="zh-CN"/>
              <a:t>id</a:t>
            </a:r>
            <a:r>
              <a:rPr lang="zh-CN" altLang="en-US"/>
              <a:t>获取</a:t>
            </a:r>
            <a:r>
              <a:rPr lang="en-US" altLang="zh-CN"/>
              <a:t>monster]</a:t>
            </a:r>
          </a:p>
          <a:p>
            <a:r>
              <a:rPr lang="en-US" altLang="zh-CN"/>
              <a:t> Object bean = applicationContext.getBean("id01");</a:t>
            </a:r>
          </a:p>
          <a:p>
            <a:r>
              <a:rPr lang="en-US" altLang="zh-CN"/>
              <a:t> System.</a:t>
            </a:r>
            <a:r>
              <a:rPr lang="en-US" altLang="zh-CN" b="1" i="1"/>
              <a:t>out.println("bean" + bean);</a:t>
            </a:r>
          </a:p>
          <a:p>
            <a:endParaRPr lang="en-US" altLang="zh-CN" b="1" i="1"/>
          </a:p>
          <a:p>
            <a:r>
              <a:rPr lang="en-US" altLang="zh-CN" i="1"/>
              <a:t> </a:t>
            </a:r>
          </a:p>
          <a:p>
            <a:pPr marL="342900" indent="-342900">
              <a:buAutoNum type="arabicParenR"/>
            </a:pPr>
            <a:endParaRPr lang="en-US" altLang="zh-CN">
              <a:latin typeface="Arial" pitchFamily="34" charset="0"/>
              <a:cs typeface="Arial" pitchFamily="34" charset="0"/>
            </a:endParaRPr>
          </a:p>
          <a:p>
            <a:pPr marL="457200" indent="-457200">
              <a:buAutoNum type="arabicParenR"/>
            </a:pPr>
            <a:endParaRPr lang="en-US" altLang="zh-CN" sz="2000" b="1">
              <a:solidFill>
                <a:srgbClr val="0070C0"/>
              </a:solidFill>
              <a:latin typeface="+mn-ea"/>
            </a:endParaRPr>
          </a:p>
          <a:p>
            <a:endParaRPr lang="en-US" altLang="zh-CN" sz="2000" b="1">
              <a:solidFill>
                <a:srgbClr val="0070C0"/>
              </a:solidFill>
              <a:latin typeface="+mn-ea"/>
            </a:endParaRPr>
          </a:p>
        </p:txBody>
      </p:sp>
      <p:pic>
        <p:nvPicPr>
          <p:cNvPr id="2867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403" y="4464471"/>
            <a:ext cx="5838825"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3592" y="2677115"/>
            <a:ext cx="5554565" cy="2939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椭圆 11"/>
          <p:cNvSpPr/>
          <p:nvPr/>
        </p:nvSpPr>
        <p:spPr>
          <a:xfrm>
            <a:off x="44113" y="2036601"/>
            <a:ext cx="487837" cy="46724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a:t>1</a:t>
            </a:r>
            <a:endParaRPr lang="zh-CN" altLang="en-US"/>
          </a:p>
        </p:txBody>
      </p:sp>
      <p:sp>
        <p:nvSpPr>
          <p:cNvPr id="16" name="椭圆 15"/>
          <p:cNvSpPr/>
          <p:nvPr/>
        </p:nvSpPr>
        <p:spPr>
          <a:xfrm>
            <a:off x="34128" y="2989119"/>
            <a:ext cx="487837" cy="46724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a:t>2</a:t>
            </a:r>
            <a:endParaRPr lang="zh-CN" altLang="en-US"/>
          </a:p>
        </p:txBody>
      </p:sp>
      <p:sp>
        <p:nvSpPr>
          <p:cNvPr id="17" name="椭圆 16"/>
          <p:cNvSpPr/>
          <p:nvPr/>
        </p:nvSpPr>
        <p:spPr>
          <a:xfrm>
            <a:off x="34128" y="4357271"/>
            <a:ext cx="487837" cy="46724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a:t>3</a:t>
            </a:r>
            <a:endParaRPr lang="zh-CN" altLang="en-US"/>
          </a:p>
        </p:txBody>
      </p:sp>
      <p:sp>
        <p:nvSpPr>
          <p:cNvPr id="18" name="椭圆 17"/>
          <p:cNvSpPr/>
          <p:nvPr/>
        </p:nvSpPr>
        <p:spPr>
          <a:xfrm>
            <a:off x="7002685" y="3303746"/>
            <a:ext cx="487837" cy="46724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a:t>4</a:t>
            </a:r>
            <a:endParaRPr lang="zh-CN" altLang="en-US"/>
          </a:p>
        </p:txBody>
      </p:sp>
      <p:cxnSp>
        <p:nvCxnSpPr>
          <p:cNvPr id="14" name="曲线连接符 13"/>
          <p:cNvCxnSpPr>
            <a:stCxn id="12" idx="4"/>
            <a:endCxn id="16" idx="0"/>
          </p:cNvCxnSpPr>
          <p:nvPr/>
        </p:nvCxnSpPr>
        <p:spPr>
          <a:xfrm rot="5400000">
            <a:off x="40401" y="2741488"/>
            <a:ext cx="485278" cy="9985"/>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曲线连接符 19"/>
          <p:cNvCxnSpPr>
            <a:stCxn id="16" idx="4"/>
            <a:endCxn id="17" idx="7"/>
          </p:cNvCxnSpPr>
          <p:nvPr/>
        </p:nvCxnSpPr>
        <p:spPr>
          <a:xfrm rot="16200000" flipH="1">
            <a:off x="-120384" y="3854790"/>
            <a:ext cx="969338" cy="172476"/>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2" name="曲线连接符 21"/>
          <p:cNvCxnSpPr>
            <a:stCxn id="17" idx="6"/>
          </p:cNvCxnSpPr>
          <p:nvPr/>
        </p:nvCxnSpPr>
        <p:spPr>
          <a:xfrm flipV="1">
            <a:off x="521965" y="3537366"/>
            <a:ext cx="6408712" cy="1053525"/>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graphicFrame>
        <p:nvGraphicFramePr>
          <p:cNvPr id="23" name="对象 22"/>
          <p:cNvGraphicFramePr>
            <a:graphicFrameLocks noChangeAspect="1"/>
          </p:cNvGraphicFramePr>
          <p:nvPr>
            <p:extLst>
              <p:ext uri="{D42A27DB-BD31-4B8C-83A1-F6EECF244321}">
                <p14:modId xmlns:p14="http://schemas.microsoft.com/office/powerpoint/2010/main" val="2589209558"/>
              </p:ext>
            </p:extLst>
          </p:nvPr>
        </p:nvGraphicFramePr>
        <p:xfrm>
          <a:off x="5562525" y="5083289"/>
          <a:ext cx="482648" cy="415820"/>
        </p:xfrm>
        <a:graphic>
          <a:graphicData uri="http://schemas.openxmlformats.org/presentationml/2006/ole">
            <mc:AlternateContent xmlns:mc="http://schemas.openxmlformats.org/markup-compatibility/2006">
              <mc:Choice xmlns:v="urn:schemas-microsoft-com:vml" Requires="v">
                <p:oleObj spid="_x0000_s300300" name="包装程序外壳对象" showAsIcon="1" r:id="rId6" imgW="826200" imgH="711360" progId="Package">
                  <p:embed/>
                </p:oleObj>
              </mc:Choice>
              <mc:Fallback>
                <p:oleObj name="包装程序外壳对象" showAsIcon="1" r:id="rId6" imgW="826200" imgH="711360" progId="Package">
                  <p:embed/>
                  <p:pic>
                    <p:nvPicPr>
                      <p:cNvPr id="0" name=""/>
                      <p:cNvPicPr/>
                      <p:nvPr/>
                    </p:nvPicPr>
                    <p:blipFill>
                      <a:blip r:embed="rId7"/>
                      <a:stretch>
                        <a:fillRect/>
                      </a:stretch>
                    </p:blipFill>
                    <p:spPr>
                      <a:xfrm>
                        <a:off x="5562525" y="5083289"/>
                        <a:ext cx="482648" cy="415820"/>
                      </a:xfrm>
                      <a:prstGeom prst="rect">
                        <a:avLst/>
                      </a:prstGeom>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2847351140"/>
              </p:ext>
            </p:extLst>
          </p:nvPr>
        </p:nvGraphicFramePr>
        <p:xfrm>
          <a:off x="6979168" y="5027481"/>
          <a:ext cx="482648" cy="415820"/>
        </p:xfrm>
        <a:graphic>
          <a:graphicData uri="http://schemas.openxmlformats.org/presentationml/2006/ole">
            <mc:AlternateContent xmlns:mc="http://schemas.openxmlformats.org/markup-compatibility/2006">
              <mc:Choice xmlns:v="urn:schemas-microsoft-com:vml" Requires="v">
                <p:oleObj spid="_x0000_s300301" name="包装程序外壳对象" showAsIcon="1" r:id="rId8" imgW="826200" imgH="711360" progId="Package">
                  <p:embed/>
                </p:oleObj>
              </mc:Choice>
              <mc:Fallback>
                <p:oleObj name="包装程序外壳对象" showAsIcon="1" r:id="rId8" imgW="826200" imgH="711360" progId="Package">
                  <p:embed/>
                  <p:pic>
                    <p:nvPicPr>
                      <p:cNvPr id="0" name=""/>
                      <p:cNvPicPr/>
                      <p:nvPr/>
                    </p:nvPicPr>
                    <p:blipFill>
                      <a:blip r:embed="rId9"/>
                      <a:stretch>
                        <a:fillRect/>
                      </a:stretch>
                    </p:blipFill>
                    <p:spPr>
                      <a:xfrm>
                        <a:off x="6979168" y="5027481"/>
                        <a:ext cx="482648" cy="415820"/>
                      </a:xfrm>
                      <a:prstGeom prst="rect">
                        <a:avLst/>
                      </a:prstGeom>
                    </p:spPr>
                  </p:pic>
                </p:oleObj>
              </mc:Fallback>
            </mc:AlternateContent>
          </a:graphicData>
        </a:graphic>
      </p:graphicFrame>
    </p:spTree>
    <p:extLst>
      <p:ext uri="{BB962C8B-B14F-4D97-AF65-F5344CB8AC3E}">
        <p14:creationId xmlns:p14="http://schemas.microsoft.com/office/powerpoint/2010/main" val="10518242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4247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400" b="1"/>
              <a:t>深入讨论</a:t>
            </a:r>
            <a:r>
              <a:rPr lang="en-US" altLang="zh-CN" sz="2400" b="1"/>
              <a:t>-</a:t>
            </a:r>
            <a:r>
              <a:rPr lang="zh-CN" altLang="en-US" sz="2400" b="1"/>
              <a:t>浅拷贝和深拷贝</a:t>
            </a:r>
            <a:endParaRPr lang="en-US" altLang="zh-CN" sz="24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6" name="矩形 5"/>
          <p:cNvSpPr/>
          <p:nvPr/>
        </p:nvSpPr>
        <p:spPr>
          <a:xfrm>
            <a:off x="562971" y="1244431"/>
            <a:ext cx="8790601" cy="4031873"/>
          </a:xfrm>
          <a:prstGeom prst="rect">
            <a:avLst/>
          </a:prstGeom>
        </p:spPr>
        <p:txBody>
          <a:bodyPr wrap="square">
            <a:spAutoFit/>
          </a:bodyPr>
          <a:lstStyle/>
          <a:p>
            <a:r>
              <a:rPr lang="zh-CN" altLang="en-US" sz="2000" b="1">
                <a:solidFill>
                  <a:srgbClr val="0070C0"/>
                </a:solidFill>
                <a:latin typeface="+mn-ea"/>
              </a:rPr>
              <a:t>浅拷贝的介绍</a:t>
            </a:r>
            <a:endParaRPr lang="en-US" altLang="zh-CN" sz="2000" b="1">
              <a:solidFill>
                <a:srgbClr val="0070C0"/>
              </a:solidFill>
              <a:latin typeface="+mn-ea"/>
            </a:endParaRPr>
          </a:p>
          <a:p>
            <a:endParaRPr lang="en-US" altLang="zh-CN">
              <a:latin typeface="Arial" pitchFamily="34" charset="0"/>
              <a:cs typeface="Arial" pitchFamily="34" charset="0"/>
            </a:endParaRPr>
          </a:p>
          <a:p>
            <a:pPr marL="457200" indent="-457200">
              <a:buAutoNum type="arabicParenR"/>
            </a:pPr>
            <a:r>
              <a:rPr lang="zh-CN" altLang="en-US"/>
              <a:t>对于数据类型是基本数据类型的成员变量，浅拷贝会直接进行值传递，也就是将该属性值复制一份给新的对象。 </a:t>
            </a:r>
            <a:endParaRPr lang="en-US" altLang="zh-CN"/>
          </a:p>
          <a:p>
            <a:pPr marL="457200" indent="-457200">
              <a:buAutoNum type="arabicParenR"/>
            </a:pPr>
            <a:r>
              <a:rPr lang="zh-CN" altLang="en-US"/>
              <a:t>对于数据类型是引用数据类型的成员变量，比如说成员变量是某个数组、某个类的对象等，那么浅拷贝会进行引用传递，也就是只是将该成员变量的引用值（内存地址）复制一份给新的对象。因为实际上两个对象的该成员变量都指向同一个实例。在这种情况下，在一个对象中修改该成员变量会影响到另一个对象的该成员变量值</a:t>
            </a:r>
            <a:endParaRPr lang="en-US" altLang="zh-CN"/>
          </a:p>
          <a:p>
            <a:pPr marL="457200" indent="-457200">
              <a:buAutoNum type="arabicParenR"/>
            </a:pPr>
            <a:r>
              <a:rPr lang="zh-CN" altLang="en-US"/>
              <a:t>前面我们克隆羊就是浅拷贝</a:t>
            </a:r>
            <a:endParaRPr lang="en-US" altLang="zh-CN"/>
          </a:p>
          <a:p>
            <a:pPr marL="457200" indent="-457200">
              <a:buAutoNum type="arabicParenR"/>
            </a:pPr>
            <a:r>
              <a:rPr lang="zh-CN" altLang="en-US"/>
              <a:t>浅拷贝是使用默认的 </a:t>
            </a:r>
            <a:r>
              <a:rPr lang="en-US" altLang="zh-CN"/>
              <a:t>clone()</a:t>
            </a:r>
            <a:r>
              <a:rPr lang="zh-CN" altLang="en-US"/>
              <a:t>方法来实现 </a:t>
            </a:r>
            <a:br>
              <a:rPr lang="en-US" altLang="zh-CN"/>
            </a:br>
            <a:r>
              <a:rPr lang="en-US" altLang="zh-CN"/>
              <a:t>sheep = (Sheep) </a:t>
            </a:r>
            <a:r>
              <a:rPr lang="en-US" altLang="zh-CN" b="1"/>
              <a:t>super.clone(); </a:t>
            </a:r>
            <a:endParaRPr lang="en-US" altLang="zh-CN"/>
          </a:p>
          <a:p>
            <a:endParaRPr lang="zh-CN" altLang="en-US"/>
          </a:p>
          <a:p>
            <a:endParaRPr lang="en-US" altLang="zh-CN" sz="2000" b="1">
              <a:solidFill>
                <a:srgbClr val="0070C0"/>
              </a:solidFill>
              <a:latin typeface="+mn-ea"/>
            </a:endParaRPr>
          </a:p>
        </p:txBody>
      </p:sp>
    </p:spTree>
    <p:extLst>
      <p:ext uri="{BB962C8B-B14F-4D97-AF65-F5344CB8AC3E}">
        <p14:creationId xmlns:p14="http://schemas.microsoft.com/office/powerpoint/2010/main" val="12646379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56888</TotalTime>
  <Words>32431</Words>
  <Application>Microsoft Office PowerPoint</Application>
  <PresentationFormat>自定义</PresentationFormat>
  <Paragraphs>5485</Paragraphs>
  <Slides>298</Slides>
  <Notes>298</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1</vt:i4>
      </vt:variant>
      <vt:variant>
        <vt:lpstr>幻灯片标题</vt:lpstr>
      </vt:variant>
      <vt:variant>
        <vt:i4>298</vt:i4>
      </vt:variant>
    </vt:vector>
  </HeadingPairs>
  <TitlesOfParts>
    <vt:vector size="305" baseType="lpstr">
      <vt:lpstr>宋体</vt:lpstr>
      <vt:lpstr>微软雅黑</vt:lpstr>
      <vt:lpstr>Arial</vt:lpstr>
      <vt:lpstr>Calibri</vt:lpstr>
      <vt:lpstr>Wingdings</vt:lpstr>
      <vt:lpstr>Office 主题</vt:lpstr>
      <vt:lpstr>包装程序外壳对象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Think Pad</dc:creator>
  <cp:lastModifiedBy>rosiezhao(赵如娇)</cp:lastModifiedBy>
  <cp:revision>3339</cp:revision>
  <dcterms:created xsi:type="dcterms:W3CDTF">2013-03-04T07:19:04Z</dcterms:created>
  <dcterms:modified xsi:type="dcterms:W3CDTF">2020-03-27T03:57:03Z</dcterms:modified>
</cp:coreProperties>
</file>